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1F2D6-81A6-4D0B-B415-CE1491DB58F8}" type="datetimeFigureOut">
              <a:rPr lang="fr-FR" smtClean="0"/>
              <a:t>29/09/2009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37682-8F37-4844-A88A-F686C24F4FB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70D7-F870-4F6E-9573-17FB26F54BA9}" type="datetime1">
              <a:rPr lang="fr-FR" smtClean="0"/>
              <a:t>29/09/2009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Ahmed Aryan - Isma Teir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24DC-8ECA-46A5-86B2-5E0091CF59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5724-B5D2-4D60-8E83-FE2AE232D34C}" type="datetime1">
              <a:rPr lang="fr-FR" smtClean="0"/>
              <a:t>29/09/2009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Ahmed Aryan - Isma Teir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24DC-8ECA-46A5-86B2-5E0091CF59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154E-16A9-443B-8BFC-9DAACD706F8C}" type="datetime1">
              <a:rPr lang="fr-FR" smtClean="0"/>
              <a:t>29/09/2009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Ahmed Aryan - Isma Teir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24DC-8ECA-46A5-86B2-5E0091CF59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FE53-2052-4CC0-BE69-9F6E9F679A0F}" type="datetime1">
              <a:rPr lang="fr-FR" smtClean="0"/>
              <a:t>29/09/2009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Ahmed Aryan - Isma Teir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24DC-8ECA-46A5-86B2-5E0091CF59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5415-1E31-4BBE-8001-F95CC857001E}" type="datetime1">
              <a:rPr lang="fr-FR" smtClean="0"/>
              <a:t>29/09/2009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Ahmed Aryan - Isma Teir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24DC-8ECA-46A5-86B2-5E0091CF59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1A0D-7F77-4DEB-AD7E-84E0199CB7CF}" type="datetime1">
              <a:rPr lang="fr-FR" smtClean="0"/>
              <a:t>29/09/2009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Ahmed Aryan - Isma Teir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24DC-8ECA-46A5-86B2-5E0091CF59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C852-7444-4396-BA4C-8119639E4D65}" type="datetime1">
              <a:rPr lang="fr-FR" smtClean="0"/>
              <a:t>29/09/2009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Ahmed Aryan - Isma Teir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24DC-8ECA-46A5-86B2-5E0091CF59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AF9B-2741-4997-9DAA-D47AE8040379}" type="datetime1">
              <a:rPr lang="fr-FR" smtClean="0"/>
              <a:t>29/09/2009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Ahmed Aryan - Isma Teir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24DC-8ECA-46A5-86B2-5E0091CF59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E1F9-082D-4C8C-A7DA-69580CC34C3F}" type="datetime1">
              <a:rPr lang="fr-FR" smtClean="0"/>
              <a:t>29/09/2009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Ahmed Aryan - Isma Teir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24DC-8ECA-46A5-86B2-5E0091CF59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5665-EC4F-42CE-AD8D-02F315440044}" type="datetime1">
              <a:rPr lang="fr-FR" smtClean="0"/>
              <a:t>29/09/2009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Ahmed Aryan - Isma Teir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24DC-8ECA-46A5-86B2-5E0091CF59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57D5-8C9C-4D5F-8DE6-10CAD4D8CD77}" type="datetime1">
              <a:rPr lang="fr-FR" smtClean="0"/>
              <a:t>29/09/2009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Ahmed Aryan - Isma Teir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24DC-8ECA-46A5-86B2-5E0091CF59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969A1-F74C-4251-9E73-85BE9717AD2F}" type="datetime1">
              <a:rPr lang="fr-FR" smtClean="0"/>
              <a:t>29/09/2009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Ahmed Aryan - Isma Teir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624DC-8ECA-46A5-86B2-5E0091CF59E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Dreamweaver</a:t>
            </a:r>
            <a:r>
              <a:rPr lang="fr-FR" dirty="0" smtClean="0"/>
              <a:t> CS4 séance 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Ahmed </a:t>
            </a:r>
            <a:r>
              <a:rPr lang="fr-FR" dirty="0" err="1" smtClean="0"/>
              <a:t>Aryan</a:t>
            </a:r>
            <a:r>
              <a:rPr lang="fr-FR" dirty="0" smtClean="0"/>
              <a:t> – Isma </a:t>
            </a:r>
            <a:r>
              <a:rPr lang="fr-FR" dirty="0" err="1" smtClean="0"/>
              <a:t>Teir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Page web petite 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-190500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sz="2400" b="1" noProof="1" smtClean="0"/>
              <a:t>Une page web est un fichier </a:t>
            </a:r>
            <a:r>
              <a:rPr lang="fr-FR" sz="2400" b="1" noProof="1" smtClean="0">
                <a:solidFill>
                  <a:schemeClr val="accent1"/>
                </a:solidFill>
              </a:rPr>
              <a:t>.html</a:t>
            </a:r>
          </a:p>
          <a:p>
            <a:pPr marL="190500" indent="-190500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fr-FR" sz="2400" b="1" noProof="1" smtClean="0"/>
          </a:p>
          <a:p>
            <a:pPr marL="190500" indent="-190500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sz="2400" b="1" noProof="1" smtClean="0"/>
              <a:t>Ce fichier possède et référence un contenu</a:t>
            </a:r>
          </a:p>
          <a:p>
            <a:pPr marL="190500" indent="-190500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fr-FR" sz="2400" b="1" noProof="1" smtClean="0"/>
          </a:p>
          <a:p>
            <a:pPr marL="190500" indent="-190500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sz="2400" b="1" noProof="1" smtClean="0"/>
              <a:t>La structure de la page est écrite en langage HTML</a:t>
            </a:r>
          </a:p>
          <a:p>
            <a:endParaRPr lang="fr-FR" dirty="0"/>
          </a:p>
        </p:txBody>
      </p:sp>
      <p:pic>
        <p:nvPicPr>
          <p:cNvPr id="4" name="Image 4" descr="screenshot_portailetu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143380"/>
            <a:ext cx="3000396" cy="239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èche droite 6"/>
          <p:cNvSpPr>
            <a:spLocks noChangeArrowheads="1"/>
          </p:cNvSpPr>
          <p:nvPr/>
        </p:nvSpPr>
        <p:spPr bwMode="auto">
          <a:xfrm>
            <a:off x="3214678" y="4857760"/>
            <a:ext cx="1963738" cy="833438"/>
          </a:xfrm>
          <a:prstGeom prst="rightArrow">
            <a:avLst>
              <a:gd name="adj1" fmla="val 50000"/>
              <a:gd name="adj2" fmla="val 49949"/>
            </a:avLst>
          </a:prstGeom>
          <a:solidFill>
            <a:schemeClr val="accent1">
              <a:alpha val="50980"/>
            </a:schemeClr>
          </a:solidFill>
          <a:ln w="9525" algn="ctr">
            <a:solidFill>
              <a:schemeClr val="tx1">
                <a:alpha val="52156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r>
              <a:rPr lang="fr-FR" dirty="0" smtClean="0"/>
              <a:t>Code Source</a:t>
            </a:r>
            <a:endParaRPr lang="fr-FR" dirty="0"/>
          </a:p>
        </p:txBody>
      </p:sp>
      <p:pic>
        <p:nvPicPr>
          <p:cNvPr id="6" name="Image 5" descr="screenshot_portailetu_cod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4071942"/>
            <a:ext cx="2960685" cy="2368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143240" y="6492875"/>
            <a:ext cx="2895600" cy="365125"/>
          </a:xfrm>
        </p:spPr>
        <p:txBody>
          <a:bodyPr/>
          <a:lstStyle/>
          <a:p>
            <a:r>
              <a:rPr lang="fr-FR" sz="2000" dirty="0" smtClean="0">
                <a:solidFill>
                  <a:srgbClr val="C00000"/>
                </a:solidFill>
              </a:rPr>
              <a:t>Ahmed </a:t>
            </a:r>
            <a:r>
              <a:rPr lang="fr-FR" sz="2000" dirty="0" err="1" smtClean="0">
                <a:solidFill>
                  <a:srgbClr val="C00000"/>
                </a:solidFill>
              </a:rPr>
              <a:t>Aryan</a:t>
            </a:r>
            <a:r>
              <a:rPr lang="fr-FR" sz="2000" dirty="0" smtClean="0">
                <a:solidFill>
                  <a:srgbClr val="C00000"/>
                </a:solidFill>
              </a:rPr>
              <a:t> - Isma </a:t>
            </a:r>
            <a:r>
              <a:rPr lang="fr-FR" sz="2000" dirty="0" err="1" smtClean="0">
                <a:solidFill>
                  <a:srgbClr val="C00000"/>
                </a:solidFill>
              </a:rPr>
              <a:t>Teir</a:t>
            </a:r>
            <a:endParaRPr lang="fr-F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Le langage HTML</a:t>
            </a:r>
            <a:endParaRPr lang="fr-FR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fr-FR" altLang="zh-CN" dirty="0" smtClean="0">
                <a:latin typeface="Segoe Script" pitchFamily="34" charset="0"/>
                <a:ea typeface="幼圆"/>
                <a:cs typeface="幼圆"/>
              </a:rPr>
              <a:t>Pour structurer le HTML, o</a:t>
            </a:r>
            <a:r>
              <a:rPr lang="fr-FR" dirty="0" smtClean="0"/>
              <a:t>n utilise des </a:t>
            </a:r>
            <a:r>
              <a:rPr lang="fr-FR" b="1" dirty="0" smtClean="0"/>
              <a:t>balises prédéfinies</a:t>
            </a:r>
            <a:r>
              <a:rPr lang="fr-FR" dirty="0" smtClean="0"/>
              <a:t> afin de préciser à l'intérieur d'un fichier texte des éléments tels les titres, les paragraphes, les acronymes, les citations. </a:t>
            </a:r>
          </a:p>
          <a:p>
            <a:pPr>
              <a:buClr>
                <a:schemeClr val="tx1"/>
              </a:buClr>
              <a:buSzPct val="80000"/>
              <a:buFont typeface="Wingdings" pitchFamily="2" charset="2"/>
              <a:buChar char="ü"/>
            </a:pPr>
            <a:endParaRPr lang="fr-FR" altLang="zh-CN" dirty="0" smtClean="0">
              <a:latin typeface="Segoe Script" pitchFamily="34" charset="0"/>
              <a:ea typeface="幼圆"/>
              <a:cs typeface="幼圆"/>
            </a:endParaRPr>
          </a:p>
          <a:p>
            <a:pPr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fr-FR" altLang="zh-CN" dirty="0" smtClean="0">
                <a:latin typeface="Segoe Script" pitchFamily="34" charset="0"/>
                <a:ea typeface="幼圆"/>
                <a:cs typeface="幼圆"/>
              </a:rPr>
              <a:t>Les balises se présentent sous la forme d’un code entre &lt; … &gt;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2000" dirty="0" smtClean="0">
                <a:solidFill>
                  <a:srgbClr val="C00000"/>
                </a:solidFill>
              </a:rPr>
              <a:t>Ahmed </a:t>
            </a:r>
            <a:r>
              <a:rPr lang="fr-FR" sz="2000" dirty="0" err="1" smtClean="0">
                <a:solidFill>
                  <a:srgbClr val="C00000"/>
                </a:solidFill>
              </a:rPr>
              <a:t>Aryan</a:t>
            </a:r>
            <a:r>
              <a:rPr lang="fr-FR" sz="2000" dirty="0" smtClean="0">
                <a:solidFill>
                  <a:srgbClr val="C00000"/>
                </a:solidFill>
              </a:rPr>
              <a:t> - Isma </a:t>
            </a:r>
            <a:r>
              <a:rPr lang="fr-FR" sz="2000" dirty="0" err="1" smtClean="0">
                <a:solidFill>
                  <a:srgbClr val="C00000"/>
                </a:solidFill>
              </a:rPr>
              <a:t>Teir</a:t>
            </a:r>
            <a:endParaRPr lang="fr-F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zh-CN" sz="3600" b="1" dirty="0" smtClean="0">
                <a:latin typeface="Segoe Script" pitchFamily="34" charset="0"/>
              </a:rPr>
              <a:t>Structure de base d’un document HTML</a:t>
            </a:r>
            <a:r>
              <a:rPr lang="fr-FR" altLang="zh-CN" b="1" dirty="0" smtClean="0">
                <a:latin typeface="Segoe Script" pitchFamily="34" charset="0"/>
              </a:rPr>
              <a:t/>
            </a:r>
            <a:br>
              <a:rPr lang="fr-FR" altLang="zh-CN" b="1" dirty="0" smtClean="0">
                <a:latin typeface="Segoe Script" pitchFamily="34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fr-FR" altLang="zh-CN" dirty="0" smtClean="0">
                <a:latin typeface="Segoe Script" pitchFamily="34" charset="0"/>
              </a:rPr>
              <a:t>&lt;HTML&gt;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fr-FR" altLang="zh-CN" dirty="0" smtClean="0">
                <a:latin typeface="Segoe Script" pitchFamily="34" charset="0"/>
              </a:rPr>
              <a:t>		&lt;HEAD&gt;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None/>
            </a:pPr>
            <a:r>
              <a:rPr lang="fr-FR" altLang="zh-CN" dirty="0" smtClean="0">
                <a:latin typeface="Segoe Script" pitchFamily="34" charset="0"/>
              </a:rPr>
              <a:t>		&lt;TITLE&gt;</a:t>
            </a:r>
            <a:r>
              <a:rPr lang="fr-FR" altLang="zh-CN" i="1" dirty="0" smtClean="0">
                <a:solidFill>
                  <a:srgbClr val="FF9900"/>
                </a:solidFill>
                <a:latin typeface="Segoe Script" pitchFamily="34" charset="0"/>
              </a:rPr>
              <a:t>Titre du document</a:t>
            </a:r>
            <a:r>
              <a:rPr lang="fr-FR" altLang="zh-CN" i="1" dirty="0" smtClean="0">
                <a:solidFill>
                  <a:schemeClr val="tx2"/>
                </a:solidFill>
                <a:latin typeface="Segoe Script" pitchFamily="34" charset="0"/>
              </a:rPr>
              <a:t> </a:t>
            </a:r>
            <a:r>
              <a:rPr lang="fr-FR" altLang="zh-CN" dirty="0" smtClean="0">
                <a:latin typeface="Segoe Script" pitchFamily="34" charset="0"/>
              </a:rPr>
              <a:t>&lt;/TITLE&gt;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fr-FR" altLang="zh-CN" dirty="0" smtClean="0">
                <a:latin typeface="Segoe Script" pitchFamily="34" charset="0"/>
              </a:rPr>
              <a:t>		&lt;/HEAD&gt;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None/>
            </a:pPr>
            <a:endParaRPr lang="fr-FR" altLang="zh-CN" dirty="0" smtClean="0">
              <a:latin typeface="Segoe Script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buNone/>
            </a:pPr>
            <a:endParaRPr lang="fr-FR" altLang="zh-CN" dirty="0" smtClean="0">
              <a:latin typeface="Segoe Script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fr-FR" altLang="zh-CN" dirty="0" smtClean="0">
                <a:latin typeface="Segoe Script" pitchFamily="34" charset="0"/>
              </a:rPr>
              <a:t>		&lt;BODY&gt;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None/>
            </a:pPr>
            <a:r>
              <a:rPr lang="fr-FR" altLang="zh-CN" dirty="0" smtClean="0">
                <a:solidFill>
                  <a:srgbClr val="FF9900"/>
                </a:solidFill>
                <a:latin typeface="Segoe Script" pitchFamily="34" charset="0"/>
              </a:rPr>
              <a:t>Contenu du document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fr-FR" altLang="zh-CN" dirty="0" smtClean="0">
                <a:solidFill>
                  <a:srgbClr val="FF9900"/>
                </a:solidFill>
                <a:latin typeface="Segoe Script" pitchFamily="34" charset="0"/>
              </a:rPr>
              <a:t>		</a:t>
            </a:r>
            <a:r>
              <a:rPr lang="fr-FR" altLang="zh-CN" dirty="0" smtClean="0">
                <a:latin typeface="Segoe Script" pitchFamily="34" charset="0"/>
              </a:rPr>
              <a:t>&lt;/BODY&gt;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endParaRPr lang="fr-FR" altLang="zh-CN" dirty="0" smtClean="0">
              <a:latin typeface="Segoe Script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fr-FR" altLang="zh-CN" dirty="0" smtClean="0">
                <a:latin typeface="Segoe Script" pitchFamily="34" charset="0"/>
              </a:rPr>
              <a:t>&lt;/HTML&gt;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2000" dirty="0" smtClean="0">
                <a:solidFill>
                  <a:srgbClr val="C00000"/>
                </a:solidFill>
              </a:rPr>
              <a:t>Ahmed </a:t>
            </a:r>
            <a:r>
              <a:rPr lang="fr-FR" sz="2000" dirty="0" err="1" smtClean="0">
                <a:solidFill>
                  <a:srgbClr val="C00000"/>
                </a:solidFill>
              </a:rPr>
              <a:t>Aryan</a:t>
            </a:r>
            <a:r>
              <a:rPr lang="fr-FR" sz="2000" dirty="0" smtClean="0">
                <a:solidFill>
                  <a:srgbClr val="C00000"/>
                </a:solidFill>
              </a:rPr>
              <a:t> - Isma </a:t>
            </a:r>
            <a:r>
              <a:rPr lang="fr-FR" sz="2000" dirty="0" err="1" smtClean="0">
                <a:solidFill>
                  <a:srgbClr val="C00000"/>
                </a:solidFill>
              </a:rPr>
              <a:t>Teir</a:t>
            </a:r>
            <a:endParaRPr lang="fr-F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altLang="zh-CN" b="1" dirty="0" smtClean="0">
                <a:latin typeface="Segoe Script" pitchFamily="34" charset="0"/>
              </a:rPr>
              <a:t>Quelques balises courantes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fr-FR" altLang="zh-CN" sz="2200" dirty="0" smtClean="0">
                <a:latin typeface="Segoe Script" pitchFamily="34" charset="0"/>
                <a:ea typeface="幼圆"/>
                <a:cs typeface="幼圆"/>
              </a:rPr>
              <a:t>&lt;BR&gt; Retour à la ligne</a:t>
            </a:r>
          </a:p>
          <a:p>
            <a:pPr lvl="1">
              <a:lnSpc>
                <a:spcPct val="150000"/>
              </a:lnSpc>
            </a:pPr>
            <a:r>
              <a:rPr lang="fr-FR" altLang="zh-CN" sz="2200" dirty="0" smtClean="0">
                <a:latin typeface="Segoe Script" pitchFamily="34" charset="0"/>
                <a:ea typeface="幼圆"/>
                <a:cs typeface="幼圆"/>
              </a:rPr>
              <a:t>&lt;P&gt; nouveau paragraphe (saut de ligne)</a:t>
            </a:r>
          </a:p>
          <a:p>
            <a:pPr lvl="1">
              <a:lnSpc>
                <a:spcPct val="150000"/>
              </a:lnSpc>
            </a:pPr>
            <a:r>
              <a:rPr lang="fr-FR" altLang="zh-CN" sz="2200" dirty="0" smtClean="0">
                <a:latin typeface="Segoe Script" pitchFamily="34" charset="0"/>
                <a:ea typeface="幼圆"/>
                <a:cs typeface="幼圆"/>
              </a:rPr>
              <a:t>&lt;/</a:t>
            </a:r>
            <a:r>
              <a:rPr lang="fr-FR" altLang="zh-CN" sz="2200" dirty="0" err="1" smtClean="0">
                <a:latin typeface="Segoe Script" pitchFamily="34" charset="0"/>
                <a:ea typeface="幼圆"/>
                <a:cs typeface="幼圆"/>
              </a:rPr>
              <a:t>nom_balise</a:t>
            </a:r>
            <a:r>
              <a:rPr lang="fr-FR" altLang="zh-CN" sz="2200" dirty="0" smtClean="0">
                <a:latin typeface="Segoe Script" pitchFamily="34" charset="0"/>
                <a:ea typeface="幼圆"/>
                <a:cs typeface="幼圆"/>
              </a:rPr>
              <a:t>&gt; Balise fermante </a:t>
            </a:r>
          </a:p>
          <a:p>
            <a:pPr lvl="1">
              <a:lnSpc>
                <a:spcPct val="150000"/>
              </a:lnSpc>
            </a:pPr>
            <a:r>
              <a:rPr lang="fr-FR" altLang="zh-CN" sz="2200" dirty="0" smtClean="0">
                <a:latin typeface="Segoe Script" pitchFamily="34" charset="0"/>
                <a:ea typeface="幼圆"/>
                <a:cs typeface="幼圆"/>
              </a:rPr>
              <a:t>&lt;B&gt; Mettre le texte en gras </a:t>
            </a:r>
          </a:p>
          <a:p>
            <a:pPr lvl="1">
              <a:lnSpc>
                <a:spcPct val="150000"/>
              </a:lnSpc>
            </a:pPr>
            <a:r>
              <a:rPr lang="fr-FR" altLang="zh-CN" sz="2200" dirty="0" smtClean="0">
                <a:latin typeface="Segoe Script" pitchFamily="34" charset="0"/>
                <a:ea typeface="幼圆"/>
                <a:cs typeface="幼圆"/>
              </a:rPr>
              <a:t>&lt;H1&gt;…&lt;H7&gt; Formatage du texte</a:t>
            </a:r>
          </a:p>
          <a:p>
            <a:pPr lvl="1">
              <a:lnSpc>
                <a:spcPct val="150000"/>
              </a:lnSpc>
            </a:pPr>
            <a:r>
              <a:rPr lang="fr-FR" altLang="zh-CN" sz="2200" dirty="0" smtClean="0">
                <a:latin typeface="Segoe Script" pitchFamily="34" charset="0"/>
                <a:ea typeface="幼圆"/>
                <a:cs typeface="幼圆"/>
              </a:rPr>
              <a:t>&lt;a </a:t>
            </a:r>
            <a:r>
              <a:rPr lang="fr-FR" altLang="zh-CN" sz="2200" dirty="0" err="1" smtClean="0">
                <a:latin typeface="Segoe Script" pitchFamily="34" charset="0"/>
                <a:ea typeface="幼圆"/>
                <a:cs typeface="幼圆"/>
              </a:rPr>
              <a:t>href</a:t>
            </a:r>
            <a:r>
              <a:rPr lang="fr-FR" altLang="zh-CN" sz="2200" dirty="0" smtClean="0">
                <a:latin typeface="Segoe Script" pitchFamily="34" charset="0"/>
                <a:ea typeface="幼圆"/>
                <a:cs typeface="幼圆"/>
              </a:rPr>
              <a:t>=..url... </a:t>
            </a:r>
            <a:r>
              <a:rPr lang="fr-FR" altLang="zh-CN" sz="2200" dirty="0" err="1" smtClean="0">
                <a:latin typeface="Segoe Script" pitchFamily="34" charset="0"/>
                <a:ea typeface="幼圆"/>
                <a:cs typeface="幼圆"/>
              </a:rPr>
              <a:t>target</a:t>
            </a:r>
            <a:r>
              <a:rPr lang="fr-FR" altLang="zh-CN" sz="2200" dirty="0" smtClean="0">
                <a:latin typeface="Segoe Script" pitchFamily="34" charset="0"/>
                <a:ea typeface="幼圆"/>
                <a:cs typeface="幼圆"/>
              </a:rPr>
              <a:t>=...&gt; &lt;/a&gt; Lien </a:t>
            </a:r>
          </a:p>
          <a:p>
            <a:pPr lvl="1">
              <a:lnSpc>
                <a:spcPct val="150000"/>
              </a:lnSpc>
            </a:pPr>
            <a:r>
              <a:rPr lang="fr-FR" altLang="zh-CN" sz="2200" dirty="0" smtClean="0">
                <a:latin typeface="Segoe Script" pitchFamily="34" charset="0"/>
                <a:ea typeface="幼圆"/>
                <a:cs typeface="幼圆"/>
              </a:rPr>
              <a:t>&lt;</a:t>
            </a:r>
            <a:r>
              <a:rPr lang="fr-FR" altLang="zh-CN" sz="2200" dirty="0" err="1" smtClean="0">
                <a:latin typeface="Segoe Script" pitchFamily="34" charset="0"/>
                <a:ea typeface="幼圆"/>
                <a:cs typeface="幼圆"/>
              </a:rPr>
              <a:t>img</a:t>
            </a:r>
            <a:r>
              <a:rPr lang="fr-FR" altLang="zh-CN" sz="2200" dirty="0" smtClean="0">
                <a:latin typeface="Segoe Script" pitchFamily="34" charset="0"/>
                <a:ea typeface="幼圆"/>
                <a:cs typeface="幼圆"/>
              </a:rPr>
              <a:t> </a:t>
            </a:r>
            <a:r>
              <a:rPr lang="fr-FR" altLang="zh-CN" sz="2200" dirty="0" err="1" smtClean="0">
                <a:latin typeface="Segoe Script" pitchFamily="34" charset="0"/>
                <a:ea typeface="幼圆"/>
                <a:cs typeface="幼圆"/>
              </a:rPr>
              <a:t>src</a:t>
            </a:r>
            <a:r>
              <a:rPr lang="fr-FR" altLang="zh-CN" sz="2200" dirty="0" smtClean="0">
                <a:latin typeface="Segoe Script" pitchFamily="34" charset="0"/>
                <a:ea typeface="幼圆"/>
                <a:cs typeface="幼圆"/>
              </a:rPr>
              <a:t>=«url de l’ image »&gt;  Insertion d’image</a:t>
            </a:r>
          </a:p>
          <a:p>
            <a:pPr lvl="1">
              <a:lnSpc>
                <a:spcPct val="150000"/>
              </a:lnSpc>
            </a:pPr>
            <a:r>
              <a:rPr lang="fr-FR" altLang="zh-CN" sz="2200" dirty="0" smtClean="0">
                <a:latin typeface="Segoe Script" pitchFamily="34" charset="0"/>
                <a:ea typeface="幼圆"/>
                <a:cs typeface="幼圆"/>
              </a:rPr>
              <a:t>&lt;table&gt; balise ouvrant un tableau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2000" dirty="0" smtClean="0">
                <a:solidFill>
                  <a:srgbClr val="C00000"/>
                </a:solidFill>
              </a:rPr>
              <a:t>Ahmed </a:t>
            </a:r>
            <a:r>
              <a:rPr lang="fr-FR" sz="2000" dirty="0" err="1" smtClean="0">
                <a:solidFill>
                  <a:srgbClr val="C00000"/>
                </a:solidFill>
              </a:rPr>
              <a:t>Aryan</a:t>
            </a:r>
            <a:r>
              <a:rPr lang="fr-FR" sz="2000" dirty="0" smtClean="0">
                <a:solidFill>
                  <a:srgbClr val="C00000"/>
                </a:solidFill>
              </a:rPr>
              <a:t> - Isma </a:t>
            </a:r>
            <a:r>
              <a:rPr lang="fr-FR" sz="2000" dirty="0" err="1" smtClean="0">
                <a:solidFill>
                  <a:srgbClr val="C00000"/>
                </a:solidFill>
              </a:rPr>
              <a:t>Teir</a:t>
            </a:r>
            <a:endParaRPr lang="fr-F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A vous de jouer</a:t>
            </a:r>
            <a:endParaRPr lang="fr-FR" sz="4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2000" dirty="0" smtClean="0">
                <a:solidFill>
                  <a:srgbClr val="C00000"/>
                </a:solidFill>
              </a:rPr>
              <a:t>Ahmed </a:t>
            </a:r>
            <a:r>
              <a:rPr lang="fr-FR" sz="2000" dirty="0" err="1" smtClean="0">
                <a:solidFill>
                  <a:srgbClr val="C00000"/>
                </a:solidFill>
              </a:rPr>
              <a:t>Aryan</a:t>
            </a:r>
            <a:r>
              <a:rPr lang="fr-FR" sz="2000" dirty="0" smtClean="0">
                <a:solidFill>
                  <a:srgbClr val="C00000"/>
                </a:solidFill>
              </a:rPr>
              <a:t> - Isma </a:t>
            </a:r>
            <a:r>
              <a:rPr lang="fr-FR" sz="2000" dirty="0" err="1" smtClean="0">
                <a:solidFill>
                  <a:srgbClr val="C00000"/>
                </a:solidFill>
              </a:rPr>
              <a:t>Teir</a:t>
            </a:r>
            <a:endParaRPr lang="fr-F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200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Dreamweaver CS4 séance 1</vt:lpstr>
      <vt:lpstr>Page web petite définition</vt:lpstr>
      <vt:lpstr>Le langage HTML</vt:lpstr>
      <vt:lpstr>Structure de base d’un document HTML </vt:lpstr>
      <vt:lpstr>Quelques balises courantes : </vt:lpstr>
      <vt:lpstr>A vous de jouer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Dreamweaver CS4 séance 1</dc:title>
  <dc:creator> </dc:creator>
  <cp:lastModifiedBy> </cp:lastModifiedBy>
  <cp:revision>3</cp:revision>
  <dcterms:created xsi:type="dcterms:W3CDTF">2009-09-29T00:11:01Z</dcterms:created>
  <dcterms:modified xsi:type="dcterms:W3CDTF">2009-09-29T00:26:20Z</dcterms:modified>
</cp:coreProperties>
</file>