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3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D759-B647-4F80-A29A-30ADC3756BF4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0A68-7B4E-49DB-BD89-DDD09B4412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D759-B647-4F80-A29A-30ADC3756BF4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0A68-7B4E-49DB-BD89-DDD09B4412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D759-B647-4F80-A29A-30ADC3756BF4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0A68-7B4E-49DB-BD89-DDD09B4412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D759-B647-4F80-A29A-30ADC3756BF4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0A68-7B4E-49DB-BD89-DDD09B4412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D759-B647-4F80-A29A-30ADC3756BF4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0A68-7B4E-49DB-BD89-DDD09B4412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D759-B647-4F80-A29A-30ADC3756BF4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0A68-7B4E-49DB-BD89-DDD09B4412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D759-B647-4F80-A29A-30ADC3756BF4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0A68-7B4E-49DB-BD89-DDD09B4412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D759-B647-4F80-A29A-30ADC3756BF4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0A68-7B4E-49DB-BD89-DDD09B4412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D759-B647-4F80-A29A-30ADC3756BF4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0A68-7B4E-49DB-BD89-DDD09B4412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D759-B647-4F80-A29A-30ADC3756BF4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0A68-7B4E-49DB-BD89-DDD09B4412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D759-B647-4F80-A29A-30ADC3756BF4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E7E0A68-7B4E-49DB-BD89-DDD09B44123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ACD759-B647-4F80-A29A-30ADC3756BF4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7E0A68-7B4E-49DB-BD89-DDD09B44123F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ZoneTexte 193"/>
          <p:cNvSpPr txBox="1"/>
          <p:nvPr/>
        </p:nvSpPr>
        <p:spPr>
          <a:xfrm>
            <a:off x="2928926" y="3643314"/>
            <a:ext cx="21431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0000"/>
                </a:solidFill>
              </a:rPr>
              <a:t>100% des services biomédicaux réalisent au moins un contrôle de sécurité électrique notre application sera donc sur un banc de test de sécurité électrique</a:t>
            </a:r>
            <a:endParaRPr lang="fr-FR" sz="1600" b="1" dirty="0">
              <a:solidFill>
                <a:srgbClr val="000000"/>
              </a:solidFill>
            </a:endParaRPr>
          </a:p>
        </p:txBody>
      </p:sp>
      <p:grpSp>
        <p:nvGrpSpPr>
          <p:cNvPr id="2" name="Groupe 4"/>
          <p:cNvGrpSpPr/>
          <p:nvPr/>
        </p:nvGrpSpPr>
        <p:grpSpPr>
          <a:xfrm>
            <a:off x="79401" y="-24"/>
            <a:ext cx="9039137" cy="648024"/>
            <a:chOff x="79401" y="-24"/>
            <a:chExt cx="9039137" cy="648024"/>
          </a:xfrm>
          <a:solidFill>
            <a:schemeClr val="bg1"/>
          </a:solidFill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9401" y="56218"/>
              <a:ext cx="1206451" cy="443824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sp>
          <p:nvSpPr>
            <p:cNvPr id="7" name="ZoneTexte 6"/>
            <p:cNvSpPr txBox="1"/>
            <p:nvPr/>
          </p:nvSpPr>
          <p:spPr>
            <a:xfrm>
              <a:off x="1357290" y="36000"/>
              <a:ext cx="5072098" cy="612000"/>
            </a:xfrm>
            <a:prstGeom prst="rect">
              <a:avLst/>
            </a:prstGeom>
            <a:grpFill/>
            <a:ln w="28575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 smtClean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rPr>
                <a:t>Création d’un banc de contrôle qualité conforme avec la norme iso </a:t>
              </a:r>
              <a:r>
                <a:rPr lang="fr-FR" b="1" dirty="0" smtClean="0">
                  <a:solidFill>
                    <a:srgbClr val="000000"/>
                  </a:solidFill>
                  <a:latin typeface="Aparajita" pitchFamily="34" charset="0"/>
                  <a:ea typeface="Verdana" pitchFamily="34" charset="0"/>
                  <a:cs typeface="Aparajita" pitchFamily="34" charset="0"/>
                </a:rPr>
                <a:t>17025</a:t>
              </a:r>
              <a:r>
                <a:rPr lang="fr-FR" sz="1600" b="1" dirty="0" smtClean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rPr>
                <a:t> par un TP au sein de l’UTC</a:t>
              </a:r>
              <a:endParaRPr lang="fr-FR" sz="1600" b="1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6572264" y="-24"/>
              <a:ext cx="2546274" cy="492443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00"/>
                  </a:solidFill>
                  <a:latin typeface="Arial Rounded MT Bold" pitchFamily="34" charset="0"/>
                </a:rPr>
                <a:t>Projet d’intégration ABIH 2015</a:t>
              </a:r>
            </a:p>
            <a:p>
              <a:r>
                <a:rPr lang="fr-FR" sz="1400" dirty="0" err="1" smtClean="0">
                  <a:solidFill>
                    <a:srgbClr val="000000"/>
                  </a:solidFill>
                  <a:latin typeface="Arial Rounded MT Bold" pitchFamily="34" charset="0"/>
                </a:rPr>
                <a:t>Bilel</a:t>
              </a:r>
              <a:r>
                <a:rPr lang="fr-FR" sz="1400" dirty="0" smtClean="0">
                  <a:solidFill>
                    <a:srgbClr val="000000"/>
                  </a:solidFill>
                  <a:latin typeface="Arial Rounded MT Bold" pitchFamily="34" charset="0"/>
                </a:rPr>
                <a:t> </a:t>
              </a:r>
              <a:r>
                <a:rPr lang="fr-FR" sz="1400" dirty="0" err="1" smtClean="0">
                  <a:solidFill>
                    <a:srgbClr val="000000"/>
                  </a:solidFill>
                  <a:latin typeface="Arial Rounded MT Bold" pitchFamily="34" charset="0"/>
                </a:rPr>
                <a:t>Rebhi</a:t>
              </a:r>
              <a:r>
                <a:rPr lang="fr-FR" sz="1400" dirty="0">
                  <a:solidFill>
                    <a:srgbClr val="000000"/>
                  </a:solidFill>
                  <a:latin typeface="Arial Rounded MT Bold" pitchFamily="34" charset="0"/>
                </a:rPr>
                <a:t> </a:t>
              </a:r>
              <a:r>
                <a:rPr lang="fr-FR" sz="1400" dirty="0" smtClean="0">
                  <a:solidFill>
                    <a:srgbClr val="000000"/>
                  </a:solidFill>
                  <a:latin typeface="Arial Rounded MT Bold" pitchFamily="34" charset="0"/>
                </a:rPr>
                <a:t>– Jérémy </a:t>
              </a:r>
              <a:r>
                <a:rPr lang="fr-FR" sz="1400" dirty="0" err="1" smtClean="0">
                  <a:solidFill>
                    <a:srgbClr val="000000"/>
                  </a:solidFill>
                  <a:latin typeface="Arial Rounded MT Bold" pitchFamily="34" charset="0"/>
                </a:rPr>
                <a:t>Gouze</a:t>
              </a:r>
              <a:endParaRPr lang="fr-FR" sz="1400" dirty="0">
                <a:solidFill>
                  <a:srgbClr val="000000"/>
                </a:solidFill>
                <a:latin typeface="Arial Rounded MT Bold" pitchFamily="34" charset="0"/>
              </a:endParaRPr>
            </a:p>
          </p:txBody>
        </p:sp>
      </p:grpSp>
      <p:sp>
        <p:nvSpPr>
          <p:cNvPr id="116" name="ZoneTexte 115"/>
          <p:cNvSpPr txBox="1"/>
          <p:nvPr/>
        </p:nvSpPr>
        <p:spPr>
          <a:xfrm>
            <a:off x="8715404" y="6429396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00"/>
                </a:solidFill>
              </a:rPr>
              <a:t>14</a:t>
            </a:r>
            <a:endParaRPr lang="fr-FR" dirty="0">
              <a:solidFill>
                <a:srgbClr val="000000"/>
              </a:solidFill>
            </a:endParaRPr>
          </a:p>
        </p:txBody>
      </p:sp>
      <p:grpSp>
        <p:nvGrpSpPr>
          <p:cNvPr id="3" name="Groupe 20"/>
          <p:cNvGrpSpPr/>
          <p:nvPr/>
        </p:nvGrpSpPr>
        <p:grpSpPr>
          <a:xfrm>
            <a:off x="71406" y="702215"/>
            <a:ext cx="2143140" cy="2512471"/>
            <a:chOff x="2933535" y="1130842"/>
            <a:chExt cx="2281407" cy="1878697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2933535" y="1142984"/>
              <a:ext cx="2281407" cy="1866555"/>
            </a:xfrm>
            <a:prstGeom prst="round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349647" y="1130842"/>
              <a:ext cx="1426911" cy="2301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400" b="1" u="sng" dirty="0" smtClean="0">
                  <a:solidFill>
                    <a:srgbClr val="000000"/>
                  </a:solidFill>
                </a:rPr>
                <a:t>UNE NORME </a:t>
              </a:r>
              <a:endParaRPr lang="fr-FR" sz="1400" b="1" u="sng" dirty="0">
                <a:solidFill>
                  <a:srgbClr val="000000"/>
                </a:solidFill>
              </a:endParaRPr>
            </a:p>
          </p:txBody>
        </p:sp>
        <p:sp>
          <p:nvSpPr>
            <p:cNvPr id="20" name="Rectangle à coins arrondis 19"/>
            <p:cNvSpPr/>
            <p:nvPr/>
          </p:nvSpPr>
          <p:spPr>
            <a:xfrm>
              <a:off x="3085629" y="1407010"/>
              <a:ext cx="1986437" cy="149858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100" dirty="0" smtClean="0">
                <a:solidFill>
                  <a:srgbClr val="000000"/>
                </a:solidFill>
                <a:latin typeface="+mj-lt"/>
              </a:endParaRPr>
            </a:p>
            <a:p>
              <a:pPr algn="ctr"/>
              <a:r>
                <a:rPr lang="fr-FR" sz="1200" b="1" dirty="0" smtClean="0">
                  <a:solidFill>
                    <a:srgbClr val="000000"/>
                  </a:solidFill>
                </a:rPr>
                <a:t>Exigences sur les compétences des laboratoires d’essai: les services biomédicaux réalisant des essais sont  donc plus que concerné par l’application de cette norme</a:t>
              </a:r>
            </a:p>
            <a:p>
              <a:pPr algn="ctr"/>
              <a:endParaRPr lang="fr-FR" sz="1100" dirty="0">
                <a:latin typeface="+mj-lt"/>
              </a:endParaRPr>
            </a:p>
          </p:txBody>
        </p:sp>
      </p:grpSp>
      <p:grpSp>
        <p:nvGrpSpPr>
          <p:cNvPr id="4" name="Groupe 60"/>
          <p:cNvGrpSpPr/>
          <p:nvPr/>
        </p:nvGrpSpPr>
        <p:grpSpPr>
          <a:xfrm>
            <a:off x="3786182" y="6058978"/>
            <a:ext cx="5000661" cy="727609"/>
            <a:chOff x="2637318" y="1369840"/>
            <a:chExt cx="3684691" cy="1273342"/>
          </a:xfrm>
        </p:grpSpPr>
        <p:sp>
          <p:nvSpPr>
            <p:cNvPr id="62" name="Rectangle à coins arrondis 61"/>
            <p:cNvSpPr/>
            <p:nvPr/>
          </p:nvSpPr>
          <p:spPr>
            <a:xfrm>
              <a:off x="2637318" y="1392991"/>
              <a:ext cx="3672616" cy="1250191"/>
            </a:xfrm>
            <a:prstGeom prst="round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657391" y="1369840"/>
              <a:ext cx="3664618" cy="5232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1400" b="1" u="sng" dirty="0" smtClean="0">
                  <a:solidFill>
                    <a:srgbClr val="000000"/>
                  </a:solidFill>
                </a:rPr>
                <a:t>BIBLIOGRAPHIE</a:t>
              </a:r>
              <a:endParaRPr lang="fr-FR" sz="1400" b="1" u="sng" dirty="0">
                <a:solidFill>
                  <a:srgbClr val="000000"/>
                </a:solidFill>
              </a:endParaRPr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3092173" y="2039313"/>
              <a:ext cx="78969" cy="418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fr-FR" sz="1000" dirty="0">
                <a:latin typeface="+mj-lt"/>
              </a:endParaRPr>
            </a:p>
          </p:txBody>
        </p:sp>
      </p:grp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786182" y="6286520"/>
            <a:ext cx="4852329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7200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44000" algn="l"/>
                <a:tab pos="230400" algn="l"/>
                <a:tab pos="457200" algn="l"/>
              </a:tabLst>
            </a:pPr>
            <a:r>
              <a:rPr lang="es-ES" sz="900" dirty="0" smtClean="0">
                <a:solidFill>
                  <a:schemeClr val="bg1">
                    <a:lumMod val="10000"/>
                  </a:schemeClr>
                </a:solidFill>
              </a:rPr>
              <a:t>NF EN ISO/CEI 17025 (2005-09-01) : </a:t>
            </a:r>
            <a:r>
              <a:rPr lang="fr-FR" sz="900" dirty="0" smtClean="0">
                <a:solidFill>
                  <a:schemeClr val="bg1">
                    <a:lumMod val="10000"/>
                  </a:schemeClr>
                </a:solidFill>
              </a:rPr>
              <a:t>Exigences générales concernant la compétence des laboratoires d'étalonnages et d'essais</a:t>
            </a:r>
          </a:p>
          <a:p>
            <a:pPr algn="just" defTabSz="72000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44000" algn="l"/>
                <a:tab pos="230400" algn="l"/>
                <a:tab pos="457200" algn="l"/>
              </a:tabLst>
            </a:pPr>
            <a:r>
              <a:rPr lang="fr-FR" sz="900" dirty="0" smtClean="0">
                <a:solidFill>
                  <a:schemeClr val="bg1">
                    <a:lumMod val="10000"/>
                  </a:schemeClr>
                </a:solidFill>
              </a:rPr>
              <a:t>NF EN ISO 9001 (2008-11-01): Systèmes de management de la qualité</a:t>
            </a:r>
          </a:p>
        </p:txBody>
      </p:sp>
      <p:grpSp>
        <p:nvGrpSpPr>
          <p:cNvPr id="5" name="Groupe 102"/>
          <p:cNvGrpSpPr/>
          <p:nvPr/>
        </p:nvGrpSpPr>
        <p:grpSpPr>
          <a:xfrm>
            <a:off x="5357818" y="3500438"/>
            <a:ext cx="3750182" cy="2500330"/>
            <a:chOff x="5000628" y="500042"/>
            <a:chExt cx="4071934" cy="2428892"/>
          </a:xfrm>
        </p:grpSpPr>
        <p:sp>
          <p:nvSpPr>
            <p:cNvPr id="54" name="Rectangle à coins arrondis 53"/>
            <p:cNvSpPr/>
            <p:nvPr/>
          </p:nvSpPr>
          <p:spPr>
            <a:xfrm>
              <a:off x="5000628" y="500042"/>
              <a:ext cx="4071934" cy="2428892"/>
            </a:xfrm>
            <a:prstGeom prst="round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5315963" y="548398"/>
              <a:ext cx="3473112" cy="42708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600" b="1" cap="all" dirty="0" smtClean="0">
                  <a:solidFill>
                    <a:srgbClr val="000000"/>
                  </a:solidFill>
                  <a:ea typeface="ＭＳ Ｐゴシック" pitchFamily="8" charset="-128"/>
                </a:rPr>
                <a:t>La réalisation de contrôle d’essai et d’étalonnage dans les services biomédicaux  en satisfaisant aux exigences techniques et de management de la norme  iso </a:t>
              </a:r>
              <a:r>
                <a:rPr lang="fr-FR" sz="800" b="1" cap="all" dirty="0" smtClean="0">
                  <a:solidFill>
                    <a:srgbClr val="000000"/>
                  </a:solidFill>
                  <a:latin typeface="+mj-lt"/>
                  <a:ea typeface="ＭＳ Ｐゴシック" pitchFamily="8" charset="-128"/>
                </a:rPr>
                <a:t>17025</a:t>
              </a:r>
              <a:endParaRPr lang="fr-FR" sz="600" b="1" cap="all" dirty="0" smtClean="0">
                <a:solidFill>
                  <a:srgbClr val="000000"/>
                </a:solidFill>
                <a:latin typeface="+mj-lt"/>
                <a:ea typeface="ＭＳ Ｐゴシック" pitchFamily="8" charset="-128"/>
              </a:endParaRPr>
            </a:p>
          </p:txBody>
        </p:sp>
        <p:cxnSp>
          <p:nvCxnSpPr>
            <p:cNvPr id="88" name="Connecteur droit avec flèche 87"/>
            <p:cNvCxnSpPr/>
            <p:nvPr/>
          </p:nvCxnSpPr>
          <p:spPr>
            <a:xfrm>
              <a:off x="5315963" y="1936195"/>
              <a:ext cx="2919466" cy="1525"/>
            </a:xfrm>
            <a:prstGeom prst="straightConnector1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avec flèche 88"/>
            <p:cNvCxnSpPr/>
            <p:nvPr/>
          </p:nvCxnSpPr>
          <p:spPr>
            <a:xfrm rot="16200000" flipH="1">
              <a:off x="6660830" y="1466245"/>
              <a:ext cx="628170" cy="311731"/>
            </a:xfrm>
            <a:prstGeom prst="straightConnector1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avec flèche 89"/>
            <p:cNvCxnSpPr/>
            <p:nvPr/>
          </p:nvCxnSpPr>
          <p:spPr>
            <a:xfrm rot="5400000" flipH="1" flipV="1">
              <a:off x="7463888" y="2072205"/>
              <a:ext cx="589693" cy="320722"/>
            </a:xfrm>
            <a:prstGeom prst="straightConnector1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avec flèche 90"/>
            <p:cNvCxnSpPr/>
            <p:nvPr/>
          </p:nvCxnSpPr>
          <p:spPr>
            <a:xfrm rot="5400000" flipH="1" flipV="1">
              <a:off x="5790674" y="2030909"/>
              <a:ext cx="589692" cy="403316"/>
            </a:xfrm>
            <a:prstGeom prst="straightConnector1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Rectangle 91"/>
            <p:cNvSpPr/>
            <p:nvPr/>
          </p:nvSpPr>
          <p:spPr>
            <a:xfrm>
              <a:off x="6195591" y="1049380"/>
              <a:ext cx="1324850" cy="258645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600" b="1" dirty="0" smtClean="0">
                  <a:solidFill>
                    <a:srgbClr val="000000"/>
                  </a:solidFill>
                </a:rPr>
                <a:t>PROCESSUS DE PILOTAGE ET D’ORGANISATION</a:t>
              </a:r>
              <a:endParaRPr lang="fr-FR" sz="600" b="1" dirty="0">
                <a:solidFill>
                  <a:srgbClr val="000000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338335" y="2527413"/>
              <a:ext cx="1150770" cy="33212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600" b="1" dirty="0" smtClean="0">
                  <a:solidFill>
                    <a:srgbClr val="000000"/>
                  </a:solidFill>
                </a:rPr>
                <a:t>PROCESSUS DE REALISATION</a:t>
              </a:r>
              <a:endParaRPr lang="fr-FR" sz="600" b="1" dirty="0">
                <a:solidFill>
                  <a:srgbClr val="000000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7000892" y="2527413"/>
              <a:ext cx="1331088" cy="332124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600" b="1" dirty="0" smtClean="0">
                  <a:solidFill>
                    <a:srgbClr val="000000"/>
                  </a:solidFill>
                </a:rPr>
                <a:t>PROCESSUS DE MAITRISE DE LA QUALITE</a:t>
              </a:r>
              <a:endParaRPr lang="fr-FR" sz="600" b="1" dirty="0">
                <a:solidFill>
                  <a:srgbClr val="000000"/>
                </a:solidFill>
              </a:endParaRPr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6170414" y="1333000"/>
              <a:ext cx="788810" cy="269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600" b="1" u="sng" dirty="0" smtClean="0">
                  <a:solidFill>
                    <a:srgbClr val="000000"/>
                  </a:solidFill>
                </a:rPr>
                <a:t>Gestion </a:t>
              </a:r>
            </a:p>
            <a:p>
              <a:pPr algn="ctr"/>
              <a:r>
                <a:rPr lang="fr-FR" sz="600" b="1" u="sng" dirty="0" smtClean="0">
                  <a:solidFill>
                    <a:srgbClr val="000000"/>
                  </a:solidFill>
                </a:rPr>
                <a:t>administrative</a:t>
              </a:r>
              <a:endParaRPr lang="fr-FR" sz="600" b="1" u="sng" dirty="0">
                <a:solidFill>
                  <a:srgbClr val="000000"/>
                </a:solidFill>
              </a:endParaRP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5780306" y="1628609"/>
              <a:ext cx="1168247" cy="269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600" b="1" u="sng" dirty="0" smtClean="0">
                  <a:solidFill>
                    <a:srgbClr val="000000"/>
                  </a:solidFill>
                </a:rPr>
                <a:t>Maitrise documentation</a:t>
              </a:r>
            </a:p>
            <a:p>
              <a:pPr algn="ctr"/>
              <a:r>
                <a:rPr lang="fr-FR" sz="600" b="1" u="sng" dirty="0" smtClean="0">
                  <a:solidFill>
                    <a:srgbClr val="000000"/>
                  </a:solidFill>
                </a:rPr>
                <a:t>Et enregistrement</a:t>
              </a:r>
              <a:endParaRPr lang="fr-FR" sz="600" b="1" u="sng" dirty="0">
                <a:solidFill>
                  <a:srgbClr val="000000"/>
                </a:solidFill>
              </a:endParaRPr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7033669" y="1554707"/>
              <a:ext cx="926314" cy="269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600" b="1" u="sng" dirty="0" smtClean="0">
                  <a:solidFill>
                    <a:srgbClr val="000000"/>
                  </a:solidFill>
                </a:rPr>
                <a:t>Besoins matériels </a:t>
              </a:r>
            </a:p>
            <a:p>
              <a:pPr algn="ctr"/>
              <a:r>
                <a:rPr lang="fr-FR" sz="600" b="1" u="sng" dirty="0" smtClean="0">
                  <a:solidFill>
                    <a:srgbClr val="000000"/>
                  </a:solidFill>
                </a:rPr>
                <a:t>Et humains</a:t>
              </a:r>
              <a:endParaRPr lang="fr-FR" sz="600" b="1" u="sng" dirty="0">
                <a:solidFill>
                  <a:srgbClr val="000000"/>
                </a:solidFill>
              </a:endParaRPr>
            </a:p>
          </p:txBody>
        </p:sp>
        <p:sp>
          <p:nvSpPr>
            <p:cNvPr id="98" name="ZoneTexte 97"/>
            <p:cNvSpPr txBox="1"/>
            <p:nvPr/>
          </p:nvSpPr>
          <p:spPr>
            <a:xfrm>
              <a:off x="5142387" y="1997536"/>
              <a:ext cx="962864" cy="35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600" b="1" u="sng" dirty="0" smtClean="0">
                  <a:solidFill>
                    <a:srgbClr val="000000"/>
                  </a:solidFill>
                </a:rPr>
                <a:t>Gestion </a:t>
              </a:r>
            </a:p>
            <a:p>
              <a:pPr algn="ctr"/>
              <a:r>
                <a:rPr lang="fr-FR" sz="600" b="1" u="sng" dirty="0" smtClean="0">
                  <a:solidFill>
                    <a:srgbClr val="000000"/>
                  </a:solidFill>
                </a:rPr>
                <a:t>Appel d’offre/achat</a:t>
              </a:r>
            </a:p>
            <a:p>
              <a:pPr algn="ctr"/>
              <a:r>
                <a:rPr lang="fr-FR" sz="600" b="1" u="sng" dirty="0" smtClean="0">
                  <a:solidFill>
                    <a:srgbClr val="000000"/>
                  </a:solidFill>
                </a:rPr>
                <a:t>/contrat</a:t>
              </a:r>
              <a:endParaRPr lang="fr-FR" sz="600" b="1" u="sng" dirty="0">
                <a:solidFill>
                  <a:srgbClr val="000000"/>
                </a:solidFill>
              </a:endParaRPr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6063825" y="2144172"/>
              <a:ext cx="874098" cy="269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600" b="1" u="sng" dirty="0" smtClean="0">
                  <a:solidFill>
                    <a:srgbClr val="000000"/>
                  </a:solidFill>
                </a:rPr>
                <a:t>Protocole d’essai</a:t>
              </a:r>
            </a:p>
            <a:p>
              <a:pPr algn="ctr"/>
              <a:r>
                <a:rPr lang="fr-FR" sz="600" b="1" u="sng" dirty="0" smtClean="0">
                  <a:solidFill>
                    <a:srgbClr val="000000"/>
                  </a:solidFill>
                </a:rPr>
                <a:t>Et d’étalonnage</a:t>
              </a:r>
              <a:endParaRPr lang="fr-FR" sz="600" b="1" u="sng" dirty="0">
                <a:solidFill>
                  <a:srgbClr val="000000"/>
                </a:solidFill>
              </a:endParaRPr>
            </a:p>
          </p:txBody>
        </p:sp>
        <p:sp>
          <p:nvSpPr>
            <p:cNvPr id="100" name="ZoneTexte 99"/>
            <p:cNvSpPr txBox="1"/>
            <p:nvPr/>
          </p:nvSpPr>
          <p:spPr>
            <a:xfrm>
              <a:off x="6985263" y="2234965"/>
              <a:ext cx="687860" cy="269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600" b="1" u="sng" dirty="0" smtClean="0">
                  <a:solidFill>
                    <a:srgbClr val="000000"/>
                  </a:solidFill>
                </a:rPr>
                <a:t>Satisfaction </a:t>
              </a:r>
            </a:p>
            <a:p>
              <a:pPr algn="ctr"/>
              <a:r>
                <a:rPr lang="fr-FR" sz="600" b="1" u="sng" dirty="0" smtClean="0">
                  <a:solidFill>
                    <a:srgbClr val="000000"/>
                  </a:solidFill>
                </a:rPr>
                <a:t>client</a:t>
              </a:r>
              <a:endParaRPr lang="fr-FR" sz="600" b="1" u="sng" dirty="0">
                <a:solidFill>
                  <a:srgbClr val="000000"/>
                </a:solidFill>
              </a:endParaRPr>
            </a:p>
          </p:txBody>
        </p:sp>
        <p:sp>
          <p:nvSpPr>
            <p:cNvPr id="101" name="ZoneTexte 100"/>
            <p:cNvSpPr txBox="1"/>
            <p:nvPr/>
          </p:nvSpPr>
          <p:spPr>
            <a:xfrm>
              <a:off x="7757014" y="2096171"/>
              <a:ext cx="849730" cy="35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600" b="1" u="sng" dirty="0" smtClean="0">
                  <a:solidFill>
                    <a:srgbClr val="000000"/>
                  </a:solidFill>
                </a:rPr>
                <a:t>Amélioration et </a:t>
              </a:r>
            </a:p>
            <a:p>
              <a:pPr algn="ctr"/>
              <a:r>
                <a:rPr lang="fr-FR" sz="600" b="1" u="sng" dirty="0" smtClean="0">
                  <a:solidFill>
                    <a:srgbClr val="000000"/>
                  </a:solidFill>
                </a:rPr>
                <a:t>Maitrise des </a:t>
              </a:r>
            </a:p>
            <a:p>
              <a:pPr algn="ctr"/>
              <a:r>
                <a:rPr lang="fr-FR" sz="600" b="1" u="sng" dirty="0" smtClean="0">
                  <a:solidFill>
                    <a:srgbClr val="000000"/>
                  </a:solidFill>
                </a:rPr>
                <a:t>résultats</a:t>
              </a:r>
              <a:endParaRPr lang="fr-FR" sz="600" b="1" u="sng" dirty="0">
                <a:solidFill>
                  <a:srgbClr val="000000"/>
                </a:solidFill>
              </a:endParaRPr>
            </a:p>
          </p:txBody>
        </p:sp>
        <p:sp>
          <p:nvSpPr>
            <p:cNvPr id="102" name="ZoneTexte 101"/>
            <p:cNvSpPr txBox="1"/>
            <p:nvPr/>
          </p:nvSpPr>
          <p:spPr>
            <a:xfrm>
              <a:off x="7127023" y="1957377"/>
              <a:ext cx="741816" cy="269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600" b="1" u="sng" dirty="0" smtClean="0">
                  <a:solidFill>
                    <a:srgbClr val="000000"/>
                  </a:solidFill>
                </a:rPr>
                <a:t>Action de</a:t>
              </a:r>
            </a:p>
            <a:p>
              <a:pPr algn="ctr"/>
              <a:r>
                <a:rPr lang="fr-FR" sz="600" b="1" u="sng" dirty="0" smtClean="0">
                  <a:solidFill>
                    <a:srgbClr val="000000"/>
                  </a:solidFill>
                </a:rPr>
                <a:t> maintenance</a:t>
              </a:r>
              <a:endParaRPr lang="fr-FR" sz="600" b="1" u="sng" dirty="0">
                <a:solidFill>
                  <a:srgbClr val="000000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8222036" y="1538756"/>
              <a:ext cx="779646" cy="55741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600" b="1" cap="all" dirty="0" smtClean="0">
                  <a:solidFill>
                    <a:srgbClr val="000000"/>
                  </a:solidFill>
                  <a:ea typeface="ＭＳ Ｐゴシック" pitchFamily="8" charset="-128"/>
                </a:rPr>
                <a:t>RéALISATION</a:t>
              </a:r>
            </a:p>
            <a:p>
              <a:pPr lvl="0"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600" b="1" cap="all" dirty="0" smtClean="0">
                  <a:solidFill>
                    <a:srgbClr val="000000"/>
                  </a:solidFill>
                  <a:ea typeface="ＭＳ Ｐゴシック" pitchFamily="8" charset="-128"/>
                </a:rPr>
                <a:t> D’UN</a:t>
              </a:r>
            </a:p>
            <a:p>
              <a:pPr lvl="0"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600" b="1" cap="all" dirty="0" smtClean="0">
                  <a:solidFill>
                    <a:srgbClr val="000000"/>
                  </a:solidFill>
                  <a:ea typeface="ＭＳ Ｐゴシック" pitchFamily="8" charset="-128"/>
                </a:rPr>
                <a:t> BANC DE CONTRÔLE</a:t>
              </a:r>
            </a:p>
          </p:txBody>
        </p:sp>
      </p:grpSp>
      <p:grpSp>
        <p:nvGrpSpPr>
          <p:cNvPr id="9" name="Groupe 54"/>
          <p:cNvGrpSpPr/>
          <p:nvPr/>
        </p:nvGrpSpPr>
        <p:grpSpPr>
          <a:xfrm>
            <a:off x="5929322" y="714356"/>
            <a:ext cx="3286148" cy="2714644"/>
            <a:chOff x="3357554" y="3857628"/>
            <a:chExt cx="5572132" cy="2714644"/>
          </a:xfrm>
        </p:grpSpPr>
        <p:sp>
          <p:nvSpPr>
            <p:cNvPr id="53" name="Rectangle à coins arrondis 52"/>
            <p:cNvSpPr/>
            <p:nvPr/>
          </p:nvSpPr>
          <p:spPr>
            <a:xfrm>
              <a:off x="3357554" y="3857628"/>
              <a:ext cx="5399407" cy="2714644"/>
            </a:xfrm>
            <a:prstGeom prst="round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694356" y="3929066"/>
              <a:ext cx="329539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200" b="1" u="sng" dirty="0" smtClean="0">
                  <a:solidFill>
                    <a:srgbClr val="000000"/>
                  </a:solidFill>
                </a:rPr>
                <a:t>BÉNÉFICE D’APPLICATION</a:t>
              </a:r>
              <a:endParaRPr lang="fr-FR" sz="1200" b="1" u="sng" dirty="0">
                <a:solidFill>
                  <a:srgbClr val="000000"/>
                </a:solidFill>
              </a:endParaRPr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3500429" y="4214818"/>
              <a:ext cx="5429257" cy="2354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ü"/>
              </a:pPr>
              <a:r>
                <a:rPr lang="fr-FR" sz="1050" b="1" dirty="0" smtClean="0">
                  <a:solidFill>
                    <a:srgbClr val="000000"/>
                  </a:solidFill>
                </a:rPr>
                <a:t> Permettre aux étudiants de connaitre la norme ISO </a:t>
              </a:r>
              <a:r>
                <a:rPr lang="fr-FR" sz="1050" b="1" dirty="0" smtClean="0">
                  <a:solidFill>
                    <a:srgbClr val="000000"/>
                  </a:solidFill>
                  <a:latin typeface="+mj-lt"/>
                </a:rPr>
                <a:t>17025</a:t>
              </a:r>
            </a:p>
            <a:p>
              <a:pPr>
                <a:buFont typeface="Wingdings" pitchFamily="2" charset="2"/>
                <a:buChar char="ü"/>
              </a:pPr>
              <a:r>
                <a:rPr lang="fr-FR" sz="1050" b="1" dirty="0" smtClean="0">
                  <a:solidFill>
                    <a:srgbClr val="000000"/>
                  </a:solidFill>
                </a:rPr>
                <a:t> Permettre aux étudiants de comprendre et d’exploiter les différents processus de la norme.</a:t>
              </a:r>
            </a:p>
            <a:p>
              <a:pPr>
                <a:buFont typeface="Wingdings" pitchFamily="2" charset="2"/>
                <a:buChar char="ü"/>
              </a:pPr>
              <a:r>
                <a:rPr lang="fr-FR" sz="1050" b="1" dirty="0" smtClean="0">
                  <a:solidFill>
                    <a:srgbClr val="000000"/>
                  </a:solidFill>
                </a:rPr>
                <a:t> Démontrer l’importance de l’application de la norme pour attester la qualité et l’incertitude des résultats.</a:t>
              </a:r>
            </a:p>
            <a:p>
              <a:pPr>
                <a:buFont typeface="Wingdings" pitchFamily="2" charset="2"/>
                <a:buChar char="ü"/>
              </a:pPr>
              <a:r>
                <a:rPr lang="fr-FR" sz="1050" b="1" dirty="0" smtClean="0">
                  <a:solidFill>
                    <a:srgbClr val="000000"/>
                  </a:solidFill>
                </a:rPr>
                <a:t> Réaliser un protocole de test de sécurité électrique conforme aux exigences de la norme ISO 17025</a:t>
              </a:r>
            </a:p>
            <a:p>
              <a:pPr>
                <a:buFont typeface="Wingdings" pitchFamily="2" charset="2"/>
                <a:buChar char="ü"/>
              </a:pPr>
              <a:r>
                <a:rPr lang="fr-FR" sz="1050" b="1" dirty="0" smtClean="0">
                  <a:solidFill>
                    <a:srgbClr val="000000"/>
                  </a:solidFill>
                </a:rPr>
                <a:t>Eveiller les étudiants à démarrer une démarche d’ accréditation au sein de leurs services biomédicaux</a:t>
              </a:r>
            </a:p>
            <a:p>
              <a:pPr>
                <a:buFont typeface="Wingdings" pitchFamily="2" charset="2"/>
                <a:buChar char="ü"/>
              </a:pPr>
              <a:endParaRPr lang="fr-FR" sz="1050" b="1" dirty="0" smtClean="0">
                <a:solidFill>
                  <a:srgbClr val="000000"/>
                </a:solidFill>
              </a:endParaRPr>
            </a:p>
            <a:p>
              <a:pPr>
                <a:buFont typeface="Wingdings" pitchFamily="2" charset="2"/>
                <a:buChar char="ü"/>
              </a:pPr>
              <a:endParaRPr lang="fr-FR" sz="1050" b="1" dirty="0" smtClean="0">
                <a:solidFill>
                  <a:srgbClr val="000000"/>
                </a:solidFill>
              </a:endParaRPr>
            </a:p>
            <a:p>
              <a:pPr>
                <a:buFont typeface="Wingdings" pitchFamily="2" charset="2"/>
                <a:buChar char="ü"/>
              </a:pPr>
              <a:endParaRPr lang="fr-FR" sz="1050" b="1" dirty="0">
                <a:solidFill>
                  <a:srgbClr val="000000"/>
                </a:solidFill>
                <a:latin typeface="+mj-lt"/>
              </a:endParaRPr>
            </a:p>
          </p:txBody>
        </p:sp>
      </p:grpSp>
      <p:sp>
        <p:nvSpPr>
          <p:cNvPr id="79" name="Rectangle à coins arrondis 78"/>
          <p:cNvSpPr/>
          <p:nvPr/>
        </p:nvSpPr>
        <p:spPr>
          <a:xfrm>
            <a:off x="142844" y="3500438"/>
            <a:ext cx="2643206" cy="500066"/>
          </a:xfrm>
          <a:prstGeom prst="roundRect">
            <a:avLst/>
          </a:prstGeom>
          <a:solidFill>
            <a:srgbClr val="CCFFFF"/>
          </a:solidFill>
          <a:ln>
            <a:solidFill>
              <a:srgbClr val="000000"/>
            </a:solidFill>
          </a:ln>
          <a:scene3d>
            <a:camera prst="orthographicFront"/>
            <a:lightRig rig="threePt" dir="t"/>
          </a:scene3d>
          <a:sp3d>
            <a:bevelT w="57150" h="825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b="1" dirty="0" smtClean="0">
                <a:solidFill>
                  <a:srgbClr val="000000"/>
                </a:solidFill>
              </a:rPr>
              <a:t>Application au sein </a:t>
            </a:r>
          </a:p>
          <a:p>
            <a:pPr algn="ctr"/>
            <a:r>
              <a:rPr lang="fr-FR" sz="1500" b="1" dirty="0" smtClean="0">
                <a:solidFill>
                  <a:srgbClr val="000000"/>
                </a:solidFill>
              </a:rPr>
              <a:t>de  l’UTC</a:t>
            </a:r>
            <a:endParaRPr lang="fr-FR" sz="1500" b="1" dirty="0">
              <a:solidFill>
                <a:srgbClr val="000000"/>
              </a:solidFill>
            </a:endParaRPr>
          </a:p>
        </p:txBody>
      </p:sp>
      <p:grpSp>
        <p:nvGrpSpPr>
          <p:cNvPr id="10" name="Groupe 63"/>
          <p:cNvGrpSpPr/>
          <p:nvPr/>
        </p:nvGrpSpPr>
        <p:grpSpPr>
          <a:xfrm>
            <a:off x="0" y="6072206"/>
            <a:ext cx="3714744" cy="714356"/>
            <a:chOff x="2933535" y="1130842"/>
            <a:chExt cx="2281407" cy="1878697"/>
          </a:xfrm>
        </p:grpSpPr>
        <p:sp>
          <p:nvSpPr>
            <p:cNvPr id="65" name="Rectangle à coins arrondis 64"/>
            <p:cNvSpPr/>
            <p:nvPr/>
          </p:nvSpPr>
          <p:spPr>
            <a:xfrm>
              <a:off x="2933535" y="1142985"/>
              <a:ext cx="2281407" cy="1866554"/>
            </a:xfrm>
            <a:prstGeom prst="round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237723" y="1130842"/>
              <a:ext cx="196649" cy="2531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fr-FR" sz="1600" b="1" u="sng" dirty="0">
                <a:solidFill>
                  <a:srgbClr val="000000"/>
                </a:solidFill>
              </a:endParaRPr>
            </a:p>
          </p:txBody>
        </p:sp>
      </p:grpSp>
      <p:sp>
        <p:nvSpPr>
          <p:cNvPr id="69" name="ZoneTexte 68"/>
          <p:cNvSpPr txBox="1"/>
          <p:nvPr/>
        </p:nvSpPr>
        <p:spPr>
          <a:xfrm>
            <a:off x="714348" y="6072206"/>
            <a:ext cx="228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u="sng" dirty="0" smtClean="0">
                <a:solidFill>
                  <a:schemeClr val="bg1">
                    <a:lumMod val="10000"/>
                  </a:schemeClr>
                </a:solidFill>
              </a:rPr>
              <a:t>PERSPECTIVE  D’AVENIR</a:t>
            </a:r>
            <a:endParaRPr lang="fr-FR" sz="1400" b="1" u="sng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57" name="ZoneTexte 156"/>
          <p:cNvSpPr txBox="1"/>
          <p:nvPr/>
        </p:nvSpPr>
        <p:spPr>
          <a:xfrm>
            <a:off x="4786314" y="1028626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rgbClr val="FF0000"/>
                </a:solidFill>
                <a:latin typeface="+mj-lt"/>
              </a:rPr>
              <a:t>Accrédite </a:t>
            </a:r>
            <a:r>
              <a:rPr lang="fr-FR" sz="10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selon : </a:t>
            </a:r>
          </a:p>
          <a:p>
            <a:r>
              <a:rPr lang="fr-FR" sz="10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ISO/CEI 17025</a:t>
            </a:r>
            <a:endParaRPr lang="fr-FR" sz="1000" b="1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grpSp>
        <p:nvGrpSpPr>
          <p:cNvPr id="11" name="Groupe 161"/>
          <p:cNvGrpSpPr/>
          <p:nvPr/>
        </p:nvGrpSpPr>
        <p:grpSpPr>
          <a:xfrm>
            <a:off x="2198425" y="714356"/>
            <a:ext cx="3663559" cy="2480355"/>
            <a:chOff x="-433215" y="1071546"/>
            <a:chExt cx="9214769" cy="5295894"/>
          </a:xfrm>
        </p:grpSpPr>
        <p:sp>
          <p:nvSpPr>
            <p:cNvPr id="146" name="Ellipse 145"/>
            <p:cNvSpPr/>
            <p:nvPr/>
          </p:nvSpPr>
          <p:spPr>
            <a:xfrm>
              <a:off x="2661969" y="1071546"/>
              <a:ext cx="3143271" cy="142876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rgbClr val="000000"/>
                  </a:solidFill>
                  <a:latin typeface="+mj-lt"/>
                  <a:cs typeface="Times New Roman" pitchFamily="18" charset="0"/>
                </a:rPr>
                <a:t>COFRAC</a:t>
              </a:r>
              <a:endParaRPr lang="fr-FR" sz="1600" b="1" dirty="0">
                <a:solidFill>
                  <a:srgbClr val="00000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147" name="Ellipse 146"/>
            <p:cNvSpPr/>
            <p:nvPr/>
          </p:nvSpPr>
          <p:spPr>
            <a:xfrm>
              <a:off x="71407" y="3203101"/>
              <a:ext cx="2949931" cy="1071571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 smtClean="0">
                  <a:solidFill>
                    <a:srgbClr val="000000"/>
                  </a:solidFill>
                  <a:latin typeface="+mj-lt"/>
                </a:rPr>
                <a:t>Organismes</a:t>
              </a:r>
            </a:p>
            <a:p>
              <a:pPr algn="ctr"/>
              <a:r>
                <a:rPr lang="fr-FR" sz="900" b="1" dirty="0" smtClean="0">
                  <a:solidFill>
                    <a:srgbClr val="000000"/>
                  </a:solidFill>
                  <a:latin typeface="+mj-lt"/>
                </a:rPr>
                <a:t> de certification</a:t>
              </a:r>
              <a:endParaRPr lang="fr-FR" sz="900" b="1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48" name="Ellipse 147"/>
            <p:cNvSpPr/>
            <p:nvPr/>
          </p:nvSpPr>
          <p:spPr>
            <a:xfrm>
              <a:off x="4579554" y="3206963"/>
              <a:ext cx="2933896" cy="1071571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 smtClean="0">
                  <a:solidFill>
                    <a:srgbClr val="000000"/>
                  </a:solidFill>
                  <a:latin typeface="+mj-lt"/>
                </a:rPr>
                <a:t>Laboratoires</a:t>
              </a:r>
              <a:endParaRPr lang="fr-FR" sz="900" b="1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49" name="Ellipse 148"/>
            <p:cNvSpPr/>
            <p:nvPr/>
          </p:nvSpPr>
          <p:spPr>
            <a:xfrm>
              <a:off x="163420" y="5647440"/>
              <a:ext cx="2318865" cy="720000"/>
            </a:xfrm>
            <a:prstGeom prst="ellipse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 dirty="0" smtClean="0">
                  <a:solidFill>
                    <a:srgbClr val="000000"/>
                  </a:solidFill>
                  <a:latin typeface="+mj-lt"/>
                </a:rPr>
                <a:t>Sociétés</a:t>
              </a:r>
              <a:endParaRPr lang="fr-FR" sz="1000" b="1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50" name="Ellipse 149"/>
            <p:cNvSpPr/>
            <p:nvPr/>
          </p:nvSpPr>
          <p:spPr>
            <a:xfrm>
              <a:off x="3560392" y="5647440"/>
              <a:ext cx="1984623" cy="720000"/>
            </a:xfrm>
            <a:prstGeom prst="ellipse">
              <a:avLst/>
            </a:prstGeom>
            <a:solidFill>
              <a:srgbClr val="FF9966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 dirty="0" smtClean="0">
                  <a:solidFill>
                    <a:srgbClr val="000000"/>
                  </a:solidFill>
                  <a:latin typeface="+mj-lt"/>
                </a:rPr>
                <a:t>Essais</a:t>
              </a:r>
              <a:endParaRPr lang="fr-FR" sz="1000" b="1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51" name="Flèche vers le bas 150"/>
            <p:cNvSpPr/>
            <p:nvPr/>
          </p:nvSpPr>
          <p:spPr>
            <a:xfrm rot="19249096">
              <a:off x="5620791" y="2211396"/>
              <a:ext cx="500066" cy="1073080"/>
            </a:xfrm>
            <a:prstGeom prst="downArrow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39000">
                  <a:srgbClr val="92D05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rgbClr val="92D050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800">
                <a:latin typeface="+mj-lt"/>
              </a:endParaRPr>
            </a:p>
          </p:txBody>
        </p:sp>
        <p:sp>
          <p:nvSpPr>
            <p:cNvPr id="152" name="Flèche vers le bas 151"/>
            <p:cNvSpPr/>
            <p:nvPr/>
          </p:nvSpPr>
          <p:spPr>
            <a:xfrm>
              <a:off x="5357234" y="4438655"/>
              <a:ext cx="539056" cy="1208786"/>
            </a:xfrm>
            <a:prstGeom prst="downArrow">
              <a:avLst/>
            </a:prstGeom>
            <a:gradFill>
              <a:gsLst>
                <a:gs pos="0">
                  <a:srgbClr val="92D050"/>
                </a:gs>
                <a:gs pos="68000">
                  <a:srgbClr val="FF9966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gradFill>
                <a:gsLst>
                  <a:gs pos="0">
                    <a:srgbClr val="92D050"/>
                  </a:gs>
                  <a:gs pos="50000">
                    <a:srgbClr val="FF9966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800">
                <a:latin typeface="+mj-lt"/>
              </a:endParaRPr>
            </a:p>
          </p:txBody>
        </p:sp>
        <p:sp>
          <p:nvSpPr>
            <p:cNvPr id="153" name="Flèche vers le bas 152"/>
            <p:cNvSpPr/>
            <p:nvPr/>
          </p:nvSpPr>
          <p:spPr>
            <a:xfrm>
              <a:off x="1044807" y="4427202"/>
              <a:ext cx="455358" cy="1143008"/>
            </a:xfrm>
            <a:prstGeom prst="downArrow">
              <a:avLst/>
            </a:prstGeom>
            <a:gradFill>
              <a:gsLst>
                <a:gs pos="0">
                  <a:srgbClr val="92D050"/>
                </a:gs>
                <a:gs pos="86000">
                  <a:srgbClr val="FF66CC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gradFill>
                <a:gsLst>
                  <a:gs pos="0">
                    <a:srgbClr val="92D050"/>
                  </a:gs>
                  <a:gs pos="68000">
                    <a:srgbClr val="FF66CC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800">
                <a:latin typeface="+mj-lt"/>
              </a:endParaRPr>
            </a:p>
          </p:txBody>
        </p:sp>
        <p:sp>
          <p:nvSpPr>
            <p:cNvPr id="154" name="Flèche vers le bas 153"/>
            <p:cNvSpPr/>
            <p:nvPr/>
          </p:nvSpPr>
          <p:spPr>
            <a:xfrm rot="2566724">
              <a:off x="2242909" y="2150534"/>
              <a:ext cx="500066" cy="1113940"/>
            </a:xfrm>
            <a:prstGeom prst="downArrow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39000">
                  <a:srgbClr val="92D05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rgbClr val="92D050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800">
                <a:latin typeface="+mj-lt"/>
              </a:endParaRPr>
            </a:p>
          </p:txBody>
        </p:sp>
        <p:sp>
          <p:nvSpPr>
            <p:cNvPr id="155" name="Ellipse 154"/>
            <p:cNvSpPr/>
            <p:nvPr/>
          </p:nvSpPr>
          <p:spPr>
            <a:xfrm>
              <a:off x="571472" y="2571743"/>
              <a:ext cx="6762294" cy="33016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b="1" dirty="0" smtClean="0">
                  <a:solidFill>
                    <a:schemeClr val="tx2">
                      <a:lumMod val="25000"/>
                    </a:schemeClr>
                  </a:solidFill>
                  <a:latin typeface="+mj-lt"/>
                </a:rPr>
                <a:t>Accréditation : </a:t>
              </a:r>
              <a:r>
                <a:rPr lang="fr-FR" sz="800" b="1" dirty="0" smtClean="0">
                  <a:solidFill>
                    <a:srgbClr val="FF0000"/>
                  </a:solidFill>
                  <a:latin typeface="+mj-lt"/>
                </a:rPr>
                <a:t>Compétences</a:t>
              </a:r>
              <a:endParaRPr lang="fr-FR" sz="80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56" name="Ellipse 155"/>
            <p:cNvSpPr/>
            <p:nvPr/>
          </p:nvSpPr>
          <p:spPr>
            <a:xfrm>
              <a:off x="616414" y="4714883"/>
              <a:ext cx="6357983" cy="42862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b="1" dirty="0" smtClean="0">
                  <a:solidFill>
                    <a:schemeClr val="tx2">
                      <a:lumMod val="25000"/>
                    </a:schemeClr>
                  </a:solidFill>
                  <a:latin typeface="+mj-lt"/>
                </a:rPr>
                <a:t>Certification : </a:t>
              </a:r>
              <a:r>
                <a:rPr lang="fr-FR" sz="800" b="1" dirty="0" smtClean="0">
                  <a:solidFill>
                    <a:srgbClr val="FF0000"/>
                  </a:solidFill>
                  <a:latin typeface="+mj-lt"/>
                </a:rPr>
                <a:t>Conformité</a:t>
              </a:r>
              <a:endParaRPr lang="fr-FR" sz="80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58" name="ZoneTexte 157"/>
            <p:cNvSpPr txBox="1"/>
            <p:nvPr/>
          </p:nvSpPr>
          <p:spPr>
            <a:xfrm>
              <a:off x="-433215" y="4818540"/>
              <a:ext cx="1298340" cy="8289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b="1" dirty="0" smtClean="0">
                  <a:solidFill>
                    <a:srgbClr val="FF0000"/>
                  </a:solidFill>
                  <a:latin typeface="+mj-lt"/>
                </a:rPr>
                <a:t>Certifient </a:t>
              </a:r>
            </a:p>
            <a:p>
              <a:pPr algn="ctr"/>
              <a:r>
                <a:rPr lang="fr-FR" sz="800" b="1" dirty="0" smtClean="0">
                  <a:solidFill>
                    <a:schemeClr val="bg2">
                      <a:lumMod val="25000"/>
                    </a:schemeClr>
                  </a:solidFill>
                  <a:latin typeface="+mj-lt"/>
                </a:rPr>
                <a:t>selon : </a:t>
              </a:r>
            </a:p>
            <a:p>
              <a:r>
                <a:rPr lang="fr-FR" sz="800" b="1" dirty="0" smtClean="0">
                  <a:solidFill>
                    <a:schemeClr val="bg2">
                      <a:lumMod val="25000"/>
                    </a:schemeClr>
                  </a:solidFill>
                  <a:latin typeface="+mj-lt"/>
                </a:rPr>
                <a:t>ISO 9001</a:t>
              </a:r>
              <a:endParaRPr lang="fr-FR" sz="800" b="1" dirty="0">
                <a:solidFill>
                  <a:schemeClr val="bg2">
                    <a:lumMod val="25000"/>
                  </a:schemeClr>
                </a:solidFill>
                <a:latin typeface="+mj-lt"/>
              </a:endParaRPr>
            </a:p>
          </p:txBody>
        </p:sp>
        <p:sp>
          <p:nvSpPr>
            <p:cNvPr id="159" name="ZoneTexte 158"/>
            <p:cNvSpPr txBox="1"/>
            <p:nvPr/>
          </p:nvSpPr>
          <p:spPr>
            <a:xfrm>
              <a:off x="6974397" y="4500571"/>
              <a:ext cx="1807157" cy="7183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rgbClr val="FF0000"/>
                  </a:solidFill>
                  <a:latin typeface="+mj-lt"/>
                </a:rPr>
                <a:t>Certifient </a:t>
              </a:r>
            </a:p>
            <a:p>
              <a:pPr algn="ctr"/>
              <a:r>
                <a:rPr lang="fr-FR" sz="1000" b="1" dirty="0" smtClean="0">
                  <a:solidFill>
                    <a:schemeClr val="bg2">
                      <a:lumMod val="25000"/>
                    </a:schemeClr>
                  </a:solidFill>
                  <a:latin typeface="+mj-lt"/>
                </a:rPr>
                <a:t>Les résultats</a:t>
              </a:r>
              <a:endParaRPr lang="fr-FR" sz="1000" b="1" dirty="0">
                <a:solidFill>
                  <a:schemeClr val="bg2">
                    <a:lumMod val="25000"/>
                  </a:schemeClr>
                </a:solidFill>
                <a:latin typeface="+mj-lt"/>
              </a:endParaRPr>
            </a:p>
          </p:txBody>
        </p:sp>
        <p:sp>
          <p:nvSpPr>
            <p:cNvPr id="160" name="Ellipse 159"/>
            <p:cNvSpPr/>
            <p:nvPr/>
          </p:nvSpPr>
          <p:spPr>
            <a:xfrm>
              <a:off x="5716605" y="5494910"/>
              <a:ext cx="2695267" cy="85326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5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DÉFIBRILATEUR</a:t>
              </a:r>
            </a:p>
            <a:p>
              <a:pPr algn="ctr"/>
              <a:r>
                <a:rPr lang="fr-FR" sz="5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MONITEUR</a:t>
              </a:r>
            </a:p>
            <a:p>
              <a:pPr algn="ctr"/>
              <a:r>
                <a:rPr lang="fr-FR" sz="5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RESPIRATEUR</a:t>
              </a:r>
            </a:p>
          </p:txBody>
        </p:sp>
      </p:grpSp>
      <p:sp>
        <p:nvSpPr>
          <p:cNvPr id="166" name="Organigramme : Extraire 165"/>
          <p:cNvSpPr/>
          <p:nvPr/>
        </p:nvSpPr>
        <p:spPr>
          <a:xfrm>
            <a:off x="71406" y="4071942"/>
            <a:ext cx="2857520" cy="1857388"/>
          </a:xfrm>
          <a:prstGeom prst="flowChartExtract">
            <a:avLst/>
          </a:prstGeom>
          <a:solidFill>
            <a:srgbClr val="92D05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fr-FR" dirty="0"/>
          </a:p>
        </p:txBody>
      </p:sp>
      <p:sp>
        <p:nvSpPr>
          <p:cNvPr id="175" name="ZoneTexte 174"/>
          <p:cNvSpPr txBox="1"/>
          <p:nvPr/>
        </p:nvSpPr>
        <p:spPr>
          <a:xfrm>
            <a:off x="1122162" y="4429132"/>
            <a:ext cx="8066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MANUEL</a:t>
            </a:r>
          </a:p>
          <a:p>
            <a:pPr algn="ctr"/>
            <a:r>
              <a:rPr lang="fr-FR" sz="1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QUALITE</a:t>
            </a:r>
          </a:p>
          <a:p>
            <a:pPr algn="ctr"/>
            <a:endParaRPr lang="fr-FR" sz="1000" dirty="0"/>
          </a:p>
        </p:txBody>
      </p:sp>
      <p:sp>
        <p:nvSpPr>
          <p:cNvPr id="180" name="Trapèze 179"/>
          <p:cNvSpPr/>
          <p:nvPr/>
        </p:nvSpPr>
        <p:spPr>
          <a:xfrm>
            <a:off x="71406" y="4857760"/>
            <a:ext cx="2857520" cy="1071570"/>
          </a:xfrm>
          <a:prstGeom prst="trapezoid">
            <a:avLst>
              <a:gd name="adj" fmla="val 78291"/>
            </a:avLst>
          </a:prstGeom>
          <a:solidFill>
            <a:srgbClr val="FF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ZoneTexte 173"/>
          <p:cNvSpPr txBox="1"/>
          <p:nvPr/>
        </p:nvSpPr>
        <p:spPr>
          <a:xfrm>
            <a:off x="571472" y="4925809"/>
            <a:ext cx="18485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PROTOCOLE DE TEST</a:t>
            </a:r>
          </a:p>
          <a:p>
            <a:pPr algn="ctr"/>
            <a:r>
              <a:rPr lang="fr-FR" sz="9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  SECURITE ELECTRIQUE </a:t>
            </a:r>
          </a:p>
          <a:p>
            <a:pPr algn="ctr"/>
            <a:r>
              <a:rPr lang="fr-FR" sz="9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CONFORME ISO 17025</a:t>
            </a:r>
          </a:p>
          <a:p>
            <a:pPr algn="ctr"/>
            <a:endParaRPr lang="fr-FR" sz="900" dirty="0"/>
          </a:p>
        </p:txBody>
      </p:sp>
      <p:sp>
        <p:nvSpPr>
          <p:cNvPr id="181" name="Trapèze 180"/>
          <p:cNvSpPr/>
          <p:nvPr/>
        </p:nvSpPr>
        <p:spPr>
          <a:xfrm>
            <a:off x="71406" y="5429264"/>
            <a:ext cx="2857520" cy="500066"/>
          </a:xfrm>
          <a:prstGeom prst="trapezoid">
            <a:avLst>
              <a:gd name="adj" fmla="val 78492"/>
            </a:avLst>
          </a:prstGeom>
          <a:solidFill>
            <a:srgbClr val="FFC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ZoneTexte 172"/>
          <p:cNvSpPr txBox="1"/>
          <p:nvPr/>
        </p:nvSpPr>
        <p:spPr>
          <a:xfrm>
            <a:off x="500034" y="5429264"/>
            <a:ext cx="20297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b="1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SUIVI  ET ENREGISTREMENT</a:t>
            </a:r>
          </a:p>
          <a:p>
            <a:pPr algn="ctr"/>
            <a:r>
              <a:rPr lang="fr-FR" sz="1000" b="1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INFORMATIQUE</a:t>
            </a:r>
          </a:p>
          <a:p>
            <a:pPr algn="ctr"/>
            <a:endParaRPr lang="fr-FR" sz="1000" dirty="0"/>
          </a:p>
        </p:txBody>
      </p:sp>
      <p:sp>
        <p:nvSpPr>
          <p:cNvPr id="182" name="Rectangle 181"/>
          <p:cNvSpPr/>
          <p:nvPr/>
        </p:nvSpPr>
        <p:spPr>
          <a:xfrm>
            <a:off x="-428660" y="6286520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00"/>
                </a:solidFill>
              </a:rPr>
              <a:t>Réaliser tous les TP au sein de  l’UTC </a:t>
            </a:r>
          </a:p>
          <a:p>
            <a:pPr algn="ctr"/>
            <a:r>
              <a:rPr lang="fr-FR" sz="1400" b="1" dirty="0" smtClean="0">
                <a:solidFill>
                  <a:srgbClr val="000000"/>
                </a:solidFill>
              </a:rPr>
              <a:t>conforme avec la norme ISO</a:t>
            </a:r>
            <a:r>
              <a:rPr lang="fr-FR" sz="1600" b="1" dirty="0" smtClean="0">
                <a:solidFill>
                  <a:srgbClr val="000000"/>
                </a:solidFill>
                <a:latin typeface="Aparajita" pitchFamily="34" charset="0"/>
                <a:cs typeface="Aparajita" pitchFamily="34" charset="0"/>
              </a:rPr>
              <a:t> 17025</a:t>
            </a:r>
            <a:endParaRPr lang="fr-FR" sz="1400" b="1" dirty="0" smtClean="0">
              <a:solidFill>
                <a:srgbClr val="000000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183" name="Rectangle à coins arrondis 182"/>
          <p:cNvSpPr/>
          <p:nvPr/>
        </p:nvSpPr>
        <p:spPr>
          <a:xfrm>
            <a:off x="2285984" y="714356"/>
            <a:ext cx="3571900" cy="2571768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Ellipse 184"/>
          <p:cNvSpPr/>
          <p:nvPr/>
        </p:nvSpPr>
        <p:spPr>
          <a:xfrm>
            <a:off x="216000" y="774000"/>
            <a:ext cx="285752" cy="285752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0000"/>
                </a:solidFill>
                <a:latin typeface="+mj-lt"/>
              </a:rPr>
              <a:t>1</a:t>
            </a:r>
            <a:endParaRPr lang="fr-FR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86" name="Ellipse 185"/>
          <p:cNvSpPr/>
          <p:nvPr/>
        </p:nvSpPr>
        <p:spPr>
          <a:xfrm>
            <a:off x="2500298" y="785794"/>
            <a:ext cx="285752" cy="285752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0000"/>
                </a:solidFill>
                <a:latin typeface="+mj-lt"/>
              </a:rPr>
              <a:t>2</a:t>
            </a:r>
            <a:endParaRPr lang="fr-FR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87" name="Ellipse 186"/>
          <p:cNvSpPr/>
          <p:nvPr/>
        </p:nvSpPr>
        <p:spPr>
          <a:xfrm>
            <a:off x="6143636" y="785794"/>
            <a:ext cx="285752" cy="285752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0000"/>
                </a:solidFill>
                <a:latin typeface="+mj-lt"/>
              </a:rPr>
              <a:t>3</a:t>
            </a:r>
            <a:endParaRPr lang="fr-FR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88" name="Ellipse 187"/>
          <p:cNvSpPr/>
          <p:nvPr/>
        </p:nvSpPr>
        <p:spPr>
          <a:xfrm>
            <a:off x="8715404" y="4071942"/>
            <a:ext cx="285752" cy="285752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0000"/>
                </a:solidFill>
                <a:latin typeface="+mj-lt"/>
              </a:rPr>
              <a:t>4</a:t>
            </a:r>
            <a:endParaRPr lang="fr-FR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89" name="Ellipse 188"/>
          <p:cNvSpPr/>
          <p:nvPr/>
        </p:nvSpPr>
        <p:spPr>
          <a:xfrm>
            <a:off x="4857752" y="3571876"/>
            <a:ext cx="285752" cy="285752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0000"/>
                </a:solidFill>
                <a:latin typeface="+mj-lt"/>
              </a:rPr>
              <a:t>5</a:t>
            </a:r>
            <a:endParaRPr lang="fr-FR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90" name="Ellipse 189"/>
          <p:cNvSpPr/>
          <p:nvPr/>
        </p:nvSpPr>
        <p:spPr>
          <a:xfrm>
            <a:off x="2428860" y="3571876"/>
            <a:ext cx="285752" cy="285752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0000"/>
                </a:solidFill>
                <a:latin typeface="+mj-lt"/>
              </a:rPr>
              <a:t>6</a:t>
            </a:r>
            <a:endParaRPr lang="fr-FR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91" name="Rectangle à coins arrondis 190"/>
          <p:cNvSpPr/>
          <p:nvPr/>
        </p:nvSpPr>
        <p:spPr>
          <a:xfrm>
            <a:off x="2928926" y="3500438"/>
            <a:ext cx="2357454" cy="2500330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</TotalTime>
  <Words>339</Words>
  <Application>Microsoft Office PowerPoint</Application>
  <PresentationFormat>Affichage à l'écran (4:3)</PresentationFormat>
  <Paragraphs>79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Diapositive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BSPP</dc:creator>
  <cp:lastModifiedBy>BSPP</cp:lastModifiedBy>
  <cp:revision>4</cp:revision>
  <dcterms:created xsi:type="dcterms:W3CDTF">2015-04-15T06:49:47Z</dcterms:created>
  <dcterms:modified xsi:type="dcterms:W3CDTF">2015-04-15T12:48:24Z</dcterms:modified>
</cp:coreProperties>
</file>