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mien maurin" initials="dm" lastIdx="0" clrIdx="0">
    <p:extLst>
      <p:ext uri="{19B8F6BF-5375-455C-9EA6-DF929625EA0E}">
        <p15:presenceInfo xmlns="" xmlns:p15="http://schemas.microsoft.com/office/powerpoint/2012/main" userId="6a6bdf695b2bf89c" providerId="Windows Live"/>
      </p:ext>
    </p:extLst>
  </p:cmAuthor>
  <p:cmAuthor id="2" name="admin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740" autoAdjust="0"/>
    <p:restoredTop sz="97288" autoAdjust="0"/>
  </p:normalViewPr>
  <p:slideViewPr>
    <p:cSldViewPr snapToGrid="0">
      <p:cViewPr varScale="1">
        <p:scale>
          <a:sx n="75" d="100"/>
          <a:sy n="75" d="100"/>
        </p:scale>
        <p:origin x="-52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40" y="34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249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acc%20LB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6791592038119713E-2"/>
          <c:y val="0.125"/>
          <c:w val="0.83208205197526219"/>
          <c:h val="0.72321428571428559"/>
        </c:manualLayout>
      </c:layout>
      <c:pie3DChart>
        <c:varyColors val="1"/>
        <c:ser>
          <c:idx val="0"/>
          <c:order val="0"/>
          <c:tx>
            <c:strRef>
              <c:f>Feuil1!$B$49</c:f>
              <c:strCache>
                <c:ptCount val="1"/>
                <c:pt idx="0">
                  <c:v>LBM hopsitaliers</c:v>
                </c:pt>
              </c:strCache>
            </c:strRef>
          </c:tx>
          <c:explosion val="39"/>
          <c:dLbls>
            <c:showVal val="1"/>
            <c:showLeaderLines val="1"/>
          </c:dLbls>
          <c:cat>
            <c:strRef>
              <c:f>Feuil1!$C$48:$E$48</c:f>
              <c:strCache>
                <c:ptCount val="3"/>
                <c:pt idx="0">
                  <c:v>accrédités</c:v>
                </c:pt>
                <c:pt idx="1">
                  <c:v>en cours d'accréditation</c:v>
                </c:pt>
                <c:pt idx="2">
                  <c:v>en demande d'accréditation</c:v>
                </c:pt>
              </c:strCache>
            </c:strRef>
          </c:cat>
          <c:val>
            <c:numRef>
              <c:f>Feuil1!$C$49:$E$49</c:f>
              <c:numCache>
                <c:formatCode>0%</c:formatCode>
                <c:ptCount val="3"/>
                <c:pt idx="0">
                  <c:v>0.54618473895582331</c:v>
                </c:pt>
                <c:pt idx="1">
                  <c:v>0.23293172690763053</c:v>
                </c:pt>
                <c:pt idx="2">
                  <c:v>0.22088353413654618</c:v>
                </c:pt>
              </c:numCache>
            </c:numRef>
          </c:val>
        </c:ser>
      </c:pie3DChart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0D461-5B2A-433F-809F-C46223E49141}" type="datetimeFigureOut">
              <a:rPr lang="fr-FR" smtClean="0"/>
              <a:pPr/>
              <a:t>16/04/2015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75433-22FE-4D22-952B-FED6806A39A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90888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75433-22FE-4D22-952B-FED6806A39A0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556910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C0B3-118C-4C73-AF94-559BA1598054}" type="datetime1">
              <a:rPr lang="fr-FR" smtClean="0"/>
              <a:pPr/>
              <a:t>16/04/2015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160E-0E8A-4ECB-8E4C-6BD34626BED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96023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4E3F-4B8F-4FF0-B01A-D444F496E263}" type="datetime1">
              <a:rPr lang="fr-FR" smtClean="0"/>
              <a:pPr/>
              <a:t>16/04/2015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160E-0E8A-4ECB-8E4C-6BD34626BED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44627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190A-52A8-414F-AF61-605D3D8F0248}" type="datetime1">
              <a:rPr lang="fr-FR" smtClean="0"/>
              <a:pPr/>
              <a:t>16/04/2015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160E-0E8A-4ECB-8E4C-6BD34626BED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17910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7A71-31EA-4A2B-A596-7D83B085EFC7}" type="datetime1">
              <a:rPr lang="fr-FR" smtClean="0"/>
              <a:pPr/>
              <a:t>16/04/2015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160E-0E8A-4ECB-8E4C-6BD34626BED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347479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D8712-16F3-410F-8ACC-5390BFEEEABE}" type="datetime1">
              <a:rPr lang="fr-FR" smtClean="0"/>
              <a:pPr/>
              <a:t>16/04/2015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160E-0E8A-4ECB-8E4C-6BD34626BED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60452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BC702-8F77-42CF-949E-8E0BDFFC3366}" type="datetime1">
              <a:rPr lang="fr-FR" smtClean="0"/>
              <a:pPr/>
              <a:t>16/04/2015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160E-0E8A-4ECB-8E4C-6BD34626BED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7685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2352-B69B-4FBD-ADF9-14CAACE27281}" type="datetime1">
              <a:rPr lang="fr-FR" smtClean="0"/>
              <a:pPr/>
              <a:t>16/04/2015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160E-0E8A-4ECB-8E4C-6BD34626BED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7395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83D3-431B-4BA3-B88C-82DAEA1507BF}" type="datetime1">
              <a:rPr lang="fr-FR" smtClean="0"/>
              <a:pPr/>
              <a:t>16/04/2015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160E-0E8A-4ECB-8E4C-6BD34626BED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01307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CA36-98B4-45E4-A6C9-B14005B9CB2E}" type="datetime1">
              <a:rPr lang="fr-FR" smtClean="0"/>
              <a:pPr/>
              <a:t>16/04/2015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160E-0E8A-4ECB-8E4C-6BD34626BED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91023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7A17-9243-428E-B6E9-4C3B243F7410}" type="datetime1">
              <a:rPr lang="fr-FR" smtClean="0"/>
              <a:pPr/>
              <a:t>16/04/2015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160E-0E8A-4ECB-8E4C-6BD34626BED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57677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619C-8062-4731-97C6-D66CFC4E58B9}" type="datetime1">
              <a:rPr lang="fr-FR" smtClean="0"/>
              <a:pPr/>
              <a:t>16/04/2015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160E-0E8A-4ECB-8E4C-6BD34626BED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01835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F2954-E689-44E0-B8EC-CB899FB90CFA}" type="datetime1">
              <a:rPr lang="fr-FR" smtClean="0"/>
              <a:pPr/>
              <a:t>16/04/2015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3160E-0E8A-4ECB-8E4C-6BD34626BED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29059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7.jpe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3496880"/>
            <a:ext cx="4445001" cy="209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32300" y="2609850"/>
            <a:ext cx="2746374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75149" y="2493837"/>
            <a:ext cx="4234251" cy="3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9878" cy="526859"/>
          </a:xfrm>
          <a:prstGeom prst="rect">
            <a:avLst/>
          </a:prstGeom>
        </p:spPr>
      </p:pic>
      <p:sp>
        <p:nvSpPr>
          <p:cNvPr id="70" name="Rectangle 69"/>
          <p:cNvSpPr/>
          <p:nvPr/>
        </p:nvSpPr>
        <p:spPr>
          <a:xfrm>
            <a:off x="1813560" y="0"/>
            <a:ext cx="8351520" cy="507617"/>
          </a:xfrm>
          <a:prstGeom prst="rect">
            <a:avLst/>
          </a:prstGeom>
          <a:solidFill>
            <a:schemeClr val="bg2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ZoneTexte 34"/>
          <p:cNvSpPr txBox="1"/>
          <p:nvPr/>
        </p:nvSpPr>
        <p:spPr>
          <a:xfrm>
            <a:off x="9954009" y="0"/>
            <a:ext cx="2913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 ABIH 2015</a:t>
            </a:r>
          </a:p>
          <a:p>
            <a:pPr algn="ctr"/>
            <a:r>
              <a:rPr lang="fr-FR" sz="1200" dirty="0" smtClean="0"/>
              <a:t>Hennechart W ,</a:t>
            </a:r>
          </a:p>
          <a:p>
            <a:pPr algn="ctr"/>
            <a:r>
              <a:rPr lang="fr-FR" sz="1200" dirty="0" smtClean="0"/>
              <a:t> Leguyader J-Y ,  Maurin D</a:t>
            </a:r>
            <a:endParaRPr lang="fr-FR" sz="12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694180" y="0"/>
            <a:ext cx="862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 BONNES PRATIQUES D’INTERACTIONS ENTRE LE REFERENT QUALITE  DU LABORATOIRE D’ANALYSES MEDICALES ET LE SERVICE BIOMEDICAL</a:t>
            </a:r>
            <a:endParaRPr lang="fr-FR" sz="14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0" y="558800"/>
            <a:ext cx="5644896" cy="1526032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r-FR" sz="1200" b="1" u="sng" dirty="0" smtClean="0">
                <a:solidFill>
                  <a:schemeClr val="tx1"/>
                </a:solidFill>
              </a:rPr>
              <a:t>Contexte: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Démarche d’accréditation des laboratoires </a:t>
            </a:r>
          </a:p>
          <a:p>
            <a:r>
              <a:rPr lang="fr-FR" sz="1400" dirty="0" smtClean="0">
                <a:solidFill>
                  <a:schemeClr val="tx1"/>
                </a:solidFill>
              </a:rPr>
              <a:t>d’analyses médicales selon la norme ISO 15189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Échéance au 1</a:t>
            </a:r>
            <a:r>
              <a:rPr lang="fr-FR" sz="1400" baseline="30000" dirty="0" smtClean="0">
                <a:solidFill>
                  <a:schemeClr val="tx1"/>
                </a:solidFill>
              </a:rPr>
              <a:t>er</a:t>
            </a:r>
            <a:r>
              <a:rPr lang="fr-FR" sz="1400" dirty="0" smtClean="0">
                <a:solidFill>
                  <a:schemeClr val="tx1"/>
                </a:solidFill>
              </a:rPr>
              <a:t> Novembre 2020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 Bilan COFRAC au 1</a:t>
            </a:r>
            <a:r>
              <a:rPr lang="fr-FR" sz="1400" baseline="30000" dirty="0" smtClean="0">
                <a:solidFill>
                  <a:schemeClr val="tx1"/>
                </a:solidFill>
              </a:rPr>
              <a:t>er</a:t>
            </a:r>
            <a:r>
              <a:rPr lang="fr-FR" sz="1400" dirty="0" smtClean="0">
                <a:solidFill>
                  <a:schemeClr val="tx1"/>
                </a:solidFill>
              </a:rPr>
              <a:t> Février 2015 des LBM hospitaliers</a:t>
            </a:r>
          </a:p>
          <a:p>
            <a:pPr algn="ctr">
              <a:buFont typeface="Arial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</p:txBody>
      </p:sp>
      <p:graphicFrame>
        <p:nvGraphicFramePr>
          <p:cNvPr id="31" name="Graphique 30"/>
          <p:cNvGraphicFramePr/>
          <p:nvPr/>
        </p:nvGraphicFramePr>
        <p:xfrm>
          <a:off x="3108960" y="372364"/>
          <a:ext cx="3061208" cy="1574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90524" y="1833118"/>
            <a:ext cx="39624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à coins arrondis 8"/>
          <p:cNvSpPr/>
          <p:nvPr/>
        </p:nvSpPr>
        <p:spPr>
          <a:xfrm>
            <a:off x="5689600" y="560832"/>
            <a:ext cx="2540000" cy="1509268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fr-FR" sz="1200" b="1" u="sng" dirty="0" smtClean="0">
              <a:solidFill>
                <a:schemeClr val="tx1"/>
              </a:solidFill>
            </a:endParaRPr>
          </a:p>
          <a:p>
            <a:pPr lvl="1"/>
            <a:r>
              <a:rPr lang="fr-FR" sz="1200" b="1" u="sng" dirty="0" smtClean="0">
                <a:solidFill>
                  <a:schemeClr val="tx1"/>
                </a:solidFill>
              </a:rPr>
              <a:t>Enjeux/ Objectifs:</a:t>
            </a:r>
          </a:p>
          <a:p>
            <a:pPr lvl="1"/>
            <a:endParaRPr lang="fr-FR" sz="1200" b="1" u="sng" dirty="0" smtClean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SBM Partenaire accréditation</a:t>
            </a:r>
          </a:p>
          <a:p>
            <a:pPr lvl="0">
              <a:buFont typeface="Arial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Maintien activité LBM</a:t>
            </a:r>
          </a:p>
          <a:p>
            <a:pPr lvl="0">
              <a:buFont typeface="Arial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Fiabilité des résultats d’analyses pour le patient</a:t>
            </a:r>
            <a:endParaRPr lang="fr-FR" sz="1400" dirty="0" smtClean="0">
              <a:solidFill>
                <a:schemeClr val="tx1"/>
              </a:solidFill>
            </a:endParaRPr>
          </a:p>
          <a:p>
            <a:endParaRPr lang="fr-FR" sz="1200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293100" y="597408"/>
            <a:ext cx="3721100" cy="1475232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200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0" y="2145792"/>
            <a:ext cx="12021312" cy="3747008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200" dirty="0" smtClean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0" y="5943600"/>
            <a:ext cx="4089400" cy="914400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100" b="1" u="sng" dirty="0" smtClean="0">
              <a:solidFill>
                <a:schemeClr val="tx1"/>
              </a:solidFill>
            </a:endParaRPr>
          </a:p>
          <a:p>
            <a:r>
              <a:rPr lang="fr-FR" sz="1100" b="1" u="sng" dirty="0" smtClean="0">
                <a:solidFill>
                  <a:schemeClr val="tx1"/>
                </a:solidFill>
              </a:rPr>
              <a:t>Conclusion</a:t>
            </a:r>
            <a:r>
              <a:rPr lang="fr-FR" sz="1100" dirty="0" smtClean="0">
                <a:solidFill>
                  <a:schemeClr val="tx1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tx1"/>
                </a:solidFill>
              </a:rPr>
              <a:t>Mise en évidence de 3 interactions critiques impliquant le SBM</a:t>
            </a:r>
          </a:p>
          <a:p>
            <a:pPr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tx1"/>
                </a:solidFill>
              </a:rPr>
              <a:t>SBM partenaire légitime dans la démarche d’accréditation du LBM</a:t>
            </a:r>
          </a:p>
          <a:p>
            <a:pPr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tx1"/>
                </a:solidFill>
              </a:rPr>
              <a:t>Libération de temps au référent qualité LBM pour le suivi de la démarche d’accréditation</a:t>
            </a:r>
          </a:p>
          <a:p>
            <a:pPr algn="ctr">
              <a:buFont typeface="Arial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502400" y="5943600"/>
            <a:ext cx="3340608" cy="914400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u="sng" dirty="0" smtClean="0">
                <a:solidFill>
                  <a:schemeClr val="tx1"/>
                </a:solidFill>
              </a:rPr>
              <a:t>Bibliographie:</a:t>
            </a:r>
            <a:endParaRPr lang="fr-FR" sz="1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1000" dirty="0" smtClean="0">
                <a:solidFill>
                  <a:schemeClr val="tx1"/>
                </a:solidFill>
              </a:rPr>
              <a:t>www.afnor.org/</a:t>
            </a:r>
            <a:r>
              <a:rPr lang="fr-FR" sz="1000" b="1" dirty="0" smtClean="0">
                <a:solidFill>
                  <a:schemeClr val="tx1"/>
                </a:solidFill>
              </a:rPr>
              <a:t>norme</a:t>
            </a:r>
            <a:r>
              <a:rPr lang="fr-FR" sz="1000" dirty="0" smtClean="0">
                <a:solidFill>
                  <a:schemeClr val="tx1"/>
                </a:solidFill>
              </a:rPr>
              <a:t>/nf-en-</a:t>
            </a:r>
            <a:r>
              <a:rPr lang="fr-FR" sz="1000" b="1" dirty="0" smtClean="0">
                <a:solidFill>
                  <a:schemeClr val="tx1"/>
                </a:solidFill>
              </a:rPr>
              <a:t>iso</a:t>
            </a:r>
            <a:r>
              <a:rPr lang="fr-FR" sz="1000" dirty="0" smtClean="0">
                <a:solidFill>
                  <a:schemeClr val="tx1"/>
                </a:solidFill>
              </a:rPr>
              <a:t>-</a:t>
            </a:r>
            <a:r>
              <a:rPr lang="fr-FR" sz="1000" b="1" dirty="0" smtClean="0">
                <a:solidFill>
                  <a:schemeClr val="tx1"/>
                </a:solidFill>
              </a:rPr>
              <a:t>15189(Février 2015)</a:t>
            </a:r>
            <a:r>
              <a:rPr lang="fr-FR" sz="1000" dirty="0" smtClean="0">
                <a:solidFill>
                  <a:schemeClr val="tx1"/>
                </a:solidFill>
              </a:rPr>
              <a:t> </a:t>
            </a:r>
          </a:p>
          <a:p>
            <a:pPr fontAlgn="ctr">
              <a:buFont typeface="Wingdings" pitchFamily="2" charset="2"/>
              <a:buChar char="Ø"/>
            </a:pPr>
            <a:r>
              <a:rPr lang="fr-FR" sz="1000" dirty="0" smtClean="0">
                <a:solidFill>
                  <a:schemeClr val="tx1"/>
                </a:solidFill>
              </a:rPr>
              <a:t>www.cofrac.fr/site/content/french/pages/home/docs/Accreditation_des_LBM (Février 2015)</a:t>
            </a:r>
          </a:p>
          <a:p>
            <a:pPr>
              <a:buFont typeface="Wingdings" pitchFamily="2" charset="2"/>
              <a:buChar char="Ø"/>
            </a:pPr>
            <a:r>
              <a:rPr lang="fr-FR" sz="1000" dirty="0" smtClean="0">
                <a:solidFill>
                  <a:schemeClr val="tx1"/>
                </a:solidFill>
              </a:rPr>
              <a:t>Guide des bonnes pratiques de l’ingénierie biomédicale</a:t>
            </a:r>
          </a:p>
          <a:p>
            <a:pPr>
              <a:buFont typeface="Wingdings" pitchFamily="2" charset="2"/>
              <a:buChar char="Ø"/>
            </a:pPr>
            <a:r>
              <a:rPr lang="fr-FR"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www.universcars.f</a:t>
            </a:r>
            <a:r>
              <a:rPr lang="fr-FR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endParaRPr lang="fr-FR" sz="1000" dirty="0" smtClean="0">
              <a:solidFill>
                <a:schemeClr val="tx1"/>
              </a:solidFill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304800" y="646176"/>
            <a:ext cx="243840" cy="2316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6056376" y="553212"/>
            <a:ext cx="210312" cy="2255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8400288" y="602996"/>
            <a:ext cx="243840" cy="2316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230632" y="2260092"/>
            <a:ext cx="243840" cy="2316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4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9906000" y="5943600"/>
            <a:ext cx="2120900" cy="914400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200" dirty="0" smtClean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893300" y="5956300"/>
            <a:ext cx="21036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 smtClean="0">
                <a:ea typeface="Verdana" pitchFamily="34" charset="0"/>
                <a:cs typeface="Verdana" pitchFamily="34" charset="0"/>
              </a:rPr>
              <a:t>SBM: Service Biomédical </a:t>
            </a:r>
          </a:p>
          <a:p>
            <a:r>
              <a:rPr lang="fr-FR" sz="900" dirty="0" smtClean="0">
                <a:ea typeface="Verdana" pitchFamily="34" charset="0"/>
                <a:cs typeface="Verdana" pitchFamily="34" charset="0"/>
              </a:rPr>
              <a:t>LBM : Laboratoire d’analyses médicales ; </a:t>
            </a:r>
          </a:p>
          <a:p>
            <a:r>
              <a:rPr lang="fr-FR" sz="900" dirty="0" smtClean="0">
                <a:ea typeface="Verdana" pitchFamily="34" charset="0"/>
                <a:cs typeface="Verdana" pitchFamily="34" charset="0"/>
              </a:rPr>
              <a:t>COFRAC : Comité Français d’accréditation</a:t>
            </a:r>
          </a:p>
          <a:p>
            <a:r>
              <a:rPr lang="fr-FR" sz="900" dirty="0" smtClean="0">
                <a:ea typeface="Verdana" pitchFamily="34" charset="0"/>
                <a:cs typeface="Verdana" pitchFamily="34" charset="0"/>
              </a:rPr>
              <a:t> RSQM: registre sécurité qualité et maintenance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097280" y="2984500"/>
            <a:ext cx="1760220" cy="41706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Audit/suivi</a:t>
            </a:r>
          </a:p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Acteurs: SBM/LBM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6" name="Rectangle à coins arrondis 45"/>
          <p:cNvSpPr/>
          <p:nvPr/>
        </p:nvSpPr>
        <p:spPr>
          <a:xfrm>
            <a:off x="517144" y="2192528"/>
            <a:ext cx="3474720" cy="62179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3 principales interactions retenues pour leur implication dans la garantie des résultats d’analyse</a:t>
            </a:r>
            <a:endParaRPr lang="fr-FR" sz="1400" dirty="0"/>
          </a:p>
        </p:txBody>
      </p:sp>
      <p:sp>
        <p:nvSpPr>
          <p:cNvPr id="48" name="Rectangle 47"/>
          <p:cNvSpPr/>
          <p:nvPr/>
        </p:nvSpPr>
        <p:spPr>
          <a:xfrm>
            <a:off x="4766056" y="2165604"/>
            <a:ext cx="1736344" cy="41249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Métrologie</a:t>
            </a:r>
          </a:p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Acteurs: SBM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724900" y="2176272"/>
            <a:ext cx="1680972" cy="36372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Maintenance</a:t>
            </a:r>
          </a:p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Acteurs: SBM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50" name="Parchemin vertical 49"/>
          <p:cNvSpPr/>
          <p:nvPr/>
        </p:nvSpPr>
        <p:spPr>
          <a:xfrm>
            <a:off x="10744200" y="787400"/>
            <a:ext cx="1181100" cy="1066800"/>
          </a:xfrm>
          <a:prstGeom prst="vertic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Guide B.P.B :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8 bonnes pratiques compatibles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53" name="Parchemin vertical 52"/>
          <p:cNvSpPr/>
          <p:nvPr/>
        </p:nvSpPr>
        <p:spPr>
          <a:xfrm>
            <a:off x="8356600" y="850900"/>
            <a:ext cx="1066800" cy="1066800"/>
          </a:xfrm>
          <a:prstGeom prst="vertic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Norme ISO 15189: 16 exigences réalisables par SBM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55" name="Flèche courbée vers le bas 54"/>
          <p:cNvSpPr/>
          <p:nvPr/>
        </p:nvSpPr>
        <p:spPr>
          <a:xfrm>
            <a:off x="9461500" y="723900"/>
            <a:ext cx="1295400" cy="5461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6" name="Flèche courbée vers le bas 55"/>
          <p:cNvSpPr/>
          <p:nvPr/>
        </p:nvSpPr>
        <p:spPr>
          <a:xfrm flipH="1" flipV="1">
            <a:off x="9410700" y="1409700"/>
            <a:ext cx="1308100" cy="533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9601200" y="12065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Interactions</a:t>
            </a:r>
            <a:endParaRPr lang="fr-FR" sz="1200" b="1" dirty="0"/>
          </a:p>
        </p:txBody>
      </p:sp>
      <p:sp>
        <p:nvSpPr>
          <p:cNvPr id="58" name="Rectangle à coins arrondis 57"/>
          <p:cNvSpPr/>
          <p:nvPr/>
        </p:nvSpPr>
        <p:spPr>
          <a:xfrm>
            <a:off x="4127500" y="5943600"/>
            <a:ext cx="2336800" cy="914400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100" b="1" u="sng" dirty="0" smtClean="0">
              <a:solidFill>
                <a:schemeClr val="tx1"/>
              </a:solidFill>
            </a:endParaRPr>
          </a:p>
          <a:p>
            <a:r>
              <a:rPr lang="fr-FR" sz="1100" b="1" u="sng" dirty="0" smtClean="0">
                <a:solidFill>
                  <a:schemeClr val="tx1"/>
                </a:solidFill>
              </a:rPr>
              <a:t>Perspectives d’avenir :</a:t>
            </a:r>
          </a:p>
          <a:p>
            <a:pPr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tx1"/>
                </a:solidFill>
              </a:rPr>
              <a:t>Poursuite de l’analyse (formation ,suivi des EI, management) et amélioration en vue de validation et diffusion par la communauté biomédicale.</a:t>
            </a:r>
          </a:p>
          <a:p>
            <a:pPr algn="ctr">
              <a:buFont typeface="Arial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60" name="Picture 8" descr="http://www.roche-diagnostics.co.in/SiteCollectionImages/Cobas%20Integr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78700" y="3566944"/>
            <a:ext cx="1483122" cy="985543"/>
          </a:xfrm>
          <a:prstGeom prst="rect">
            <a:avLst/>
          </a:prstGeom>
          <a:noFill/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40411" y="4463280"/>
            <a:ext cx="927735" cy="140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8425</TotalTime>
  <Words>224</Words>
  <Application>Microsoft Office PowerPoint</Application>
  <PresentationFormat>Personnalisé</PresentationFormat>
  <Paragraphs>81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damien maurin</dc:creator>
  <cp:lastModifiedBy>admin</cp:lastModifiedBy>
  <cp:revision>362</cp:revision>
  <dcterms:created xsi:type="dcterms:W3CDTF">2015-03-02T16:47:55Z</dcterms:created>
  <dcterms:modified xsi:type="dcterms:W3CDTF">2015-04-16T08:44:06Z</dcterms:modified>
</cp:coreProperties>
</file>