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10375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04" y="10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0E7D1-6EDC-42A2-A49E-840B79A0D22C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87E4C-5C91-4514-8248-94AE78B7F1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519083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4E01E-80B4-4579-BC87-5BA1B7A7E016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35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8300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7625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F3279-4406-4722-AE86-5EDAE2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238837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689889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595A-DF18-4D44-B817-DAAE6D9F8AA2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7A41-2193-40DF-8EBF-BC804CE6C7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595A-DF18-4D44-B817-DAAE6D9F8AA2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7A41-2193-40DF-8EBF-BC804CE6C7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595A-DF18-4D44-B817-DAAE6D9F8AA2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7A41-2193-40DF-8EBF-BC804CE6C7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595A-DF18-4D44-B817-DAAE6D9F8AA2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7A41-2193-40DF-8EBF-BC804CE6C7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595A-DF18-4D44-B817-DAAE6D9F8AA2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7A41-2193-40DF-8EBF-BC804CE6C7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595A-DF18-4D44-B817-DAAE6D9F8AA2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7A41-2193-40DF-8EBF-BC804CE6C7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595A-DF18-4D44-B817-DAAE6D9F8AA2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7A41-2193-40DF-8EBF-BC804CE6C7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595A-DF18-4D44-B817-DAAE6D9F8AA2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7A41-2193-40DF-8EBF-BC804CE6C7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595A-DF18-4D44-B817-DAAE6D9F8AA2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7A41-2193-40DF-8EBF-BC804CE6C7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595A-DF18-4D44-B817-DAAE6D9F8AA2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7A41-2193-40DF-8EBF-BC804CE6C7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595A-DF18-4D44-B817-DAAE6D9F8AA2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7A41-2193-40DF-8EBF-BC804CE6C7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8595A-DF18-4D44-B817-DAAE6D9F8AA2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E7A41-2193-40DF-8EBF-BC804CE6C7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weinmann-emergency.fr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1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hyperlink" Target="http://www.utc.fr/tsibh/public/3abih/15/stag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à coins arrondis 86"/>
          <p:cNvSpPr/>
          <p:nvPr/>
        </p:nvSpPr>
        <p:spPr>
          <a:xfrm>
            <a:off x="71406" y="3214686"/>
            <a:ext cx="5429288" cy="3571900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" name="Groupe 3"/>
          <p:cNvGrpSpPr/>
          <p:nvPr/>
        </p:nvGrpSpPr>
        <p:grpSpPr>
          <a:xfrm>
            <a:off x="5429256" y="708680"/>
            <a:ext cx="3589387" cy="2417469"/>
            <a:chOff x="386598" y="598986"/>
            <a:chExt cx="8132793" cy="5075208"/>
          </a:xfrm>
        </p:grpSpPr>
        <p:sp>
          <p:nvSpPr>
            <p:cNvPr id="5" name="Rectangle à coins arrondis 4"/>
            <p:cNvSpPr/>
            <p:nvPr/>
          </p:nvSpPr>
          <p:spPr>
            <a:xfrm>
              <a:off x="386598" y="2169699"/>
              <a:ext cx="3202149" cy="1881189"/>
            </a:xfrm>
            <a:prstGeom prst="roundRect">
              <a:avLst/>
            </a:prstGeom>
            <a:solidFill>
              <a:srgbClr val="FF0000">
                <a:alpha val="79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lvl="0" algn="ctr"/>
              <a:r>
                <a:rPr lang="fr-FR" sz="800" b="1" u="sng" dirty="0" smtClean="0">
                  <a:solidFill>
                    <a:schemeClr val="tx1"/>
                  </a:solidFill>
                </a:rPr>
                <a:t>SOCIÉTÉ WEINMANN </a:t>
              </a:r>
            </a:p>
            <a:p>
              <a:pPr lvl="0"/>
              <a:endParaRPr lang="fr-FR" sz="300" b="1" dirty="0" smtClean="0">
                <a:solidFill>
                  <a:schemeClr val="tx1"/>
                </a:solidFill>
              </a:endParaRPr>
            </a:p>
            <a:p>
              <a:pPr lvl="0"/>
              <a:r>
                <a:rPr lang="fr-FR" sz="800" b="1" dirty="0" smtClean="0">
                  <a:solidFill>
                    <a:schemeClr val="tx1"/>
                  </a:solidFill>
                </a:rPr>
                <a:t>- Augmentation </a:t>
              </a:r>
              <a:r>
                <a:rPr lang="fr-FR" sz="800" b="1" dirty="0">
                  <a:solidFill>
                    <a:schemeClr val="tx1"/>
                  </a:solidFill>
                </a:rPr>
                <a:t>du </a:t>
              </a:r>
              <a:r>
                <a:rPr lang="fr-FR" sz="800" b="1" dirty="0" smtClean="0">
                  <a:solidFill>
                    <a:schemeClr val="tx1"/>
                  </a:solidFill>
                </a:rPr>
                <a:t>chiffre d’affaires</a:t>
              </a:r>
              <a:endParaRPr lang="fr-FR" sz="800" b="1" dirty="0">
                <a:solidFill>
                  <a:schemeClr val="tx1"/>
                </a:solidFill>
              </a:endParaRPr>
            </a:p>
            <a:p>
              <a:pPr lvl="0"/>
              <a:r>
                <a:rPr lang="fr-FR" sz="800" b="1" dirty="0" smtClean="0">
                  <a:solidFill>
                    <a:schemeClr val="tx1"/>
                  </a:solidFill>
                </a:rPr>
                <a:t>- Amélioration de l’image  </a:t>
              </a:r>
            </a:p>
            <a:p>
              <a:pPr lvl="0"/>
              <a:r>
                <a:rPr lang="fr-FR" sz="800" b="1" dirty="0" smtClean="0">
                  <a:solidFill>
                    <a:schemeClr val="tx1"/>
                  </a:solidFill>
                </a:rPr>
                <a:t>- Distinction vis à vis de la concurrence</a:t>
              </a:r>
              <a:endParaRPr lang="fr-FR" sz="8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3631366" y="2177049"/>
              <a:ext cx="4888025" cy="1873841"/>
            </a:xfrm>
            <a:prstGeom prst="roundRect">
              <a:avLst/>
            </a:prstGeom>
            <a:solidFill>
              <a:srgbClr val="00B050">
                <a:alpha val="7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lvl="0" algn="ctr"/>
              <a:r>
                <a:rPr lang="fr-FR" sz="800" b="1" u="sng" dirty="0">
                  <a:solidFill>
                    <a:schemeClr val="tx1"/>
                  </a:solidFill>
                </a:rPr>
                <a:t>SERVICES </a:t>
              </a:r>
              <a:r>
                <a:rPr lang="fr-FR" sz="800" b="1" u="sng" dirty="0" smtClean="0">
                  <a:solidFill>
                    <a:schemeClr val="tx1"/>
                  </a:solidFill>
                </a:rPr>
                <a:t> BIOMÉDICAUX</a:t>
              </a:r>
            </a:p>
            <a:p>
              <a:pPr lvl="0"/>
              <a:endParaRPr lang="fr-FR" sz="300" b="1" dirty="0" smtClean="0">
                <a:solidFill>
                  <a:schemeClr val="tx1"/>
                </a:solidFill>
              </a:endParaRPr>
            </a:p>
            <a:p>
              <a:pPr marL="90488" lvl="0" indent="-90488">
                <a:tabLst>
                  <a:tab pos="90488" algn="l"/>
                </a:tabLst>
              </a:pPr>
              <a:r>
                <a:rPr lang="fr-FR" sz="800" b="1" dirty="0" smtClean="0">
                  <a:solidFill>
                    <a:schemeClr val="tx1"/>
                  </a:solidFill>
                </a:rPr>
                <a:t>- Facilitation </a:t>
              </a:r>
              <a:r>
                <a:rPr lang="fr-FR" sz="800" b="1" dirty="0">
                  <a:solidFill>
                    <a:schemeClr val="tx1"/>
                  </a:solidFill>
                </a:rPr>
                <a:t>de la maintenance</a:t>
              </a:r>
            </a:p>
            <a:p>
              <a:pPr marL="90488" lvl="0" indent="-90488">
                <a:tabLst>
                  <a:tab pos="90488" algn="l"/>
                </a:tabLst>
              </a:pPr>
              <a:r>
                <a:rPr lang="fr-FR" sz="800" b="1" dirty="0" smtClean="0">
                  <a:solidFill>
                    <a:schemeClr val="tx1"/>
                  </a:solidFill>
                </a:rPr>
                <a:t>- Réduction du </a:t>
              </a:r>
              <a:r>
                <a:rPr lang="fr-FR" sz="800" b="1" dirty="0">
                  <a:solidFill>
                    <a:schemeClr val="tx1"/>
                  </a:solidFill>
                </a:rPr>
                <a:t>temps d’immobilisation du </a:t>
              </a:r>
              <a:r>
                <a:rPr lang="fr-FR" sz="800" b="1" dirty="0" smtClean="0">
                  <a:solidFill>
                    <a:schemeClr val="tx1"/>
                  </a:solidFill>
                </a:rPr>
                <a:t>DM</a:t>
              </a:r>
            </a:p>
            <a:p>
              <a:pPr marL="180975" lvl="0" indent="-180975">
                <a:tabLst>
                  <a:tab pos="180975" algn="l"/>
                </a:tabLst>
              </a:pPr>
              <a:r>
                <a:rPr lang="fr-FR" sz="800" b="1" dirty="0" smtClean="0">
                  <a:solidFill>
                    <a:schemeClr val="tx1"/>
                  </a:solidFill>
                </a:rPr>
                <a:t>- 100</a:t>
              </a:r>
              <a:r>
                <a:rPr lang="fr-FR" sz="800" b="1" dirty="0">
                  <a:solidFill>
                    <a:schemeClr val="tx1"/>
                  </a:solidFill>
                </a:rPr>
                <a:t>% des maintenances </a:t>
              </a:r>
              <a:r>
                <a:rPr lang="fr-FR" sz="800" b="1" dirty="0" smtClean="0">
                  <a:solidFill>
                    <a:schemeClr val="tx1"/>
                  </a:solidFill>
                </a:rPr>
                <a:t>préventives effectuées</a:t>
              </a:r>
            </a:p>
            <a:p>
              <a:pPr marL="90488" lvl="0" indent="-90488">
                <a:tabLst>
                  <a:tab pos="90488" algn="l"/>
                </a:tabLst>
              </a:pPr>
              <a:r>
                <a:rPr lang="fr-FR" sz="800" b="1" dirty="0" smtClean="0">
                  <a:solidFill>
                    <a:schemeClr val="tx1"/>
                  </a:solidFill>
                </a:rPr>
                <a:t>- Pas de rupture d’activité opérationnelle grâce à la mise à disposition d’appareils de prêt</a:t>
              </a:r>
              <a:endParaRPr lang="fr-FR" sz="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386598" y="4106448"/>
              <a:ext cx="3202149" cy="1567746"/>
            </a:xfrm>
            <a:prstGeom prst="roundRect">
              <a:avLst/>
            </a:prstGeom>
            <a:solidFill>
              <a:srgbClr val="0070C0">
                <a:alpha val="7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lvl="0" algn="ctr"/>
              <a:r>
                <a:rPr lang="fr-FR" sz="800" b="1" u="sng" dirty="0">
                  <a:solidFill>
                    <a:schemeClr val="tx1"/>
                  </a:solidFill>
                </a:rPr>
                <a:t>SERVICES </a:t>
              </a:r>
              <a:r>
                <a:rPr lang="fr-FR" sz="800" b="1" u="sng" dirty="0" smtClean="0">
                  <a:solidFill>
                    <a:schemeClr val="tx1"/>
                  </a:solidFill>
                </a:rPr>
                <a:t> APRÈS-VENTE</a:t>
              </a:r>
            </a:p>
            <a:p>
              <a:pPr lvl="0"/>
              <a:endParaRPr lang="fr-FR" sz="300" b="1" u="sng" dirty="0" smtClean="0">
                <a:solidFill>
                  <a:schemeClr val="tx1"/>
                </a:solidFill>
              </a:endParaRPr>
            </a:p>
            <a:p>
              <a:pPr lvl="0"/>
              <a:r>
                <a:rPr lang="fr-FR" sz="800" b="1" dirty="0" smtClean="0">
                  <a:solidFill>
                    <a:schemeClr val="tx1"/>
                  </a:solidFill>
                </a:rPr>
                <a:t>- Réduction </a:t>
              </a:r>
              <a:r>
                <a:rPr lang="fr-FR" sz="800" b="1" dirty="0">
                  <a:solidFill>
                    <a:schemeClr val="tx1"/>
                  </a:solidFill>
                </a:rPr>
                <a:t>du temps de </a:t>
              </a:r>
              <a:r>
                <a:rPr lang="fr-FR" sz="800" b="1" dirty="0" smtClean="0">
                  <a:solidFill>
                    <a:schemeClr val="tx1"/>
                  </a:solidFill>
                </a:rPr>
                <a:t>colisage</a:t>
              </a:r>
            </a:p>
            <a:p>
              <a:pPr lvl="0">
                <a:buFontTx/>
                <a:buChar char="-"/>
              </a:pPr>
              <a:r>
                <a:rPr lang="fr-FR" sz="800" b="1" dirty="0" smtClean="0">
                  <a:solidFill>
                    <a:schemeClr val="tx1"/>
                  </a:solidFill>
                </a:rPr>
                <a:t> Interlocution direct avec les utilisateurs</a:t>
              </a:r>
              <a:endParaRPr lang="fr-FR" sz="8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à coins arrondis 7"/>
            <p:cNvSpPr/>
            <p:nvPr/>
          </p:nvSpPr>
          <p:spPr>
            <a:xfrm>
              <a:off x="3631366" y="4106446"/>
              <a:ext cx="4876675" cy="1567746"/>
            </a:xfrm>
            <a:prstGeom prst="roundRect">
              <a:avLst/>
            </a:prstGeom>
            <a:solidFill>
              <a:srgbClr val="00B050">
                <a:alpha val="7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lvl="0" algn="ctr"/>
              <a:endParaRPr lang="fr-FR" sz="800" b="1" u="sng" dirty="0" smtClean="0">
                <a:solidFill>
                  <a:schemeClr val="tx1"/>
                </a:solidFill>
              </a:endParaRPr>
            </a:p>
            <a:p>
              <a:pPr lvl="0" algn="ctr"/>
              <a:r>
                <a:rPr lang="fr-FR" sz="800" b="1" u="sng" dirty="0" smtClean="0">
                  <a:solidFill>
                    <a:schemeClr val="tx1"/>
                  </a:solidFill>
                </a:rPr>
                <a:t>PATIENTS</a:t>
              </a:r>
            </a:p>
            <a:p>
              <a:pPr lvl="0" algn="ctr"/>
              <a:endParaRPr lang="fr-FR" sz="300" b="1" u="sng" dirty="0" smtClean="0">
                <a:solidFill>
                  <a:schemeClr val="tx1"/>
                </a:solidFill>
              </a:endParaRPr>
            </a:p>
            <a:p>
              <a:pPr lvl="0" algn="ctr"/>
              <a:r>
                <a:rPr lang="fr-FR" sz="800" b="1" dirty="0" smtClean="0">
                  <a:solidFill>
                    <a:schemeClr val="tx1"/>
                  </a:solidFill>
                </a:rPr>
                <a:t>Améliorer la fiabilité des dispositifs médicaux pour la prise en charge du patient grâce à une maintenance garantie constructeur</a:t>
              </a:r>
              <a:endParaRPr lang="fr-FR" sz="800" b="1" dirty="0">
                <a:solidFill>
                  <a:schemeClr val="tx1"/>
                </a:solidFill>
              </a:endParaRPr>
            </a:p>
            <a:p>
              <a:pPr algn="ctr"/>
              <a:endParaRPr lang="fr-FR" sz="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1809951" y="598986"/>
              <a:ext cx="4538994" cy="1122793"/>
            </a:xfrm>
            <a:prstGeom prst="ellipse">
              <a:avLst/>
            </a:prstGeom>
            <a:solidFill>
              <a:srgbClr val="9999FF">
                <a:alpha val="70000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1050" b="1" dirty="0">
                  <a:solidFill>
                    <a:schemeClr val="tx1"/>
                  </a:solidFill>
                </a:rPr>
                <a:t>SERVICE </a:t>
              </a:r>
              <a:r>
                <a:rPr lang="fr-FR" sz="1050" b="1" dirty="0" smtClean="0">
                  <a:solidFill>
                    <a:schemeClr val="tx1"/>
                  </a:solidFill>
                </a:rPr>
                <a:t>MOBILE : quels enjeux ?</a:t>
              </a:r>
              <a:endParaRPr lang="fr-FR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Flèche vers le bas 9"/>
            <p:cNvSpPr/>
            <p:nvPr/>
          </p:nvSpPr>
          <p:spPr>
            <a:xfrm>
              <a:off x="1680827" y="1572516"/>
              <a:ext cx="348334" cy="541623"/>
            </a:xfrm>
            <a:prstGeom prst="downArrow">
              <a:avLst/>
            </a:prstGeom>
            <a:solidFill>
              <a:srgbClr val="9999FF">
                <a:alpha val="70000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700">
                <a:solidFill>
                  <a:schemeClr val="tx1"/>
                </a:solidFill>
              </a:endParaRPr>
            </a:p>
          </p:txBody>
        </p:sp>
        <p:sp>
          <p:nvSpPr>
            <p:cNvPr id="11" name="Flèche vers le bas 10"/>
            <p:cNvSpPr/>
            <p:nvPr/>
          </p:nvSpPr>
          <p:spPr>
            <a:xfrm>
              <a:off x="6081054" y="1601493"/>
              <a:ext cx="348334" cy="541623"/>
            </a:xfrm>
            <a:prstGeom prst="downArrow">
              <a:avLst/>
            </a:prstGeom>
            <a:solidFill>
              <a:srgbClr val="9999FF">
                <a:alpha val="70000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70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-75299" y="3290796"/>
            <a:ext cx="5427420" cy="3424352"/>
            <a:chOff x="108983" y="664587"/>
            <a:chExt cx="8892173" cy="5454627"/>
          </a:xfrm>
        </p:grpSpPr>
        <p:sp>
          <p:nvSpPr>
            <p:cNvPr id="13" name="Ellipse 12"/>
            <p:cNvSpPr/>
            <p:nvPr/>
          </p:nvSpPr>
          <p:spPr>
            <a:xfrm>
              <a:off x="2877207" y="664587"/>
              <a:ext cx="1842292" cy="675317"/>
            </a:xfrm>
            <a:prstGeom prst="ellipse">
              <a:avLst/>
            </a:prstGeom>
            <a:solidFill>
              <a:srgbClr val="9999FF">
                <a:alpha val="70000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1050" b="1" u="sng" dirty="0" smtClean="0">
                  <a:solidFill>
                    <a:schemeClr val="tx1"/>
                  </a:solidFill>
                </a:rPr>
                <a:t>OBJECTIFS</a:t>
              </a:r>
              <a:endParaRPr lang="fr-FR" sz="1050" b="1" u="sng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Connecteur droit avec flèche 13"/>
            <p:cNvCxnSpPr/>
            <p:nvPr/>
          </p:nvCxnSpPr>
          <p:spPr>
            <a:xfrm>
              <a:off x="914914" y="3654036"/>
              <a:ext cx="6305398" cy="157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7249656" y="2976266"/>
              <a:ext cx="1751500" cy="1375798"/>
            </a:xfrm>
            <a:prstGeom prst="rect">
              <a:avLst/>
            </a:prstGeom>
            <a:solidFill>
              <a:srgbClr val="99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050" b="1" cap="all" dirty="0" smtClean="0">
                  <a:solidFill>
                    <a:schemeClr val="tx1"/>
                  </a:solidFill>
                  <a:latin typeface="+mj-lt"/>
                  <a:ea typeface="ＭＳ Ｐゴシック" pitchFamily="8" charset="-128"/>
                </a:rPr>
                <a:t>Mise en place du service mobile de maintenance</a:t>
              </a:r>
            </a:p>
          </p:txBody>
        </p:sp>
        <p:cxnSp>
          <p:nvCxnSpPr>
            <p:cNvPr id="16" name="Connecteur droit avec flèche 15"/>
            <p:cNvCxnSpPr/>
            <p:nvPr/>
          </p:nvCxnSpPr>
          <p:spPr>
            <a:xfrm rot="16200000" flipH="1">
              <a:off x="1010940" y="2458673"/>
              <a:ext cx="1699514" cy="63054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>
              <a:stCxn id="47" idx="0"/>
            </p:cNvCxnSpPr>
            <p:nvPr/>
          </p:nvCxnSpPr>
          <p:spPr>
            <a:xfrm rot="5400000" flipH="1" flipV="1">
              <a:off x="5400042" y="4312711"/>
              <a:ext cx="1587620" cy="37146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/>
            <p:nvPr/>
          </p:nvCxnSpPr>
          <p:spPr>
            <a:xfrm rot="5400000" flipH="1" flipV="1">
              <a:off x="952964" y="4262076"/>
              <a:ext cx="1780443" cy="66555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ZoneTexte 18"/>
            <p:cNvSpPr txBox="1"/>
            <p:nvPr/>
          </p:nvSpPr>
          <p:spPr>
            <a:xfrm>
              <a:off x="605650" y="2259741"/>
              <a:ext cx="1135099" cy="3309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750" b="1" u="sng" dirty="0" smtClean="0"/>
                <a:t>Choix /achat</a:t>
              </a:r>
              <a:endParaRPr lang="fr-FR" sz="750" b="1" u="sng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1861708" y="2427378"/>
              <a:ext cx="1266417" cy="3309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750" b="1" u="sng" dirty="0" smtClean="0"/>
                <a:t>Aménagement</a:t>
              </a: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954991" y="2824327"/>
              <a:ext cx="1043177" cy="3309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750" b="1" u="sng" dirty="0" smtClean="0"/>
                <a:t>Sérigraphie</a:t>
              </a:r>
              <a:endParaRPr lang="fr-FR" sz="750" b="1" u="sng" dirty="0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2177291" y="3057196"/>
              <a:ext cx="934546" cy="330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50" b="1" u="sng" dirty="0" smtClean="0"/>
                <a:t>Mobilier</a:t>
              </a:r>
              <a:endParaRPr lang="fr-FR" sz="750" b="1" u="sng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3227505" y="2247901"/>
              <a:ext cx="675491" cy="3309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750" b="1" u="sng" dirty="0" smtClean="0"/>
                <a:t>ECME</a:t>
              </a:r>
              <a:endParaRPr lang="fr-FR" sz="750" b="1" u="sng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3973009" y="2372334"/>
              <a:ext cx="1163988" cy="5147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750" b="1" u="sng" dirty="0" smtClean="0"/>
                <a:t>Matériel </a:t>
              </a:r>
            </a:p>
            <a:p>
              <a:pPr algn="ctr"/>
              <a:r>
                <a:rPr lang="fr-FR" sz="750" b="1" u="sng" dirty="0" smtClean="0"/>
                <a:t>informatique</a:t>
              </a:r>
              <a:endParaRPr lang="fr-FR" sz="750" b="1" u="sng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3206782" y="2905255"/>
              <a:ext cx="961761" cy="3309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750" b="1" u="sng" dirty="0" smtClean="0"/>
                <a:t>Outillages</a:t>
              </a:r>
              <a:endParaRPr lang="fr-FR" sz="750" b="1" u="sng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4227035" y="3148042"/>
              <a:ext cx="764786" cy="3309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750" b="1" u="sng" dirty="0" smtClean="0"/>
                <a:t>Fluides</a:t>
              </a:r>
              <a:endParaRPr lang="fr-FR" sz="750" b="1" u="sng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5959855" y="2247901"/>
              <a:ext cx="1342578" cy="3309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750" b="1" u="sng" dirty="0" smtClean="0"/>
                <a:t>Communication</a:t>
              </a: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425098" y="3748133"/>
              <a:ext cx="1707639" cy="5147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750" b="1" u="sng" dirty="0" smtClean="0"/>
                <a:t>Évaluer le </a:t>
              </a:r>
              <a:r>
                <a:rPr lang="fr-FR" sz="750" b="1" u="sng" dirty="0" smtClean="0"/>
                <a:t>besoin </a:t>
              </a:r>
            </a:p>
            <a:p>
              <a:r>
                <a:rPr lang="fr-FR" sz="750" b="1" u="sng" dirty="0" smtClean="0"/>
                <a:t>en pièces détachées </a:t>
              </a:r>
              <a:endParaRPr lang="fr-FR" sz="750" b="1" u="sng" dirty="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1756244" y="4352064"/>
              <a:ext cx="1120963" cy="51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u="sng" dirty="0" smtClean="0"/>
                <a:t>Créer le</a:t>
              </a:r>
              <a:endParaRPr lang="fr-FR" sz="750" b="1" u="sng" dirty="0" smtClean="0"/>
            </a:p>
            <a:p>
              <a:pPr algn="ctr"/>
              <a:r>
                <a:rPr lang="fr-FR" sz="750" b="1" u="sng" dirty="0" smtClean="0"/>
                <a:t>stock</a:t>
              </a:r>
              <a:endParaRPr lang="fr-FR" sz="750" b="1" u="sng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108983" y="4513925"/>
              <a:ext cx="1752288" cy="5147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750" b="1" u="sng" dirty="0" smtClean="0"/>
                <a:t>Gérer</a:t>
              </a:r>
              <a:endParaRPr lang="fr-FR" sz="750" b="1" u="sng" dirty="0" smtClean="0"/>
            </a:p>
            <a:p>
              <a:pPr algn="ctr"/>
              <a:r>
                <a:rPr lang="fr-FR" sz="750" b="1" u="sng" dirty="0" smtClean="0"/>
                <a:t> réapprovisionnement</a:t>
              </a:r>
            </a:p>
          </p:txBody>
        </p:sp>
        <p:cxnSp>
          <p:nvCxnSpPr>
            <p:cNvPr id="31" name="Connecteur droit avec flèche 30"/>
            <p:cNvCxnSpPr/>
            <p:nvPr/>
          </p:nvCxnSpPr>
          <p:spPr>
            <a:xfrm rot="16200000" flipH="1">
              <a:off x="3147776" y="2493703"/>
              <a:ext cx="1699514" cy="56048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/>
            <p:nvPr/>
          </p:nvCxnSpPr>
          <p:spPr>
            <a:xfrm rot="16200000" flipH="1">
              <a:off x="5214554" y="2458673"/>
              <a:ext cx="1699514" cy="63054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ZoneTexte 32"/>
            <p:cNvSpPr txBox="1"/>
            <p:nvPr/>
          </p:nvSpPr>
          <p:spPr>
            <a:xfrm>
              <a:off x="6310157" y="2895338"/>
              <a:ext cx="1058935" cy="5147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750" b="1" u="sng" dirty="0" smtClean="0"/>
                <a:t>Étude de </a:t>
              </a:r>
            </a:p>
            <a:p>
              <a:r>
                <a:rPr lang="fr-FR" sz="750" b="1" u="sng" dirty="0" smtClean="0"/>
                <a:t>satisfaction</a:t>
              </a: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5469438" y="2652552"/>
              <a:ext cx="657108" cy="3309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750" b="1" u="sng" dirty="0" smtClean="0"/>
                <a:t>Devis</a:t>
              </a:r>
            </a:p>
          </p:txBody>
        </p:sp>
        <p:cxnSp>
          <p:nvCxnSpPr>
            <p:cNvPr id="35" name="Connecteur droit avec flèche 34"/>
            <p:cNvCxnSpPr>
              <a:stCxn id="46" idx="0"/>
            </p:cNvCxnSpPr>
            <p:nvPr/>
          </p:nvCxnSpPr>
          <p:spPr>
            <a:xfrm rot="5400000" flipH="1" flipV="1">
              <a:off x="3176575" y="4191052"/>
              <a:ext cx="1587620" cy="6147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oneTexte 35"/>
            <p:cNvSpPr txBox="1"/>
            <p:nvPr/>
          </p:nvSpPr>
          <p:spPr>
            <a:xfrm>
              <a:off x="3111837" y="4058215"/>
              <a:ext cx="1120963" cy="330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u="sng" dirty="0" smtClean="0"/>
                <a:t>Carburant</a:t>
              </a:r>
              <a:endParaRPr lang="fr-FR" sz="750" b="1" u="sng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3928111" y="4325868"/>
              <a:ext cx="1120963" cy="330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u="sng" dirty="0" smtClean="0"/>
                <a:t>Télépéage</a:t>
              </a:r>
              <a:endParaRPr lang="fr-FR" sz="750" b="1" u="sng" dirty="0"/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2877207" y="4432994"/>
              <a:ext cx="1120963" cy="51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u="sng" dirty="0" smtClean="0"/>
                <a:t>Logiciel de </a:t>
              </a:r>
            </a:p>
            <a:p>
              <a:pPr algn="ctr"/>
              <a:r>
                <a:rPr lang="fr-FR" sz="750" b="1" u="sng" dirty="0" smtClean="0"/>
                <a:t>tournée</a:t>
              </a:r>
              <a:endParaRPr lang="fr-FR" sz="750" b="1" u="sng" dirty="0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3853180" y="4740034"/>
              <a:ext cx="1313584" cy="51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u="sng" dirty="0" smtClean="0"/>
                <a:t>Sectionnement</a:t>
              </a:r>
            </a:p>
            <a:p>
              <a:pPr algn="ctr"/>
              <a:r>
                <a:rPr lang="fr-FR" sz="750" b="1" u="sng" dirty="0" smtClean="0"/>
                <a:t>autoroute</a:t>
              </a:r>
              <a:endParaRPr lang="fr-FR" sz="750" b="1" u="sng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6099976" y="4109279"/>
              <a:ext cx="1120963" cy="330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u="sng" dirty="0" smtClean="0"/>
                <a:t>Formation</a:t>
              </a:r>
              <a:endParaRPr lang="fr-FR" sz="750" b="1" u="sng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5102873" y="3892754"/>
              <a:ext cx="1246363" cy="330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u="sng" dirty="0" smtClean="0"/>
                <a:t>Recrutement</a:t>
              </a:r>
              <a:endParaRPr lang="fr-FR" sz="750" b="1" u="sng" dirty="0"/>
            </a:p>
          </p:txBody>
        </p:sp>
        <p:sp>
          <p:nvSpPr>
            <p:cNvPr id="42" name="Ellipse 41"/>
            <p:cNvSpPr/>
            <p:nvPr/>
          </p:nvSpPr>
          <p:spPr>
            <a:xfrm>
              <a:off x="642910" y="1357298"/>
              <a:ext cx="1793331" cy="828159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 smtClean="0"/>
                <a:t>VEHICULE</a:t>
              </a:r>
              <a:endParaRPr lang="fr-FR" sz="900" b="1" dirty="0"/>
            </a:p>
          </p:txBody>
        </p:sp>
        <p:sp>
          <p:nvSpPr>
            <p:cNvPr id="43" name="Ellipse 42"/>
            <p:cNvSpPr/>
            <p:nvPr/>
          </p:nvSpPr>
          <p:spPr>
            <a:xfrm>
              <a:off x="2500298" y="1357298"/>
              <a:ext cx="2414100" cy="828159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 smtClean="0"/>
                <a:t>EQUIPEMENTS</a:t>
              </a:r>
              <a:endParaRPr lang="fr-FR" sz="900" b="1" dirty="0"/>
            </a:p>
          </p:txBody>
        </p:sp>
        <p:sp>
          <p:nvSpPr>
            <p:cNvPr id="44" name="Ellipse 43"/>
            <p:cNvSpPr/>
            <p:nvPr/>
          </p:nvSpPr>
          <p:spPr>
            <a:xfrm>
              <a:off x="5000628" y="1357298"/>
              <a:ext cx="1793331" cy="828159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 smtClean="0"/>
                <a:t>CLIENTS</a:t>
              </a:r>
              <a:endParaRPr lang="fr-FR" sz="900" b="1" dirty="0"/>
            </a:p>
          </p:txBody>
        </p:sp>
        <p:sp>
          <p:nvSpPr>
            <p:cNvPr id="45" name="Ellipse 44"/>
            <p:cNvSpPr/>
            <p:nvPr/>
          </p:nvSpPr>
          <p:spPr>
            <a:xfrm>
              <a:off x="628128" y="5291055"/>
              <a:ext cx="1793331" cy="828159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 smtClean="0"/>
                <a:t>PIÈCES</a:t>
              </a:r>
              <a:endParaRPr lang="fr-FR" sz="900" b="1" dirty="0"/>
            </a:p>
          </p:txBody>
        </p:sp>
        <p:sp>
          <p:nvSpPr>
            <p:cNvPr id="46" name="Ellipse 45"/>
            <p:cNvSpPr/>
            <p:nvPr/>
          </p:nvSpPr>
          <p:spPr>
            <a:xfrm>
              <a:off x="2559407" y="5291055"/>
              <a:ext cx="2207176" cy="828159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 smtClean="0"/>
                <a:t>LOGISTIQUE</a:t>
              </a:r>
              <a:endParaRPr lang="fr-FR" sz="900" b="1" dirty="0"/>
            </a:p>
          </p:txBody>
        </p:sp>
        <p:sp>
          <p:nvSpPr>
            <p:cNvPr id="47" name="Ellipse 46"/>
            <p:cNvSpPr/>
            <p:nvPr/>
          </p:nvSpPr>
          <p:spPr>
            <a:xfrm>
              <a:off x="4904532" y="5291055"/>
              <a:ext cx="2207176" cy="828159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 smtClean="0"/>
                <a:t>TECHNICIEN</a:t>
              </a:r>
              <a:endParaRPr lang="fr-FR" sz="900" b="1" dirty="0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4060100" y="3919243"/>
              <a:ext cx="1120963" cy="330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u="sng" dirty="0" smtClean="0"/>
                <a:t>Assurance</a:t>
              </a:r>
              <a:endParaRPr lang="fr-FR" sz="750" b="1" u="sng" dirty="0"/>
            </a:p>
          </p:txBody>
        </p:sp>
      </p:grpSp>
      <p:grpSp>
        <p:nvGrpSpPr>
          <p:cNvPr id="49" name="Groupe 48"/>
          <p:cNvGrpSpPr/>
          <p:nvPr/>
        </p:nvGrpSpPr>
        <p:grpSpPr>
          <a:xfrm>
            <a:off x="71407" y="571480"/>
            <a:ext cx="2071701" cy="2293897"/>
            <a:chOff x="797222" y="0"/>
            <a:chExt cx="2302618" cy="2579442"/>
          </a:xfrm>
        </p:grpSpPr>
        <p:grpSp>
          <p:nvGrpSpPr>
            <p:cNvPr id="50" name="Groupe 9"/>
            <p:cNvGrpSpPr/>
            <p:nvPr/>
          </p:nvGrpSpPr>
          <p:grpSpPr>
            <a:xfrm>
              <a:off x="797222" y="0"/>
              <a:ext cx="2137186" cy="2143115"/>
              <a:chOff x="1655552" y="309501"/>
              <a:chExt cx="4643438" cy="4104539"/>
            </a:xfrm>
          </p:grpSpPr>
          <p:pic>
            <p:nvPicPr>
              <p:cNvPr id="52" name="Image 51" descr="Weinmann.pn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000000">
                      <a:alpha val="0"/>
                    </a:srgbClr>
                  </a:clrFrom>
                  <a:clrTo>
                    <a:srgbClr val="000000">
                      <a:alpha val="0"/>
                    </a:srgbClr>
                  </a:clrTo>
                </a:clrChange>
                <a:biLevel thresh="50000"/>
              </a:blip>
              <a:stretch>
                <a:fillRect/>
              </a:stretch>
            </p:blipFill>
            <p:spPr>
              <a:xfrm>
                <a:off x="1655552" y="309501"/>
                <a:ext cx="4643438" cy="1833616"/>
              </a:xfrm>
              <a:prstGeom prst="rect">
                <a:avLst/>
              </a:prstGeom>
            </p:spPr>
          </p:pic>
          <p:sp>
            <p:nvSpPr>
              <p:cNvPr id="53" name="ZoneTexte 52"/>
              <p:cNvSpPr txBox="1"/>
              <p:nvPr/>
            </p:nvSpPr>
            <p:spPr>
              <a:xfrm>
                <a:off x="3330949" y="3500439"/>
                <a:ext cx="461832" cy="913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fr-FR" dirty="0"/>
              </a:p>
            </p:txBody>
          </p:sp>
        </p:grpSp>
        <p:pic>
          <p:nvPicPr>
            <p:cNvPr id="51" name="Image 55" descr="http://www.google.fr/url?source=imglanding&amp;ct=img&amp;q=http://img.medicalexpo.fr/images_me/press-mg/succes-durable-weinmann-emergency-P164831.jpg&amp;sa=X&amp;ei=tDJbVfPtI4XyUpLzgKAD&amp;ved=0CAkQ8wc&amp;usg=AFQjCNF-Y1JBsZYDsiLS7c3rrQZaKy04kg"/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31122" y="985219"/>
              <a:ext cx="2268718" cy="1594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4" name="Groupe 53"/>
          <p:cNvGrpSpPr/>
          <p:nvPr/>
        </p:nvGrpSpPr>
        <p:grpSpPr>
          <a:xfrm>
            <a:off x="2371968" y="698183"/>
            <a:ext cx="2928960" cy="2476162"/>
            <a:chOff x="3214678" y="100776"/>
            <a:chExt cx="2928960" cy="2476162"/>
          </a:xfrm>
        </p:grpSpPr>
        <p:grpSp>
          <p:nvGrpSpPr>
            <p:cNvPr id="55" name="Groupe 75"/>
            <p:cNvGrpSpPr/>
            <p:nvPr/>
          </p:nvGrpSpPr>
          <p:grpSpPr>
            <a:xfrm>
              <a:off x="3214678" y="752113"/>
              <a:ext cx="2928960" cy="1824825"/>
              <a:chOff x="-142908" y="1769844"/>
              <a:chExt cx="9202223" cy="4445145"/>
            </a:xfrm>
          </p:grpSpPr>
          <p:grpSp>
            <p:nvGrpSpPr>
              <p:cNvPr id="57" name="Groupe 56"/>
              <p:cNvGrpSpPr/>
              <p:nvPr/>
            </p:nvGrpSpPr>
            <p:grpSpPr>
              <a:xfrm>
                <a:off x="-142908" y="1857364"/>
                <a:ext cx="2589681" cy="2198572"/>
                <a:chOff x="-142908" y="1857364"/>
                <a:chExt cx="2589681" cy="2198572"/>
              </a:xfrm>
            </p:grpSpPr>
            <p:pic>
              <p:nvPicPr>
                <p:cNvPr id="74" name="Image 57" descr="téléchargement (1).jpg"/>
                <p:cNvPicPr>
                  <a:picLocks noChangeAspect="1"/>
                </p:cNvPicPr>
                <p:nvPr/>
              </p:nvPicPr>
              <p:blipFill>
                <a:blip r:embed="rId5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>
                <a:xfrm>
                  <a:off x="-142908" y="1857364"/>
                  <a:ext cx="2505075" cy="1828800"/>
                </a:xfrm>
                <a:prstGeom prst="rect">
                  <a:avLst/>
                </a:prstGeom>
              </p:spPr>
            </p:pic>
            <p:sp>
              <p:nvSpPr>
                <p:cNvPr id="75" name="ZoneTexte 58"/>
                <p:cNvSpPr txBox="1"/>
                <p:nvPr/>
              </p:nvSpPr>
              <p:spPr>
                <a:xfrm>
                  <a:off x="-142908" y="3306213"/>
                  <a:ext cx="2589681" cy="74972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700" dirty="0" smtClean="0"/>
                    <a:t>VENTILATEUR </a:t>
                  </a:r>
                </a:p>
                <a:p>
                  <a:r>
                    <a:rPr lang="fr-FR" sz="700" dirty="0" smtClean="0"/>
                    <a:t>TRANSPORT</a:t>
                  </a:r>
                  <a:endParaRPr lang="fr-FR" sz="700" dirty="0"/>
                </a:p>
              </p:txBody>
            </p:sp>
          </p:grpSp>
          <p:grpSp>
            <p:nvGrpSpPr>
              <p:cNvPr id="58" name="Groupe 59"/>
              <p:cNvGrpSpPr/>
              <p:nvPr/>
            </p:nvGrpSpPr>
            <p:grpSpPr>
              <a:xfrm>
                <a:off x="2739518" y="1769844"/>
                <a:ext cx="3850907" cy="2286093"/>
                <a:chOff x="2739518" y="1769844"/>
                <a:chExt cx="3850907" cy="2286093"/>
              </a:xfrm>
            </p:grpSpPr>
            <p:pic>
              <p:nvPicPr>
                <p:cNvPr id="72" name="Image 60" descr="téléchargement (2).jpg"/>
                <p:cNvPicPr>
                  <a:picLocks noChangeAspect="1"/>
                </p:cNvPicPr>
                <p:nvPr/>
              </p:nvPicPr>
              <p:blipFill>
                <a:blip r:embed="rId6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>
                <a:xfrm>
                  <a:off x="2739518" y="1769844"/>
                  <a:ext cx="3356629" cy="1710385"/>
                </a:xfrm>
                <a:prstGeom prst="rect">
                  <a:avLst/>
                </a:prstGeom>
              </p:spPr>
            </p:pic>
            <p:sp>
              <p:nvSpPr>
                <p:cNvPr id="73" name="ZoneTexte 61"/>
                <p:cNvSpPr txBox="1"/>
                <p:nvPr/>
              </p:nvSpPr>
              <p:spPr>
                <a:xfrm>
                  <a:off x="2766845" y="3306214"/>
                  <a:ext cx="3823580" cy="74972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700" dirty="0" smtClean="0"/>
                    <a:t>VENTILATEUR COUPLE </a:t>
                  </a:r>
                </a:p>
                <a:p>
                  <a:r>
                    <a:rPr lang="fr-FR" sz="700" dirty="0" smtClean="0"/>
                    <a:t>AVEC DEFIBRILLATEUR</a:t>
                  </a:r>
                  <a:endParaRPr lang="fr-FR" sz="700" dirty="0"/>
                </a:p>
              </p:txBody>
            </p:sp>
          </p:grpSp>
          <p:grpSp>
            <p:nvGrpSpPr>
              <p:cNvPr id="59" name="Groupe 62"/>
              <p:cNvGrpSpPr/>
              <p:nvPr/>
            </p:nvGrpSpPr>
            <p:grpSpPr>
              <a:xfrm>
                <a:off x="6610651" y="1884952"/>
                <a:ext cx="2448664" cy="2291352"/>
                <a:chOff x="6610651" y="1884952"/>
                <a:chExt cx="2448664" cy="2291352"/>
              </a:xfrm>
            </p:grpSpPr>
            <p:pic>
              <p:nvPicPr>
                <p:cNvPr id="70" name="Image 69" descr="téléchargement.jpg"/>
                <p:cNvPicPr>
                  <a:picLocks noChangeAspect="1"/>
                </p:cNvPicPr>
                <p:nvPr/>
              </p:nvPicPr>
              <p:blipFill>
                <a:blip r:embed="rId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>
                <a:xfrm>
                  <a:off x="6664765" y="1884952"/>
                  <a:ext cx="2219865" cy="1585617"/>
                </a:xfrm>
                <a:prstGeom prst="rect">
                  <a:avLst/>
                </a:prstGeom>
              </p:spPr>
            </p:pic>
            <p:sp>
              <p:nvSpPr>
                <p:cNvPr id="71" name="ZoneTexte 70"/>
                <p:cNvSpPr txBox="1"/>
                <p:nvPr/>
              </p:nvSpPr>
              <p:spPr>
                <a:xfrm>
                  <a:off x="6610651" y="3426581"/>
                  <a:ext cx="2448664" cy="74972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700" dirty="0" smtClean="0"/>
                    <a:t>ASPIRATEUR </a:t>
                  </a:r>
                </a:p>
                <a:p>
                  <a:r>
                    <a:rPr lang="fr-FR" sz="700" dirty="0" smtClean="0"/>
                    <a:t>A MUCOSITE</a:t>
                  </a:r>
                  <a:endParaRPr lang="fr-FR" sz="700" dirty="0"/>
                </a:p>
              </p:txBody>
            </p:sp>
          </p:grpSp>
          <p:grpSp>
            <p:nvGrpSpPr>
              <p:cNvPr id="60" name="Groupe 65"/>
              <p:cNvGrpSpPr/>
              <p:nvPr/>
            </p:nvGrpSpPr>
            <p:grpSpPr>
              <a:xfrm>
                <a:off x="30564" y="3995989"/>
                <a:ext cx="3866528" cy="2219000"/>
                <a:chOff x="30564" y="3995989"/>
                <a:chExt cx="3866528" cy="2219000"/>
              </a:xfrm>
            </p:grpSpPr>
            <p:pic>
              <p:nvPicPr>
                <p:cNvPr id="67" name="Picture 2" descr="C:\Users\BSPP\AppData\Local\Microsoft\Windows\INetCache\IE\6561TNML\Logo_Brigade_de_sapeurs-pompiers_de_Paris.svg[1].png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30564" y="3995989"/>
                  <a:ext cx="2196835" cy="1566439"/>
                </a:xfrm>
                <a:prstGeom prst="rect">
                  <a:avLst/>
                </a:prstGeom>
                <a:noFill/>
              </p:spPr>
            </p:pic>
            <p:pic>
              <p:nvPicPr>
                <p:cNvPr id="68" name="Picture 4" descr="C:\Users\BSPP\AppData\Local\Microsoft\Windows\INetCache\IE\LDOFBRZB\220px-Star_of_life2.svg[1].png"/>
                <p:cNvPicPr>
                  <a:picLocks noChangeAspect="1" noChangeArrowheads="1"/>
                </p:cNvPicPr>
                <p:nvPr/>
              </p:nvPicPr>
              <p:blipFill>
                <a:blip r:embed="rId9" cstate="print"/>
                <a:srcRect/>
                <a:stretch>
                  <a:fillRect/>
                </a:stretch>
              </p:blipFill>
              <p:spPr bwMode="auto">
                <a:xfrm>
                  <a:off x="2170477" y="4224284"/>
                  <a:ext cx="1726615" cy="1347856"/>
                </a:xfrm>
                <a:prstGeom prst="rect">
                  <a:avLst/>
                </a:prstGeom>
                <a:noFill/>
              </p:spPr>
            </p:pic>
            <p:sp>
              <p:nvSpPr>
                <p:cNvPr id="69" name="ZoneTexte 68"/>
                <p:cNvSpPr txBox="1"/>
                <p:nvPr/>
              </p:nvSpPr>
              <p:spPr>
                <a:xfrm>
                  <a:off x="75950" y="5727669"/>
                  <a:ext cx="1788903" cy="4873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700" dirty="0" smtClean="0"/>
                    <a:t>POMPIERS</a:t>
                  </a:r>
                  <a:endParaRPr lang="fr-FR" sz="700" dirty="0"/>
                </a:p>
              </p:txBody>
            </p:sp>
          </p:grpSp>
          <p:grpSp>
            <p:nvGrpSpPr>
              <p:cNvPr id="61" name="Groupe 69"/>
              <p:cNvGrpSpPr/>
              <p:nvPr/>
            </p:nvGrpSpPr>
            <p:grpSpPr>
              <a:xfrm>
                <a:off x="4376628" y="4319617"/>
                <a:ext cx="1789296" cy="1882718"/>
                <a:chOff x="4376628" y="4319617"/>
                <a:chExt cx="1789296" cy="1882718"/>
              </a:xfrm>
            </p:grpSpPr>
            <p:pic>
              <p:nvPicPr>
                <p:cNvPr id="65" name="Picture 5" descr="C:\Users\BSPP\AppData\Local\Microsoft\Windows\INetCache\IE\LDOFBRZB\Hôpital[1].jpg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4480351" y="4319617"/>
                  <a:ext cx="1561502" cy="1252521"/>
                </a:xfrm>
                <a:prstGeom prst="rect">
                  <a:avLst/>
                </a:prstGeom>
                <a:noFill/>
              </p:spPr>
            </p:pic>
            <p:sp>
              <p:nvSpPr>
                <p:cNvPr id="66" name="ZoneTexte 65"/>
                <p:cNvSpPr txBox="1"/>
                <p:nvPr/>
              </p:nvSpPr>
              <p:spPr>
                <a:xfrm>
                  <a:off x="4376628" y="5715015"/>
                  <a:ext cx="1789296" cy="4873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700" dirty="0" smtClean="0"/>
                    <a:t>HÔPITAUX</a:t>
                  </a:r>
                  <a:endParaRPr lang="fr-FR" sz="700" dirty="0"/>
                </a:p>
              </p:txBody>
            </p:sp>
          </p:grpSp>
          <p:grpSp>
            <p:nvGrpSpPr>
              <p:cNvPr id="62" name="Groupe 72"/>
              <p:cNvGrpSpPr/>
              <p:nvPr/>
            </p:nvGrpSpPr>
            <p:grpSpPr>
              <a:xfrm>
                <a:off x="6386465" y="4014202"/>
                <a:ext cx="2672850" cy="2188132"/>
                <a:chOff x="6386465" y="4014202"/>
                <a:chExt cx="2672850" cy="2188132"/>
              </a:xfrm>
            </p:grpSpPr>
            <p:sp>
              <p:nvSpPr>
                <p:cNvPr id="63" name="ZoneTexte 62"/>
                <p:cNvSpPr txBox="1"/>
                <p:nvPr/>
              </p:nvSpPr>
              <p:spPr>
                <a:xfrm>
                  <a:off x="7039314" y="5715014"/>
                  <a:ext cx="1577380" cy="4873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700" dirty="0" smtClean="0"/>
                    <a:t>ARMÉE</a:t>
                  </a:r>
                  <a:endParaRPr lang="fr-FR" sz="700" dirty="0"/>
                </a:p>
              </p:txBody>
            </p:sp>
            <p:pic>
              <p:nvPicPr>
                <p:cNvPr id="64" name="Picture 3" descr="C:\Users\BSPP\AppData\Local\Microsoft\Windows\INetCache\IE\LDOFBRZB\220px-AgustaA129_01[1].jpg"/>
                <p:cNvPicPr>
                  <a:picLocks noChangeAspect="1" noChangeArrowheads="1"/>
                </p:cNvPicPr>
                <p:nvPr/>
              </p:nvPicPr>
              <p:blipFill>
                <a:blip r:embed="rId11">
                  <a:clrChange>
                    <a:clrFrom>
                      <a:srgbClr val="ECF4FF"/>
                    </a:clrFrom>
                    <a:clrTo>
                      <a:srgbClr val="ECF4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6386465" y="4014202"/>
                  <a:ext cx="2672850" cy="1785951"/>
                </a:xfrm>
                <a:prstGeom prst="rect">
                  <a:avLst/>
                </a:prstGeom>
                <a:noFill/>
              </p:spPr>
            </p:pic>
          </p:grpSp>
        </p:grpSp>
        <p:sp>
          <p:nvSpPr>
            <p:cNvPr id="56" name="ZoneTexte 55"/>
            <p:cNvSpPr txBox="1"/>
            <p:nvPr/>
          </p:nvSpPr>
          <p:spPr>
            <a:xfrm>
              <a:off x="3395311" y="100776"/>
              <a:ext cx="244926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 smtClean="0"/>
                <a:t>Spécialisée dans les solutions</a:t>
              </a:r>
            </a:p>
            <a:p>
              <a:pPr algn="ctr"/>
              <a:r>
                <a:rPr lang="fr-FR" sz="1200" b="1" dirty="0" smtClean="0"/>
                <a:t>Cardio-respiratoires transportables </a:t>
              </a:r>
            </a:p>
            <a:p>
              <a:pPr algn="ctr"/>
              <a:r>
                <a:rPr lang="fr-FR" sz="1200" b="1" dirty="0" smtClean="0"/>
                <a:t>et communicantes d’urgence</a:t>
              </a:r>
              <a:endParaRPr lang="fr-FR" sz="1200" b="1" dirty="0"/>
            </a:p>
          </p:txBody>
        </p:sp>
      </p:grpSp>
      <p:sp>
        <p:nvSpPr>
          <p:cNvPr id="76" name="Bulle ronde 75"/>
          <p:cNvSpPr/>
          <p:nvPr/>
        </p:nvSpPr>
        <p:spPr>
          <a:xfrm>
            <a:off x="5876929" y="3362326"/>
            <a:ext cx="2295182" cy="754829"/>
          </a:xfrm>
          <a:prstGeom prst="wedgeEllipseCallout">
            <a:avLst>
              <a:gd name="adj1" fmla="val -21368"/>
              <a:gd name="adj2" fmla="val 175637"/>
            </a:avLst>
          </a:prstGeom>
          <a:solidFill>
            <a:srgbClr val="9999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La maintenance préventive chez vous ?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 C’est maintenant !!!</a:t>
            </a:r>
          </a:p>
          <a:p>
            <a:pPr algn="ctr"/>
            <a:endParaRPr lang="fr-FR" sz="1200" b="1" dirty="0">
              <a:solidFill>
                <a:schemeClr val="tx1"/>
              </a:solidFill>
            </a:endParaRPr>
          </a:p>
        </p:txBody>
      </p:sp>
      <p:pic>
        <p:nvPicPr>
          <p:cNvPr id="77" name="Picture 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9517" y="48260"/>
            <a:ext cx="155352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8" name="Rectangle à coins arrondis 77"/>
          <p:cNvSpPr/>
          <p:nvPr/>
        </p:nvSpPr>
        <p:spPr>
          <a:xfrm>
            <a:off x="1714480" y="48260"/>
            <a:ext cx="5143536" cy="57150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MISE EN PLACE D'UN SERVICE MOBILE EN FRANCE AU SEIN DE LA SOCIETE WEINMANN Emergency France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79" name="Rectangle à coins arrondis 78"/>
          <p:cNvSpPr/>
          <p:nvPr/>
        </p:nvSpPr>
        <p:spPr>
          <a:xfrm>
            <a:off x="6929454" y="48260"/>
            <a:ext cx="2152308" cy="54883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dirty="0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fr-FR" sz="11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Projet de stage ABIH 2015 </a:t>
            </a:r>
          </a:p>
          <a:p>
            <a:pPr algn="ctr"/>
            <a:r>
              <a:rPr lang="fr-FR" sz="11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Jérémy GOUZE</a:t>
            </a:r>
          </a:p>
          <a:p>
            <a:pPr algn="ctr"/>
            <a:endParaRPr lang="fr-FR" sz="1100" dirty="0"/>
          </a:p>
        </p:txBody>
      </p:sp>
      <p:sp>
        <p:nvSpPr>
          <p:cNvPr id="80" name="Rectangle à coins arrondis 79"/>
          <p:cNvSpPr/>
          <p:nvPr/>
        </p:nvSpPr>
        <p:spPr>
          <a:xfrm>
            <a:off x="5572132" y="6048000"/>
            <a:ext cx="3429554" cy="73344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b="1" u="sng" dirty="0">
              <a:solidFill>
                <a:srgbClr val="000000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572132" y="6313909"/>
            <a:ext cx="350963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solidFill>
                  <a:schemeClr val="bg1">
                    <a:lumMod val="10000"/>
                  </a:schemeClr>
                </a:solidFill>
              </a:rPr>
              <a:t>- </a:t>
            </a:r>
            <a:r>
              <a:rPr lang="fr-FR" sz="800" dirty="0" smtClean="0">
                <a:solidFill>
                  <a:schemeClr val="bg1">
                    <a:lumMod val="10000"/>
                  </a:schemeClr>
                </a:solidFill>
                <a:hlinkClick r:id="rId13"/>
              </a:rPr>
              <a:t>www.weinmann-emergency.fr</a:t>
            </a:r>
            <a:endParaRPr lang="fr-FR" sz="800" dirty="0" smtClean="0">
              <a:solidFill>
                <a:schemeClr val="bg1">
                  <a:lumMod val="10000"/>
                </a:schemeClr>
              </a:solidFill>
            </a:endParaRPr>
          </a:p>
          <a:p>
            <a:endParaRPr lang="fr-FR" sz="2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fr-FR" sz="800" dirty="0" smtClean="0">
                <a:solidFill>
                  <a:schemeClr val="bg1">
                    <a:lumMod val="10000"/>
                  </a:schemeClr>
                </a:solidFill>
              </a:rPr>
              <a:t>- Pour en savoir plus  UTC.fr </a:t>
            </a:r>
            <a:r>
              <a:rPr lang="fr-FR" sz="800" dirty="0" smtClean="0">
                <a:solidFill>
                  <a:schemeClr val="bg1">
                    <a:lumMod val="10000"/>
                  </a:schemeClr>
                </a:solidFill>
                <a:hlinkClick r:id="rId14"/>
              </a:rPr>
              <a:t>projet abih 2015 </a:t>
            </a:r>
            <a:r>
              <a:rPr lang="fr-FR" sz="800" dirty="0" smtClean="0">
                <a:hlinkClick r:id="rId14"/>
              </a:rPr>
              <a:t>mise en place d'un service mobile en France au sein  de la société WEINMANN Emergency France</a:t>
            </a:r>
            <a:endParaRPr lang="fr-FR" sz="800" dirty="0" smtClean="0"/>
          </a:p>
          <a:p>
            <a:r>
              <a:rPr lang="fr-FR" sz="8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endParaRPr lang="fr-FR" sz="800" dirty="0"/>
          </a:p>
        </p:txBody>
      </p:sp>
      <p:sp>
        <p:nvSpPr>
          <p:cNvPr id="82" name="ZoneTexte 81"/>
          <p:cNvSpPr txBox="1"/>
          <p:nvPr/>
        </p:nvSpPr>
        <p:spPr>
          <a:xfrm>
            <a:off x="5572132" y="6048001"/>
            <a:ext cx="3429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u="sng" dirty="0" smtClean="0">
                <a:solidFill>
                  <a:srgbClr val="000000"/>
                </a:solidFill>
              </a:rPr>
              <a:t>BIBLIOGRAPHIE</a:t>
            </a:r>
          </a:p>
          <a:p>
            <a:pPr algn="ctr"/>
            <a:endParaRPr lang="fr-FR" sz="1400" dirty="0"/>
          </a:p>
        </p:txBody>
      </p:sp>
      <p:pic>
        <p:nvPicPr>
          <p:cNvPr id="83" name="Picture 4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429388" y="4500570"/>
            <a:ext cx="2475589" cy="138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21599984" rev="0"/>
            </a:camera>
            <a:lightRig rig="threePt" dir="t"/>
          </a:scene3d>
        </p:spPr>
      </p:pic>
      <p:sp>
        <p:nvSpPr>
          <p:cNvPr id="2" name="ZoneTexte 1"/>
          <p:cNvSpPr txBox="1"/>
          <p:nvPr/>
        </p:nvSpPr>
        <p:spPr>
          <a:xfrm>
            <a:off x="3116918" y="2978565"/>
            <a:ext cx="563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S.A.M.U</a:t>
            </a:r>
          </a:p>
        </p:txBody>
      </p:sp>
      <p:sp>
        <p:nvSpPr>
          <p:cNvPr id="84" name="Rectangle à coins arrondis 83"/>
          <p:cNvSpPr/>
          <p:nvPr/>
        </p:nvSpPr>
        <p:spPr>
          <a:xfrm>
            <a:off x="71406" y="642918"/>
            <a:ext cx="2143140" cy="2500330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à coins arrondis 84"/>
          <p:cNvSpPr/>
          <p:nvPr/>
        </p:nvSpPr>
        <p:spPr>
          <a:xfrm>
            <a:off x="2285984" y="642918"/>
            <a:ext cx="3000396" cy="2500330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à coins arrondis 85"/>
          <p:cNvSpPr/>
          <p:nvPr/>
        </p:nvSpPr>
        <p:spPr>
          <a:xfrm>
            <a:off x="5357818" y="642918"/>
            <a:ext cx="3714776" cy="2571768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à coins arrondis 87"/>
          <p:cNvSpPr/>
          <p:nvPr/>
        </p:nvSpPr>
        <p:spPr>
          <a:xfrm>
            <a:off x="5643570" y="3286100"/>
            <a:ext cx="3357586" cy="2643230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1928794" y="785794"/>
            <a:ext cx="214314" cy="21431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fr-FR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Ellipse 89"/>
          <p:cNvSpPr/>
          <p:nvPr/>
        </p:nvSpPr>
        <p:spPr>
          <a:xfrm>
            <a:off x="4929190" y="785794"/>
            <a:ext cx="214314" cy="21431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fr-FR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Ellipse 90"/>
          <p:cNvSpPr/>
          <p:nvPr/>
        </p:nvSpPr>
        <p:spPr>
          <a:xfrm>
            <a:off x="8715404" y="785794"/>
            <a:ext cx="214314" cy="21431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fr-FR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Ellipse 91"/>
          <p:cNvSpPr/>
          <p:nvPr/>
        </p:nvSpPr>
        <p:spPr>
          <a:xfrm>
            <a:off x="5000628" y="3357562"/>
            <a:ext cx="214314" cy="21431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fr-FR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Ellipse 92"/>
          <p:cNvSpPr/>
          <p:nvPr/>
        </p:nvSpPr>
        <p:spPr>
          <a:xfrm>
            <a:off x="8501090" y="3357562"/>
            <a:ext cx="214314" cy="21431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fr-FR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Ellipse 93"/>
          <p:cNvSpPr/>
          <p:nvPr/>
        </p:nvSpPr>
        <p:spPr>
          <a:xfrm>
            <a:off x="8715404" y="6072206"/>
            <a:ext cx="214314" cy="21431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fr-FR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238</Words>
  <Application>Microsoft Office PowerPoint</Application>
  <PresentationFormat>Affichage à l'écran (4:3)</PresentationFormat>
  <Paragraphs>87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BSPP</dc:creator>
  <cp:lastModifiedBy>BSPP</cp:lastModifiedBy>
  <cp:revision>10</cp:revision>
  <cp:lastPrinted>2015-06-17T14:03:57Z</cp:lastPrinted>
  <dcterms:created xsi:type="dcterms:W3CDTF">2015-06-17T13:08:14Z</dcterms:created>
  <dcterms:modified xsi:type="dcterms:W3CDTF">2015-07-03T09:03:18Z</dcterms:modified>
</cp:coreProperties>
</file>