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26"/>
  </p:notesMasterIdLst>
  <p:handoutMasterIdLst>
    <p:handoutMasterId r:id="rId27"/>
  </p:handoutMasterIdLst>
  <p:sldIdLst>
    <p:sldId id="256" r:id="rId2"/>
    <p:sldId id="257" r:id="rId3"/>
    <p:sldId id="308" r:id="rId4"/>
    <p:sldId id="282" r:id="rId5"/>
    <p:sldId id="276" r:id="rId6"/>
    <p:sldId id="309" r:id="rId7"/>
    <p:sldId id="283" r:id="rId8"/>
    <p:sldId id="284" r:id="rId9"/>
    <p:sldId id="285" r:id="rId10"/>
    <p:sldId id="288" r:id="rId11"/>
    <p:sldId id="310" r:id="rId12"/>
    <p:sldId id="298" r:id="rId13"/>
    <p:sldId id="289" r:id="rId14"/>
    <p:sldId id="264" r:id="rId15"/>
    <p:sldId id="311" r:id="rId16"/>
    <p:sldId id="299" r:id="rId17"/>
    <p:sldId id="274" r:id="rId18"/>
    <p:sldId id="312" r:id="rId19"/>
    <p:sldId id="300" r:id="rId20"/>
    <p:sldId id="313" r:id="rId21"/>
    <p:sldId id="301" r:id="rId22"/>
    <p:sldId id="314" r:id="rId23"/>
    <p:sldId id="273" r:id="rId24"/>
    <p:sldId id="31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76E6F"/>
    <a:srgbClr val="FF996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3478" autoAdjust="0"/>
  </p:normalViewPr>
  <p:slideViewPr>
    <p:cSldViewPr snapToGrid="0">
      <p:cViewPr varScale="1">
        <p:scale>
          <a:sx n="51" d="100"/>
          <a:sy n="51" d="100"/>
        </p:scale>
        <p:origin x="78" y="2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Graphique</a:t>
            </a:r>
          </a:p>
        </c:rich>
      </c:tx>
      <c:layout>
        <c:manualLayout>
          <c:xMode val="edge"/>
          <c:yMode val="edge"/>
          <c:x val="0.39190028015423928"/>
          <c:y val="3.0221673196628076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30142825343376E-2"/>
          <c:y val="8.1381924924249782E-2"/>
          <c:w val="0.94417107230305719"/>
          <c:h val="0.77145236700982123"/>
        </c:manualLayout>
      </c:layout>
      <c:pie3DChart>
        <c:varyColors val="1"/>
        <c:ser>
          <c:idx val="0"/>
          <c:order val="0"/>
          <c:tx>
            <c:strRef>
              <c:f>Feuil1!$B$1</c:f>
              <c:strCache>
                <c:ptCount val="1"/>
                <c:pt idx="0">
                  <c:v>%</c:v>
                </c:pt>
              </c:strCache>
            </c:strRef>
          </c:tx>
          <c:dPt>
            <c:idx val="0"/>
            <c:bubble3D val="0"/>
            <c:explosion val="17"/>
            <c:spPr>
              <a:gradFill rotWithShape="1">
                <a:gsLst>
                  <a:gs pos="0">
                    <a:schemeClr val="accent1">
                      <a:tint val="96000"/>
                      <a:lumMod val="104000"/>
                    </a:schemeClr>
                  </a:gs>
                  <a:gs pos="100000">
                    <a:schemeClr val="accent1">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c:spPr>
            <c:extLst>
              <c:ext xmlns:c16="http://schemas.microsoft.com/office/drawing/2014/chart" uri="{C3380CC4-5D6E-409C-BE32-E72D297353CC}">
                <c16:uniqueId val="{00000001-C4B7-4D39-AF2D-3A75EA1D2FD4}"/>
              </c:ext>
            </c:extLst>
          </c:dPt>
          <c:dPt>
            <c:idx val="1"/>
            <c:bubble3D val="0"/>
            <c:spPr>
              <a:gradFill rotWithShape="1">
                <a:gsLst>
                  <a:gs pos="0">
                    <a:schemeClr val="accent3">
                      <a:tint val="96000"/>
                      <a:lumMod val="104000"/>
                    </a:schemeClr>
                  </a:gs>
                  <a:gs pos="100000">
                    <a:schemeClr val="accent3">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c:spPr>
            <c:extLst>
              <c:ext xmlns:c16="http://schemas.microsoft.com/office/drawing/2014/chart" uri="{C3380CC4-5D6E-409C-BE32-E72D297353CC}">
                <c16:uniqueId val="{00000002-C4B7-4D39-AF2D-3A75EA1D2FD4}"/>
              </c:ext>
            </c:extLst>
          </c:dPt>
          <c:dLbls>
            <c:dLbl>
              <c:idx val="0"/>
              <c:layout>
                <c:manualLayout>
                  <c:x val="-5.0753560492149685E-2"/>
                  <c:y val="4.7493732213223318E-2"/>
                </c:manualLayout>
              </c:layout>
              <c:spPr>
                <a:solidFill>
                  <a:schemeClr val="tx2"/>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4B7-4D39-AF2D-3A75EA1D2FD4}"/>
                </c:ext>
              </c:extLst>
            </c:dLbl>
            <c:dLbl>
              <c:idx val="1"/>
              <c:spPr>
                <a:solidFill>
                  <a:schemeClr val="tx2"/>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2-C4B7-4D39-AF2D-3A75EA1D2FD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fr-FR"/>
              </a:p>
            </c:txPr>
            <c:dLblPos val="out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Feuil1!$A$2:$A$3</c:f>
              <c:strCache>
                <c:ptCount val="2"/>
                <c:pt idx="0">
                  <c:v>Afrique du Sud</c:v>
                </c:pt>
                <c:pt idx="1">
                  <c:v>les autres pays Africain</c:v>
                </c:pt>
              </c:strCache>
            </c:strRef>
          </c:cat>
          <c:val>
            <c:numRef>
              <c:f>Feuil1!$B$2:$B$3</c:f>
              <c:numCache>
                <c:formatCode>0.00%</c:formatCode>
                <c:ptCount val="2"/>
                <c:pt idx="0">
                  <c:v>0.84830000000000005</c:v>
                </c:pt>
                <c:pt idx="1">
                  <c:v>0.1517</c:v>
                </c:pt>
              </c:numCache>
            </c:numRef>
          </c:val>
          <c:extLst>
            <c:ext xmlns:c16="http://schemas.microsoft.com/office/drawing/2014/chart" uri="{C3380CC4-5D6E-409C-BE32-E72D297353CC}">
              <c16:uniqueId val="{00000000-C4B7-4D39-AF2D-3A75EA1D2FD4}"/>
            </c:ext>
          </c:extLst>
        </c:ser>
        <c:dLbls>
          <c:dLblPos val="out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PAYS</c:v>
                </c:pt>
              </c:strCache>
            </c:strRef>
          </c:tx>
          <c:explosion val="35"/>
          <c:dPt>
            <c:idx val="0"/>
            <c:bubble3D val="0"/>
            <c:spPr>
              <a:gradFill rotWithShape="1">
                <a:gsLst>
                  <a:gs pos="0">
                    <a:schemeClr val="accent1">
                      <a:tint val="96000"/>
                      <a:lumMod val="104000"/>
                    </a:schemeClr>
                  </a:gs>
                  <a:gs pos="100000">
                    <a:schemeClr val="accent1">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c:spPr>
            <c:extLst>
              <c:ext xmlns:c16="http://schemas.microsoft.com/office/drawing/2014/chart" uri="{C3380CC4-5D6E-409C-BE32-E72D297353CC}">
                <c16:uniqueId val="{00000003-4915-4980-85EE-EE7EC0BE8D10}"/>
              </c:ext>
            </c:extLst>
          </c:dPt>
          <c:dPt>
            <c:idx val="1"/>
            <c:bubble3D val="0"/>
            <c:spPr>
              <a:gradFill rotWithShape="1">
                <a:gsLst>
                  <a:gs pos="0">
                    <a:schemeClr val="accent2">
                      <a:tint val="96000"/>
                      <a:lumMod val="104000"/>
                    </a:schemeClr>
                  </a:gs>
                  <a:gs pos="100000">
                    <a:schemeClr val="accent2">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c:spPr>
            <c:extLst>
              <c:ext xmlns:c16="http://schemas.microsoft.com/office/drawing/2014/chart" uri="{C3380CC4-5D6E-409C-BE32-E72D297353CC}">
                <c16:uniqueId val="{00000002-4915-4980-85EE-EE7EC0BE8D10}"/>
              </c:ext>
            </c:extLst>
          </c:dPt>
          <c:dPt>
            <c:idx val="2"/>
            <c:bubble3D val="0"/>
            <c:spPr>
              <a:gradFill rotWithShape="1">
                <a:gsLst>
                  <a:gs pos="0">
                    <a:schemeClr val="accent3">
                      <a:tint val="96000"/>
                      <a:lumMod val="104000"/>
                    </a:schemeClr>
                  </a:gs>
                  <a:gs pos="100000">
                    <a:schemeClr val="accent3">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c:spPr>
            <c:extLst>
              <c:ext xmlns:c16="http://schemas.microsoft.com/office/drawing/2014/chart" uri="{C3380CC4-5D6E-409C-BE32-E72D297353CC}">
                <c16:uniqueId val="{00000001-4915-4980-85EE-EE7EC0BE8D10}"/>
              </c:ext>
            </c:extLst>
          </c:dPt>
          <c:dPt>
            <c:idx val="3"/>
            <c:bubble3D val="0"/>
            <c:spPr>
              <a:gradFill rotWithShape="1">
                <a:gsLst>
                  <a:gs pos="0">
                    <a:schemeClr val="accent4">
                      <a:tint val="96000"/>
                      <a:lumMod val="104000"/>
                    </a:schemeClr>
                  </a:gs>
                  <a:gs pos="100000">
                    <a:schemeClr val="accent4">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c:spPr>
            <c:extLst>
              <c:ext xmlns:c16="http://schemas.microsoft.com/office/drawing/2014/chart" uri="{C3380CC4-5D6E-409C-BE32-E72D297353CC}">
                <c16:uniqueId val="{00000004-4915-4980-85EE-EE7EC0BE8D1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3-4915-4980-85EE-EE7EC0BE8D10}"/>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2-4915-4980-85EE-EE7EC0BE8D10}"/>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1-4915-4980-85EE-EE7EC0BE8D10}"/>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4-4915-4980-85EE-EE7EC0BE8D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fr-FR"/>
              </a:p>
            </c:txPr>
            <c:dLblPos val="outEnd"/>
            <c:showLegendKey val="0"/>
            <c:showVal val="0"/>
            <c:showCatName val="1"/>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Feuil1!$A$2:$A$5</c:f>
              <c:strCache>
                <c:ptCount val="4"/>
                <c:pt idx="0">
                  <c:v>75% des maladies (11 pays )</c:v>
                </c:pt>
                <c:pt idx="1">
                  <c:v>50 à 74 % des maladies (8 pays)</c:v>
                </c:pt>
                <c:pt idx="2">
                  <c:v>25 à 49 % des maladies (24 pays)</c:v>
                </c:pt>
                <c:pt idx="3">
                  <c:v>moins de 25% des maladies (3 pays)</c:v>
                </c:pt>
              </c:strCache>
            </c:strRef>
          </c:cat>
          <c:val>
            <c:numRef>
              <c:f>Feuil1!$B$2:$B$5</c:f>
              <c:numCache>
                <c:formatCode>General</c:formatCode>
                <c:ptCount val="4"/>
                <c:pt idx="0">
                  <c:v>11</c:v>
                </c:pt>
                <c:pt idx="1">
                  <c:v>8</c:v>
                </c:pt>
                <c:pt idx="2">
                  <c:v>24</c:v>
                </c:pt>
                <c:pt idx="3">
                  <c:v>3</c:v>
                </c:pt>
              </c:numCache>
            </c:numRef>
          </c:val>
          <c:extLst>
            <c:ext xmlns:c16="http://schemas.microsoft.com/office/drawing/2014/chart" uri="{C3380CC4-5D6E-409C-BE32-E72D297353CC}">
              <c16:uniqueId val="{00000000-4915-4980-85EE-EE7EC0BE8D10}"/>
            </c:ext>
          </c:extLst>
        </c:ser>
        <c:dLbls>
          <c:dLblPos val="outEnd"/>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D96469-9BBE-43DC-B726-13942927E420}" type="doc">
      <dgm:prSet loTypeId="urn:microsoft.com/office/officeart/2005/8/layout/cycle4" loCatId="cycle" qsTypeId="urn:microsoft.com/office/officeart/2005/8/quickstyle/simple4" qsCatId="simple" csTypeId="urn:microsoft.com/office/officeart/2005/8/colors/accent1_2" csCatId="accent1" phldr="1"/>
      <dgm:spPr/>
      <dgm:t>
        <a:bodyPr/>
        <a:lstStyle/>
        <a:p>
          <a:endParaRPr lang="fr-FR"/>
        </a:p>
      </dgm:t>
    </dgm:pt>
    <dgm:pt modelId="{10ED26CB-DD5A-4D51-8720-BAB5225D5F7F}">
      <dgm:prSet phldrT="[Texte]" custT="1"/>
      <dgm:spPr>
        <a:gradFill rotWithShape="0">
          <a:gsLst>
            <a:gs pos="0">
              <a:srgbClr val="BC451B">
                <a:hueOff val="0"/>
                <a:satOff val="0"/>
                <a:lumOff val="0"/>
                <a:alphaOff val="0"/>
                <a:tint val="96000"/>
                <a:lumMod val="104000"/>
              </a:srgbClr>
            </a:gs>
            <a:gs pos="100000">
              <a:srgbClr val="BC451B">
                <a:hueOff val="0"/>
                <a:satOff val="0"/>
                <a:lumOff val="0"/>
                <a:alphaOff val="0"/>
                <a:shade val="90000"/>
                <a:lumMod val="90000"/>
              </a:srgbClr>
            </a:gs>
          </a:gsLst>
          <a:lin ang="5400000" scaled="0"/>
        </a:gradFill>
        <a:ln>
          <a:noFill/>
        </a:ln>
        <a:effectLst>
          <a:outerShdw blurRad="63500" dist="25400" dir="5400000" rotWithShape="0">
            <a:srgbClr val="000000">
              <a:alpha val="60000"/>
            </a:srgbClr>
          </a:outerShdw>
        </a:effectLst>
      </dgm:spPr>
      <dgm:t>
        <a:bodyPr spcFirstLastPara="0" vert="horz" wrap="square" lIns="142240" tIns="142240" rIns="142240" bIns="142240" numCol="1" spcCol="1270" anchor="ctr" anchorCtr="0"/>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kern="1200" dirty="0">
              <a:solidFill>
                <a:prstClr val="white"/>
              </a:solidFill>
              <a:latin typeface="Calisto MT" panose="02040603050505030304"/>
              <a:ea typeface="+mn-ea"/>
              <a:cs typeface="+mn-cs"/>
            </a:rPr>
            <a:t>4) DO</a:t>
          </a:r>
        </a:p>
      </dgm:t>
    </dgm:pt>
    <dgm:pt modelId="{B514C4F0-7755-4F85-B890-72A99CD4C71A}" type="parTrans" cxnId="{07E95EC1-20AF-4A77-8F34-AF5FFFDD2239}">
      <dgm:prSet/>
      <dgm:spPr/>
      <dgm:t>
        <a:bodyPr/>
        <a:lstStyle/>
        <a:p>
          <a:endParaRPr lang="fr-FR"/>
        </a:p>
      </dgm:t>
    </dgm:pt>
    <dgm:pt modelId="{908CF841-FA13-4326-B7EC-6C4DB8CFCDE0}" type="sibTrans" cxnId="{07E95EC1-20AF-4A77-8F34-AF5FFFDD2239}">
      <dgm:prSet/>
      <dgm:spPr/>
      <dgm:t>
        <a:bodyPr/>
        <a:lstStyle/>
        <a:p>
          <a:endParaRPr lang="fr-FR"/>
        </a:p>
      </dgm:t>
    </dgm:pt>
    <dgm:pt modelId="{90B0885C-5C5E-4064-A3EA-A3B403DEE3EC}">
      <dgm:prSet phldrT="[Texte]" custT="1"/>
      <dgm:spPr>
        <a:solidFill>
          <a:srgbClr val="00B0F0">
            <a:alpha val="90000"/>
          </a:srgbClr>
        </a:solidFill>
      </dgm:spPr>
      <dgm:t>
        <a:bodyPr/>
        <a:lstStyle/>
        <a:p>
          <a:r>
            <a:rPr lang="fr-FR" sz="1800" dirty="0">
              <a:latin typeface="Arial" panose="020B0604020202020204" pitchFamily="34" charset="0"/>
              <a:cs typeface="Arial" panose="020B0604020202020204" pitchFamily="34" charset="0"/>
            </a:rPr>
            <a:t>Réaliser les activités planifiées </a:t>
          </a:r>
        </a:p>
      </dgm:t>
    </dgm:pt>
    <dgm:pt modelId="{9EED5F2B-4586-434F-A3CB-687DB04D6F7B}" type="parTrans" cxnId="{815EE634-CE70-4F1B-BF30-BE66DA19D18D}">
      <dgm:prSet/>
      <dgm:spPr/>
      <dgm:t>
        <a:bodyPr/>
        <a:lstStyle/>
        <a:p>
          <a:endParaRPr lang="fr-FR"/>
        </a:p>
      </dgm:t>
    </dgm:pt>
    <dgm:pt modelId="{25D4EA25-0CE6-4389-830F-45423C5AE4FE}" type="sibTrans" cxnId="{815EE634-CE70-4F1B-BF30-BE66DA19D18D}">
      <dgm:prSet/>
      <dgm:spPr/>
      <dgm:t>
        <a:bodyPr/>
        <a:lstStyle/>
        <a:p>
          <a:endParaRPr lang="fr-FR"/>
        </a:p>
      </dgm:t>
    </dgm:pt>
    <dgm:pt modelId="{9BD8AC15-53E6-4B63-B54B-8F7F474C78D4}">
      <dgm:prSet phldrT="[Texte]" custT="1"/>
      <dgm:spPr>
        <a:solidFill>
          <a:srgbClr val="00B050"/>
        </a:solidFill>
      </dgm:spPr>
      <dgm: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kern="1200" dirty="0">
              <a:solidFill>
                <a:prstClr val="white"/>
              </a:solidFill>
              <a:latin typeface="Arial" panose="020B0604020202020204" pitchFamily="34" charset="0"/>
              <a:ea typeface="+mn-ea"/>
              <a:cs typeface="Arial" panose="020B0604020202020204" pitchFamily="34" charset="0"/>
            </a:rPr>
            <a:t>1) CHECK </a:t>
          </a:r>
        </a:p>
      </dgm:t>
    </dgm:pt>
    <dgm:pt modelId="{E49B2315-794C-4080-A13A-83C7B34A5182}" type="parTrans" cxnId="{BCC1005E-5574-4584-8BE6-C9206788272A}">
      <dgm:prSet/>
      <dgm:spPr/>
      <dgm:t>
        <a:bodyPr/>
        <a:lstStyle/>
        <a:p>
          <a:endParaRPr lang="fr-FR"/>
        </a:p>
      </dgm:t>
    </dgm:pt>
    <dgm:pt modelId="{C49F8FFA-ADEF-48D0-A1A9-FF351F4BEF05}" type="sibTrans" cxnId="{BCC1005E-5574-4584-8BE6-C9206788272A}">
      <dgm:prSet/>
      <dgm:spPr/>
      <dgm:t>
        <a:bodyPr/>
        <a:lstStyle/>
        <a:p>
          <a:endParaRPr lang="fr-FR"/>
        </a:p>
      </dgm:t>
    </dgm:pt>
    <dgm:pt modelId="{605B6F1E-9F1F-4FCD-B17F-DA44BE3D5394}">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800" dirty="0">
              <a:latin typeface="Arial" panose="020B0604020202020204" pitchFamily="34" charset="0"/>
              <a:cs typeface="Arial" panose="020B0604020202020204" pitchFamily="34" charset="0"/>
            </a:rPr>
            <a:t>Outils d’autodiagnostic</a:t>
          </a:r>
        </a:p>
      </dgm:t>
    </dgm:pt>
    <dgm:pt modelId="{9357F2B4-0D45-40F8-82B5-1BF5D6CFFC5B}" type="parTrans" cxnId="{C578C109-4C0B-4BEA-9A47-42D4BA01AA6C}">
      <dgm:prSet/>
      <dgm:spPr/>
      <dgm:t>
        <a:bodyPr/>
        <a:lstStyle/>
        <a:p>
          <a:endParaRPr lang="fr-FR"/>
        </a:p>
      </dgm:t>
    </dgm:pt>
    <dgm:pt modelId="{5E7017E0-8B21-46D9-BA7C-C55D025B6161}" type="sibTrans" cxnId="{C578C109-4C0B-4BEA-9A47-42D4BA01AA6C}">
      <dgm:prSet/>
      <dgm:spPr/>
      <dgm:t>
        <a:bodyPr/>
        <a:lstStyle/>
        <a:p>
          <a:endParaRPr lang="fr-FR"/>
        </a:p>
      </dgm:t>
    </dgm:pt>
    <dgm:pt modelId="{70C25DEA-5F1C-4371-BFC9-2C94C3FA42E2}">
      <dgm:prSet phldrT="[Texte]" custT="1"/>
      <dgm:spPr/>
      <dgm: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000" kern="1200" dirty="0">
            <a:solidFill>
              <a:prstClr val="white"/>
            </a:solidFill>
            <a:latin typeface="Calisto MT" panose="02040603050505030304"/>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fr-FR" sz="2000" kern="1200" dirty="0">
              <a:solidFill>
                <a:prstClr val="white"/>
              </a:solidFill>
              <a:latin typeface="Calisto MT" panose="02040603050505030304"/>
              <a:ea typeface="+mn-ea"/>
              <a:cs typeface="+mn-cs"/>
            </a:rPr>
            <a:t>2) ACT</a:t>
          </a:r>
        </a:p>
        <a:p>
          <a:pPr marL="0" lvl="0" algn="ctr" defTabSz="1778000">
            <a:lnSpc>
              <a:spcPct val="90000"/>
            </a:lnSpc>
            <a:spcBef>
              <a:spcPct val="0"/>
            </a:spcBef>
            <a:spcAft>
              <a:spcPct val="35000"/>
            </a:spcAft>
            <a:buNone/>
          </a:pPr>
          <a:endParaRPr lang="fr-FR" sz="3200" kern="1200" dirty="0">
            <a:latin typeface="Arial" panose="020B0604020202020204" pitchFamily="34" charset="0"/>
            <a:cs typeface="Arial" panose="020B0604020202020204" pitchFamily="34" charset="0"/>
          </a:endParaRPr>
        </a:p>
      </dgm:t>
    </dgm:pt>
    <dgm:pt modelId="{4F04D7FF-1BC4-44E0-BB85-AEE1BAF717CA}" type="parTrans" cxnId="{6E571030-D8F8-48C5-B693-FDC3DA2EB45B}">
      <dgm:prSet/>
      <dgm:spPr/>
      <dgm:t>
        <a:bodyPr/>
        <a:lstStyle/>
        <a:p>
          <a:endParaRPr lang="fr-FR"/>
        </a:p>
      </dgm:t>
    </dgm:pt>
    <dgm:pt modelId="{23EF263B-BD51-484C-95C0-632AF516B492}" type="sibTrans" cxnId="{6E571030-D8F8-48C5-B693-FDC3DA2EB45B}">
      <dgm:prSet/>
      <dgm:spPr/>
      <dgm:t>
        <a:bodyPr/>
        <a:lstStyle/>
        <a:p>
          <a:endParaRPr lang="fr-FR"/>
        </a:p>
      </dgm:t>
    </dgm:pt>
    <dgm:pt modelId="{70C6F1D2-5003-4C01-A8DD-D4D061F4BC6F}">
      <dgm:prSet phldrT="[Texte]" custT="1"/>
      <dgm:spPr>
        <a:solidFill>
          <a:srgbClr val="FFC000"/>
        </a:solidFill>
      </dgm:spPr>
      <dgm:t>
        <a:bodyPr/>
        <a:lstStyle/>
        <a:p>
          <a:endParaRPr lang="fr-FR" sz="1800" dirty="0">
            <a:latin typeface="Arial" panose="020B0604020202020204" pitchFamily="34" charset="0"/>
            <a:cs typeface="Arial" panose="020B0604020202020204" pitchFamily="34" charset="0"/>
          </a:endParaRPr>
        </a:p>
      </dgm:t>
    </dgm:pt>
    <dgm:pt modelId="{F0394399-6B55-4B3C-A7AF-A7116BFA57AC}" type="parTrans" cxnId="{BC3B5ED6-CE7F-419F-9397-8237C457DA24}">
      <dgm:prSet/>
      <dgm:spPr/>
      <dgm:t>
        <a:bodyPr/>
        <a:lstStyle/>
        <a:p>
          <a:endParaRPr lang="fr-FR"/>
        </a:p>
      </dgm:t>
    </dgm:pt>
    <dgm:pt modelId="{B3262211-3250-4905-AD97-F0BC46C0BFEA}" type="sibTrans" cxnId="{BC3B5ED6-CE7F-419F-9397-8237C457DA24}">
      <dgm:prSet/>
      <dgm:spPr/>
      <dgm:t>
        <a:bodyPr/>
        <a:lstStyle/>
        <a:p>
          <a:endParaRPr lang="fr-FR"/>
        </a:p>
      </dgm:t>
    </dgm:pt>
    <dgm:pt modelId="{24F3AB67-75E4-4378-AD60-6403B82CC48E}">
      <dgm:prSet phldrT="[Texte]" custT="1"/>
      <dgm:spPr>
        <a:solidFill>
          <a:srgbClr val="FF6600">
            <a:alpha val="90000"/>
          </a:srgbClr>
        </a:solidFill>
      </dgm:spPr>
      <dgm:t>
        <a:bodyPr/>
        <a:lstStyle/>
        <a:p>
          <a:pPr algn="l"/>
          <a:r>
            <a:rPr lang="fr-FR" sz="1800" dirty="0">
              <a:latin typeface="Arial" panose="020B0604020202020204" pitchFamily="34" charset="0"/>
              <a:cs typeface="Arial" panose="020B0604020202020204" pitchFamily="34" charset="0"/>
            </a:rPr>
            <a:t>Introduire les opérations de la phase précédente dans la planification</a:t>
          </a:r>
        </a:p>
      </dgm:t>
    </dgm:pt>
    <dgm:pt modelId="{E561323E-57A8-42BE-A32D-24FB74F97083}" type="parTrans" cxnId="{6C5B105E-7F9E-44D6-842F-517E36F402A5}">
      <dgm:prSet/>
      <dgm:spPr/>
      <dgm:t>
        <a:bodyPr/>
        <a:lstStyle/>
        <a:p>
          <a:endParaRPr lang="fr-FR"/>
        </a:p>
      </dgm:t>
    </dgm:pt>
    <dgm:pt modelId="{A4A4F3A1-8E16-4D7A-827B-78F3719A1297}" type="sibTrans" cxnId="{6C5B105E-7F9E-44D6-842F-517E36F402A5}">
      <dgm:prSet/>
      <dgm:spPr/>
      <dgm:t>
        <a:bodyPr/>
        <a:lstStyle/>
        <a:p>
          <a:endParaRPr lang="fr-FR"/>
        </a:p>
      </dgm:t>
    </dgm:pt>
    <dgm:pt modelId="{E3D56397-7998-40E4-8D4A-4D7509415F9D}">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800" dirty="0">
              <a:latin typeface="Arial" panose="020B0604020202020204" pitchFamily="34" charset="0"/>
              <a:cs typeface="Arial" panose="020B0604020202020204" pitchFamily="34" charset="0"/>
            </a:rPr>
            <a:t>Faire sortir les points critiques</a:t>
          </a:r>
        </a:p>
      </dgm:t>
    </dgm:pt>
    <dgm:pt modelId="{B8030311-F6D3-4B8D-9336-6C5CF9551CE6}" type="parTrans" cxnId="{DFB2FBE2-DB34-4706-A611-F4B24238F217}">
      <dgm:prSet/>
      <dgm:spPr/>
      <dgm:t>
        <a:bodyPr/>
        <a:lstStyle/>
        <a:p>
          <a:endParaRPr lang="fr-FR"/>
        </a:p>
      </dgm:t>
    </dgm:pt>
    <dgm:pt modelId="{036E19C7-21ED-4857-A53A-B7FC97536EAE}" type="sibTrans" cxnId="{DFB2FBE2-DB34-4706-A611-F4B24238F217}">
      <dgm:prSet/>
      <dgm:spPr/>
      <dgm:t>
        <a:bodyPr/>
        <a:lstStyle/>
        <a:p>
          <a:endParaRPr lang="fr-FR"/>
        </a:p>
      </dgm:t>
    </dgm:pt>
    <dgm:pt modelId="{BB311255-8E97-4AAB-A160-A95037749442}">
      <dgm:prSet phldrT="[Texte]" custT="1"/>
      <dgm:spPr>
        <a:solidFill>
          <a:srgbClr val="FFC000"/>
        </a:solidFill>
      </dgm:spPr>
      <dgm:t>
        <a:bodyPr/>
        <a:lstStyle/>
        <a:p>
          <a:r>
            <a:rPr lang="fr-FR" sz="1800" dirty="0">
              <a:latin typeface="Arial" panose="020B0604020202020204" pitchFamily="34" charset="0"/>
              <a:cs typeface="Arial" panose="020B0604020202020204" pitchFamily="34" charset="0"/>
            </a:rPr>
            <a:t>En se référant  aux interprétations de la norme ISO 15189.</a:t>
          </a:r>
        </a:p>
      </dgm:t>
    </dgm:pt>
    <dgm:pt modelId="{CF6ADA94-774D-47DF-AEC7-05434C5CA9DE}" type="parTrans" cxnId="{E943A498-4D9B-4FB5-80E0-E8348D6A31BB}">
      <dgm:prSet/>
      <dgm:spPr/>
      <dgm:t>
        <a:bodyPr/>
        <a:lstStyle/>
        <a:p>
          <a:endParaRPr lang="fr-FR"/>
        </a:p>
      </dgm:t>
    </dgm:pt>
    <dgm:pt modelId="{D74466ED-6B0F-42FC-9ECE-720313A825CD}" type="sibTrans" cxnId="{E943A498-4D9B-4FB5-80E0-E8348D6A31BB}">
      <dgm:prSet/>
      <dgm:spPr/>
      <dgm:t>
        <a:bodyPr/>
        <a:lstStyle/>
        <a:p>
          <a:endParaRPr lang="fr-FR"/>
        </a:p>
      </dgm:t>
    </dgm:pt>
    <dgm:pt modelId="{DE35A063-17A8-4590-B6AA-58CEF7EC112C}">
      <dgm:prSet phldrT="[Texte]" custT="1"/>
      <dgm:spPr>
        <a:solidFill>
          <a:srgbClr val="FF6600">
            <a:alpha val="90000"/>
          </a:srgbClr>
        </a:solidFill>
      </dgm:spPr>
      <dgm:t>
        <a:bodyPr/>
        <a:lstStyle/>
        <a:p>
          <a:pPr algn="l"/>
          <a:r>
            <a:rPr lang="fr-FR" sz="1800" dirty="0">
              <a:latin typeface="Arial" panose="020B0604020202020204" pitchFamily="34" charset="0"/>
              <a:cs typeface="Arial" panose="020B0604020202020204" pitchFamily="34" charset="0"/>
            </a:rPr>
            <a:t>Si existant introduire les améliorations personnelles (innovations)</a:t>
          </a:r>
        </a:p>
      </dgm:t>
    </dgm:pt>
    <dgm:pt modelId="{FDC552FB-3284-4C34-B19B-77CEE0C8D10C}" type="parTrans" cxnId="{18F82F3B-0CF6-42CD-832D-E5FBAC1DDF9F}">
      <dgm:prSet/>
      <dgm:spPr/>
      <dgm:t>
        <a:bodyPr/>
        <a:lstStyle/>
        <a:p>
          <a:endParaRPr lang="fr-FR"/>
        </a:p>
      </dgm:t>
    </dgm:pt>
    <dgm:pt modelId="{7E7344BC-B23F-4FC0-A5C5-1EDF4E93216F}" type="sibTrans" cxnId="{18F82F3B-0CF6-42CD-832D-E5FBAC1DDF9F}">
      <dgm:prSet/>
      <dgm:spPr/>
      <dgm:t>
        <a:bodyPr/>
        <a:lstStyle/>
        <a:p>
          <a:endParaRPr lang="fr-FR"/>
        </a:p>
      </dgm:t>
    </dgm:pt>
    <dgm:pt modelId="{E8E1F995-BCEB-475D-AC46-D6D9BBD6CD15}">
      <dgm:prSet phldrT="[Texte]" custT="1"/>
      <dgm:spPr>
        <a:solidFill>
          <a:srgbClr val="00B0F0">
            <a:alpha val="90000"/>
          </a:srgbClr>
        </a:solidFill>
      </dgm:spPr>
      <dgm:t>
        <a:bodyPr/>
        <a:lstStyle/>
        <a:p>
          <a:endParaRPr lang="fr-FR" sz="1600" dirty="0">
            <a:latin typeface="Arial" panose="020B0604020202020204" pitchFamily="34" charset="0"/>
            <a:cs typeface="Arial" panose="020B0604020202020204" pitchFamily="34" charset="0"/>
          </a:endParaRPr>
        </a:p>
      </dgm:t>
    </dgm:pt>
    <dgm:pt modelId="{EF3F739E-7BD1-4929-8DE4-C63F2F019DEC}" type="parTrans" cxnId="{2B1526DB-8A5A-4214-A574-C4BCA383C76E}">
      <dgm:prSet/>
      <dgm:spPr/>
      <dgm:t>
        <a:bodyPr/>
        <a:lstStyle/>
        <a:p>
          <a:endParaRPr lang="fr-FR"/>
        </a:p>
      </dgm:t>
    </dgm:pt>
    <dgm:pt modelId="{06AC51E2-E07A-42B0-9572-9E5508292B20}" type="sibTrans" cxnId="{2B1526DB-8A5A-4214-A574-C4BCA383C76E}">
      <dgm:prSet/>
      <dgm:spPr/>
      <dgm:t>
        <a:bodyPr/>
        <a:lstStyle/>
        <a:p>
          <a:endParaRPr lang="fr-FR"/>
        </a:p>
      </dgm:t>
    </dgm:pt>
    <dgm:pt modelId="{56496A05-B1B4-4847-90C7-15BB5B59135E}">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000" dirty="0">
              <a:latin typeface="Arial" panose="020B0604020202020204" pitchFamily="34" charset="0"/>
              <a:cs typeface="Arial" panose="020B0604020202020204" pitchFamily="34" charset="0"/>
            </a:rPr>
            <a:t>3) PLAN</a:t>
          </a:r>
        </a:p>
      </dgm:t>
    </dgm:pt>
    <dgm:pt modelId="{2B923087-92BE-4878-A5B3-E9E07F7D9C68}" type="sibTrans" cxnId="{1DBBF114-A6DC-4A3A-A0F9-0C4D532480EA}">
      <dgm:prSet/>
      <dgm:spPr/>
      <dgm:t>
        <a:bodyPr/>
        <a:lstStyle/>
        <a:p>
          <a:endParaRPr lang="fr-FR"/>
        </a:p>
      </dgm:t>
    </dgm:pt>
    <dgm:pt modelId="{9E98282E-BE94-4448-B2CA-60215ED00D56}" type="parTrans" cxnId="{1DBBF114-A6DC-4A3A-A0F9-0C4D532480EA}">
      <dgm:prSet/>
      <dgm:spPr/>
      <dgm:t>
        <a:bodyPr/>
        <a:lstStyle/>
        <a:p>
          <a:endParaRPr lang="fr-FR"/>
        </a:p>
      </dgm:t>
    </dgm:pt>
    <dgm:pt modelId="{FCBFCC9F-D9CA-4733-8479-FCD4DACDE539}" type="pres">
      <dgm:prSet presAssocID="{9FD96469-9BBE-43DC-B726-13942927E420}" presName="cycleMatrixDiagram" presStyleCnt="0">
        <dgm:presLayoutVars>
          <dgm:chMax val="1"/>
          <dgm:dir/>
          <dgm:animLvl val="lvl"/>
          <dgm:resizeHandles val="exact"/>
        </dgm:presLayoutVars>
      </dgm:prSet>
      <dgm:spPr/>
    </dgm:pt>
    <dgm:pt modelId="{B647FF73-0BFB-4427-859A-9125D8775E49}" type="pres">
      <dgm:prSet presAssocID="{9FD96469-9BBE-43DC-B726-13942927E420}" presName="children" presStyleCnt="0"/>
      <dgm:spPr/>
    </dgm:pt>
    <dgm:pt modelId="{C38DF6E6-1EB9-42C1-A4B3-209F50E94677}" type="pres">
      <dgm:prSet presAssocID="{9FD96469-9BBE-43DC-B726-13942927E420}" presName="child1group" presStyleCnt="0"/>
      <dgm:spPr/>
    </dgm:pt>
    <dgm:pt modelId="{FC6D3373-6F45-4327-9302-E33AB1AD9588}" type="pres">
      <dgm:prSet presAssocID="{9FD96469-9BBE-43DC-B726-13942927E420}" presName="child1" presStyleLbl="bgAcc1" presStyleIdx="0" presStyleCnt="4" custScaleX="200392" custScaleY="98490" custLinFactNeighborX="-34293" custLinFactNeighborY="10812"/>
      <dgm:spPr/>
    </dgm:pt>
    <dgm:pt modelId="{0E481711-1E77-4BD5-A9C0-5E72A8F8F7CF}" type="pres">
      <dgm:prSet presAssocID="{9FD96469-9BBE-43DC-B726-13942927E420}" presName="child1Text" presStyleLbl="bgAcc1" presStyleIdx="0" presStyleCnt="4">
        <dgm:presLayoutVars>
          <dgm:bulletEnabled val="1"/>
        </dgm:presLayoutVars>
      </dgm:prSet>
      <dgm:spPr/>
    </dgm:pt>
    <dgm:pt modelId="{1F682285-5121-4771-B649-5D5E985DF1AC}" type="pres">
      <dgm:prSet presAssocID="{9FD96469-9BBE-43DC-B726-13942927E420}" presName="child2group" presStyleCnt="0"/>
      <dgm:spPr/>
    </dgm:pt>
    <dgm:pt modelId="{C660776B-D85B-4F2E-8E50-A3E5C1B1CA18}" type="pres">
      <dgm:prSet presAssocID="{9FD96469-9BBE-43DC-B726-13942927E420}" presName="child2" presStyleLbl="bgAcc1" presStyleIdx="1" presStyleCnt="4" custScaleX="188896" custScaleY="95090" custLinFactNeighborX="49973" custLinFactNeighborY="11746"/>
      <dgm:spPr/>
    </dgm:pt>
    <dgm:pt modelId="{09B2FBF5-B43B-437A-A4B4-CB0B2375A6B6}" type="pres">
      <dgm:prSet presAssocID="{9FD96469-9BBE-43DC-B726-13942927E420}" presName="child2Text" presStyleLbl="bgAcc1" presStyleIdx="1" presStyleCnt="4">
        <dgm:presLayoutVars>
          <dgm:bulletEnabled val="1"/>
        </dgm:presLayoutVars>
      </dgm:prSet>
      <dgm:spPr/>
    </dgm:pt>
    <dgm:pt modelId="{D3332BDF-FD8F-4DD7-AEA8-AF19A0714481}" type="pres">
      <dgm:prSet presAssocID="{9FD96469-9BBE-43DC-B726-13942927E420}" presName="child3group" presStyleCnt="0"/>
      <dgm:spPr/>
    </dgm:pt>
    <dgm:pt modelId="{0730B7F2-68A1-4DDB-875C-80751F86E849}" type="pres">
      <dgm:prSet presAssocID="{9FD96469-9BBE-43DC-B726-13942927E420}" presName="child3" presStyleLbl="bgAcc1" presStyleIdx="2" presStyleCnt="4" custScaleX="185611" custScaleY="130066" custLinFactNeighborX="49316" custLinFactNeighborY="-14459"/>
      <dgm:spPr/>
    </dgm:pt>
    <dgm:pt modelId="{2D785C8C-8608-40DD-991B-B673F6B4E612}" type="pres">
      <dgm:prSet presAssocID="{9FD96469-9BBE-43DC-B726-13942927E420}" presName="child3Text" presStyleLbl="bgAcc1" presStyleIdx="2" presStyleCnt="4">
        <dgm:presLayoutVars>
          <dgm:bulletEnabled val="1"/>
        </dgm:presLayoutVars>
      </dgm:prSet>
      <dgm:spPr/>
    </dgm:pt>
    <dgm:pt modelId="{52E74EF7-0968-4BEE-AD76-8D1AF8FF8F65}" type="pres">
      <dgm:prSet presAssocID="{9FD96469-9BBE-43DC-B726-13942927E420}" presName="child4group" presStyleCnt="0"/>
      <dgm:spPr/>
    </dgm:pt>
    <dgm:pt modelId="{4A6BAC9E-105C-4586-9FE7-E86265612903}" type="pres">
      <dgm:prSet presAssocID="{9FD96469-9BBE-43DC-B726-13942927E420}" presName="child4" presStyleLbl="bgAcc1" presStyleIdx="3" presStyleCnt="4" custScaleX="201424" custScaleY="130005" custLinFactNeighborX="-34361" custLinFactNeighborY="-17944"/>
      <dgm:spPr/>
    </dgm:pt>
    <dgm:pt modelId="{A3EBFE5F-B36D-4121-94B5-462AC6F14FDA}" type="pres">
      <dgm:prSet presAssocID="{9FD96469-9BBE-43DC-B726-13942927E420}" presName="child4Text" presStyleLbl="bgAcc1" presStyleIdx="3" presStyleCnt="4">
        <dgm:presLayoutVars>
          <dgm:bulletEnabled val="1"/>
        </dgm:presLayoutVars>
      </dgm:prSet>
      <dgm:spPr/>
    </dgm:pt>
    <dgm:pt modelId="{9FE84012-F461-43E4-9474-DC165B74A357}" type="pres">
      <dgm:prSet presAssocID="{9FD96469-9BBE-43DC-B726-13942927E420}" presName="childPlaceholder" presStyleCnt="0"/>
      <dgm:spPr/>
    </dgm:pt>
    <dgm:pt modelId="{A8285116-F452-480C-A6D3-491B47E8A0B4}" type="pres">
      <dgm:prSet presAssocID="{9FD96469-9BBE-43DC-B726-13942927E420}" presName="circle" presStyleCnt="0"/>
      <dgm:spPr/>
    </dgm:pt>
    <dgm:pt modelId="{B9A3B783-B1F6-464D-9998-21DE157CB220}" type="pres">
      <dgm:prSet presAssocID="{9FD96469-9BBE-43DC-B726-13942927E420}" presName="quadrant1" presStyleLbl="node1" presStyleIdx="0" presStyleCnt="4" custLinFactNeighborX="1856" custLinFactNeighborY="126">
        <dgm:presLayoutVars>
          <dgm:chMax val="1"/>
          <dgm:bulletEnabled val="1"/>
        </dgm:presLayoutVars>
      </dgm:prSet>
      <dgm:spPr>
        <a:xfrm>
          <a:off x="3652823" y="363423"/>
          <a:ext cx="2253763" cy="2253763"/>
        </a:xfrm>
        <a:prstGeom prst="pieWedge">
          <a:avLst/>
        </a:prstGeom>
      </dgm:spPr>
    </dgm:pt>
    <dgm:pt modelId="{D1A9F6AB-BD1D-4C6F-8E58-7CD5F516A73D}" type="pres">
      <dgm:prSet presAssocID="{9FD96469-9BBE-43DC-B726-13942927E420}" presName="quadrant2" presStyleLbl="node1" presStyleIdx="1" presStyleCnt="4">
        <dgm:presLayoutVars>
          <dgm:chMax val="1"/>
          <dgm:bulletEnabled val="1"/>
        </dgm:presLayoutVars>
      </dgm:prSet>
      <dgm:spPr/>
    </dgm:pt>
    <dgm:pt modelId="{C5A78BEF-3BE8-48A8-AD27-3B90C28BA2B7}" type="pres">
      <dgm:prSet presAssocID="{9FD96469-9BBE-43DC-B726-13942927E420}" presName="quadrant3" presStyleLbl="node1" presStyleIdx="2" presStyleCnt="4" custLinFactNeighborY="-1887">
        <dgm:presLayoutVars>
          <dgm:chMax val="1"/>
          <dgm:bulletEnabled val="1"/>
        </dgm:presLayoutVars>
      </dgm:prSet>
      <dgm:spPr/>
    </dgm:pt>
    <dgm:pt modelId="{66958928-DA55-4F41-A357-4C46E5AABE26}" type="pres">
      <dgm:prSet presAssocID="{9FD96469-9BBE-43DC-B726-13942927E420}" presName="quadrant4" presStyleLbl="node1" presStyleIdx="3" presStyleCnt="4" custLinFactNeighborX="1806" custLinFactNeighborY="-1806">
        <dgm:presLayoutVars>
          <dgm:chMax val="1"/>
          <dgm:bulletEnabled val="1"/>
        </dgm:presLayoutVars>
      </dgm:prSet>
      <dgm:spPr/>
    </dgm:pt>
    <dgm:pt modelId="{A98308A9-0A76-499A-9BD5-A8086FBD369B}" type="pres">
      <dgm:prSet presAssocID="{9FD96469-9BBE-43DC-B726-13942927E420}" presName="quadrantPlaceholder" presStyleCnt="0"/>
      <dgm:spPr/>
    </dgm:pt>
    <dgm:pt modelId="{3F9B7ABF-5BE9-43DF-8A8A-59907224E897}" type="pres">
      <dgm:prSet presAssocID="{9FD96469-9BBE-43DC-B726-13942927E420}" presName="center1" presStyleLbl="fgShp" presStyleIdx="0" presStyleCnt="2"/>
      <dgm:spPr/>
    </dgm:pt>
    <dgm:pt modelId="{8674537E-C731-426F-A6E9-0CA11281A8F4}" type="pres">
      <dgm:prSet presAssocID="{9FD96469-9BBE-43DC-B726-13942927E420}" presName="center2" presStyleLbl="fgShp" presStyleIdx="1" presStyleCnt="2"/>
      <dgm:spPr/>
    </dgm:pt>
  </dgm:ptLst>
  <dgm:cxnLst>
    <dgm:cxn modelId="{C578C109-4C0B-4BEA-9A47-42D4BA01AA6C}" srcId="{9BD8AC15-53E6-4B63-B54B-8F7F474C78D4}" destId="{605B6F1E-9F1F-4FCD-B17F-DA44BE3D5394}" srcOrd="0" destOrd="0" parTransId="{9357F2B4-0D45-40F8-82B5-1BF5D6CFFC5B}" sibTransId="{5E7017E0-8B21-46D9-BA7C-C55D025B6161}"/>
    <dgm:cxn modelId="{1DBBF114-A6DC-4A3A-A0F9-0C4D532480EA}" srcId="{9FD96469-9BBE-43DC-B726-13942927E420}" destId="{56496A05-B1B4-4847-90C7-15BB5B59135E}" srcOrd="3" destOrd="0" parTransId="{9E98282E-BE94-4448-B2CA-60215ED00D56}" sibTransId="{2B923087-92BE-4878-A5B3-E9E07F7D9C68}"/>
    <dgm:cxn modelId="{8615CD18-E269-44D2-8073-2E2489A30F4E}" type="presOf" srcId="{605B6F1E-9F1F-4FCD-B17F-DA44BE3D5394}" destId="{C660776B-D85B-4F2E-8E50-A3E5C1B1CA18}" srcOrd="0" destOrd="0" presId="urn:microsoft.com/office/officeart/2005/8/layout/cycle4"/>
    <dgm:cxn modelId="{FFDCFC1A-590E-4D38-A8CE-859705362BD5}" type="presOf" srcId="{E8E1F995-BCEB-475D-AC46-D6D9BBD6CD15}" destId="{FC6D3373-6F45-4327-9302-E33AB1AD9588}" srcOrd="0" destOrd="1" presId="urn:microsoft.com/office/officeart/2005/8/layout/cycle4"/>
    <dgm:cxn modelId="{4D43881E-B54C-4659-90E9-26A2D4373C9E}" type="presOf" srcId="{56496A05-B1B4-4847-90C7-15BB5B59135E}" destId="{66958928-DA55-4F41-A357-4C46E5AABE26}" srcOrd="0" destOrd="0" presId="urn:microsoft.com/office/officeart/2005/8/layout/cycle4"/>
    <dgm:cxn modelId="{5833CB24-FCED-42F6-A060-46577838047C}" type="presOf" srcId="{BB311255-8E97-4AAB-A160-A95037749442}" destId="{0730B7F2-68A1-4DDB-875C-80751F86E849}" srcOrd="0" destOrd="1" presId="urn:microsoft.com/office/officeart/2005/8/layout/cycle4"/>
    <dgm:cxn modelId="{5BB8902B-AC17-422E-A4A8-E2083F78FE00}" type="presOf" srcId="{E3D56397-7998-40E4-8D4A-4D7509415F9D}" destId="{C660776B-D85B-4F2E-8E50-A3E5C1B1CA18}" srcOrd="0" destOrd="1" presId="urn:microsoft.com/office/officeart/2005/8/layout/cycle4"/>
    <dgm:cxn modelId="{6E571030-D8F8-48C5-B693-FDC3DA2EB45B}" srcId="{9FD96469-9BBE-43DC-B726-13942927E420}" destId="{70C25DEA-5F1C-4371-BFC9-2C94C3FA42E2}" srcOrd="2" destOrd="0" parTransId="{4F04D7FF-1BC4-44E0-BB85-AEE1BAF717CA}" sibTransId="{23EF263B-BD51-484C-95C0-632AF516B492}"/>
    <dgm:cxn modelId="{815EE634-CE70-4F1B-BF30-BE66DA19D18D}" srcId="{10ED26CB-DD5A-4D51-8720-BAB5225D5F7F}" destId="{90B0885C-5C5E-4064-A3EA-A3B403DEE3EC}" srcOrd="0" destOrd="0" parTransId="{9EED5F2B-4586-434F-A3CB-687DB04D6F7B}" sibTransId="{25D4EA25-0CE6-4389-830F-45423C5AE4FE}"/>
    <dgm:cxn modelId="{18F82F3B-0CF6-42CD-832D-E5FBAC1DDF9F}" srcId="{56496A05-B1B4-4847-90C7-15BB5B59135E}" destId="{DE35A063-17A8-4590-B6AA-58CEF7EC112C}" srcOrd="1" destOrd="0" parTransId="{FDC552FB-3284-4C34-B19B-77CEE0C8D10C}" sibTransId="{7E7344BC-B23F-4FC0-A5C5-1EDF4E93216F}"/>
    <dgm:cxn modelId="{BCC1005E-5574-4584-8BE6-C9206788272A}" srcId="{9FD96469-9BBE-43DC-B726-13942927E420}" destId="{9BD8AC15-53E6-4B63-B54B-8F7F474C78D4}" srcOrd="1" destOrd="0" parTransId="{E49B2315-794C-4080-A13A-83C7B34A5182}" sibTransId="{C49F8FFA-ADEF-48D0-A1A9-FF351F4BEF05}"/>
    <dgm:cxn modelId="{6C5B105E-7F9E-44D6-842F-517E36F402A5}" srcId="{56496A05-B1B4-4847-90C7-15BB5B59135E}" destId="{24F3AB67-75E4-4378-AD60-6403B82CC48E}" srcOrd="0" destOrd="0" parTransId="{E561323E-57A8-42BE-A32D-24FB74F97083}" sibTransId="{A4A4F3A1-8E16-4D7A-827B-78F3719A1297}"/>
    <dgm:cxn modelId="{73283242-5E8C-490D-B017-4AD37742BE46}" type="presOf" srcId="{70C25DEA-5F1C-4371-BFC9-2C94C3FA42E2}" destId="{C5A78BEF-3BE8-48A8-AD27-3B90C28BA2B7}" srcOrd="0" destOrd="0" presId="urn:microsoft.com/office/officeart/2005/8/layout/cycle4"/>
    <dgm:cxn modelId="{3875A463-CB07-441B-B60F-F2ED9B9149DC}" type="presOf" srcId="{9FD96469-9BBE-43DC-B726-13942927E420}" destId="{FCBFCC9F-D9CA-4733-8479-FCD4DACDE539}" srcOrd="0" destOrd="0" presId="urn:microsoft.com/office/officeart/2005/8/layout/cycle4"/>
    <dgm:cxn modelId="{B77A2E66-24A7-412F-B994-1039018E24E5}" type="presOf" srcId="{605B6F1E-9F1F-4FCD-B17F-DA44BE3D5394}" destId="{09B2FBF5-B43B-437A-A4B4-CB0B2375A6B6}" srcOrd="1" destOrd="0" presId="urn:microsoft.com/office/officeart/2005/8/layout/cycle4"/>
    <dgm:cxn modelId="{93BC636C-5D33-4235-B893-20DCA2FFC06B}" type="presOf" srcId="{70C6F1D2-5003-4C01-A8DD-D4D061F4BC6F}" destId="{0730B7F2-68A1-4DDB-875C-80751F86E849}" srcOrd="0" destOrd="0" presId="urn:microsoft.com/office/officeart/2005/8/layout/cycle4"/>
    <dgm:cxn modelId="{FE927A4D-27D6-461D-9D92-8094DB1F6C92}" type="presOf" srcId="{90B0885C-5C5E-4064-A3EA-A3B403DEE3EC}" destId="{FC6D3373-6F45-4327-9302-E33AB1AD9588}" srcOrd="0" destOrd="0" presId="urn:microsoft.com/office/officeart/2005/8/layout/cycle4"/>
    <dgm:cxn modelId="{568BC64D-8646-406A-BC6B-B1B8D3318ECA}" type="presOf" srcId="{24F3AB67-75E4-4378-AD60-6403B82CC48E}" destId="{4A6BAC9E-105C-4586-9FE7-E86265612903}" srcOrd="0" destOrd="0" presId="urn:microsoft.com/office/officeart/2005/8/layout/cycle4"/>
    <dgm:cxn modelId="{58ED994F-A2E9-4152-86DC-5413301D1B8D}" type="presOf" srcId="{DE35A063-17A8-4590-B6AA-58CEF7EC112C}" destId="{A3EBFE5F-B36D-4121-94B5-462AC6F14FDA}" srcOrd="1" destOrd="1" presId="urn:microsoft.com/office/officeart/2005/8/layout/cycle4"/>
    <dgm:cxn modelId="{BB102471-7A5E-40FD-B416-11F380A80808}" type="presOf" srcId="{9BD8AC15-53E6-4B63-B54B-8F7F474C78D4}" destId="{D1A9F6AB-BD1D-4C6F-8E58-7CD5F516A73D}" srcOrd="0" destOrd="0" presId="urn:microsoft.com/office/officeart/2005/8/layout/cycle4"/>
    <dgm:cxn modelId="{6621B883-5137-44CD-923E-CA735E0AD3BE}" type="presOf" srcId="{24F3AB67-75E4-4378-AD60-6403B82CC48E}" destId="{A3EBFE5F-B36D-4121-94B5-462AC6F14FDA}" srcOrd="1" destOrd="0" presId="urn:microsoft.com/office/officeart/2005/8/layout/cycle4"/>
    <dgm:cxn modelId="{83641C92-8349-4EF7-83C2-2EC049604E51}" type="presOf" srcId="{70C6F1D2-5003-4C01-A8DD-D4D061F4BC6F}" destId="{2D785C8C-8608-40DD-991B-B673F6B4E612}" srcOrd="1" destOrd="0" presId="urn:microsoft.com/office/officeart/2005/8/layout/cycle4"/>
    <dgm:cxn modelId="{AAA59892-2C96-44D8-883A-F9131A55444C}" type="presOf" srcId="{10ED26CB-DD5A-4D51-8720-BAB5225D5F7F}" destId="{B9A3B783-B1F6-464D-9998-21DE157CB220}" srcOrd="0" destOrd="0" presId="urn:microsoft.com/office/officeart/2005/8/layout/cycle4"/>
    <dgm:cxn modelId="{E943A498-4D9B-4FB5-80E0-E8348D6A31BB}" srcId="{70C25DEA-5F1C-4371-BFC9-2C94C3FA42E2}" destId="{BB311255-8E97-4AAB-A160-A95037749442}" srcOrd="1" destOrd="0" parTransId="{CF6ADA94-774D-47DF-AEC7-05434C5CA9DE}" sibTransId="{D74466ED-6B0F-42FC-9ECE-720313A825CD}"/>
    <dgm:cxn modelId="{9C60CBA3-6A94-49C1-AB5F-9B60C9AE6760}" type="presOf" srcId="{DE35A063-17A8-4590-B6AA-58CEF7EC112C}" destId="{4A6BAC9E-105C-4586-9FE7-E86265612903}" srcOrd="0" destOrd="1" presId="urn:microsoft.com/office/officeart/2005/8/layout/cycle4"/>
    <dgm:cxn modelId="{ED8802B1-1B58-4BEF-AAE5-51573E59D216}" type="presOf" srcId="{E3D56397-7998-40E4-8D4A-4D7509415F9D}" destId="{09B2FBF5-B43B-437A-A4B4-CB0B2375A6B6}" srcOrd="1" destOrd="1" presId="urn:microsoft.com/office/officeart/2005/8/layout/cycle4"/>
    <dgm:cxn modelId="{22F236BF-4933-4A9B-B11D-E33C06743A34}" type="presOf" srcId="{BB311255-8E97-4AAB-A160-A95037749442}" destId="{2D785C8C-8608-40DD-991B-B673F6B4E612}" srcOrd="1" destOrd="1" presId="urn:microsoft.com/office/officeart/2005/8/layout/cycle4"/>
    <dgm:cxn modelId="{07E95EC1-20AF-4A77-8F34-AF5FFFDD2239}" srcId="{9FD96469-9BBE-43DC-B726-13942927E420}" destId="{10ED26CB-DD5A-4D51-8720-BAB5225D5F7F}" srcOrd="0" destOrd="0" parTransId="{B514C4F0-7755-4F85-B890-72A99CD4C71A}" sibTransId="{908CF841-FA13-4326-B7EC-6C4DB8CFCDE0}"/>
    <dgm:cxn modelId="{BC3B5ED6-CE7F-419F-9397-8237C457DA24}" srcId="{70C25DEA-5F1C-4371-BFC9-2C94C3FA42E2}" destId="{70C6F1D2-5003-4C01-A8DD-D4D061F4BC6F}" srcOrd="0" destOrd="0" parTransId="{F0394399-6B55-4B3C-A7AF-A7116BFA57AC}" sibTransId="{B3262211-3250-4905-AD97-F0BC46C0BFEA}"/>
    <dgm:cxn modelId="{2B1526DB-8A5A-4214-A574-C4BCA383C76E}" srcId="{10ED26CB-DD5A-4D51-8720-BAB5225D5F7F}" destId="{E8E1F995-BCEB-475D-AC46-D6D9BBD6CD15}" srcOrd="1" destOrd="0" parTransId="{EF3F739E-7BD1-4929-8DE4-C63F2F019DEC}" sibTransId="{06AC51E2-E07A-42B0-9572-9E5508292B20}"/>
    <dgm:cxn modelId="{5ED9DEE2-8735-426F-858A-E0011DBF2C47}" type="presOf" srcId="{E8E1F995-BCEB-475D-AC46-D6D9BBD6CD15}" destId="{0E481711-1E77-4BD5-A9C0-5E72A8F8F7CF}" srcOrd="1" destOrd="1" presId="urn:microsoft.com/office/officeart/2005/8/layout/cycle4"/>
    <dgm:cxn modelId="{DFB2FBE2-DB34-4706-A611-F4B24238F217}" srcId="{9BD8AC15-53E6-4B63-B54B-8F7F474C78D4}" destId="{E3D56397-7998-40E4-8D4A-4D7509415F9D}" srcOrd="1" destOrd="0" parTransId="{B8030311-F6D3-4B8D-9336-6C5CF9551CE6}" sibTransId="{036E19C7-21ED-4857-A53A-B7FC97536EAE}"/>
    <dgm:cxn modelId="{394CDBFA-A215-44A0-B175-C85C0CBBAB7C}" type="presOf" srcId="{90B0885C-5C5E-4064-A3EA-A3B403DEE3EC}" destId="{0E481711-1E77-4BD5-A9C0-5E72A8F8F7CF}" srcOrd="1" destOrd="0" presId="urn:microsoft.com/office/officeart/2005/8/layout/cycle4"/>
    <dgm:cxn modelId="{183FAA5A-AD9B-446F-BF00-6A43D0902F53}" type="presParOf" srcId="{FCBFCC9F-D9CA-4733-8479-FCD4DACDE539}" destId="{B647FF73-0BFB-4427-859A-9125D8775E49}" srcOrd="0" destOrd="0" presId="urn:microsoft.com/office/officeart/2005/8/layout/cycle4"/>
    <dgm:cxn modelId="{D51F25E3-59E0-4162-9476-1E0E9B11E21C}" type="presParOf" srcId="{B647FF73-0BFB-4427-859A-9125D8775E49}" destId="{C38DF6E6-1EB9-42C1-A4B3-209F50E94677}" srcOrd="0" destOrd="0" presId="urn:microsoft.com/office/officeart/2005/8/layout/cycle4"/>
    <dgm:cxn modelId="{BE02AE91-C100-4873-8EE3-700A9AAA16E9}" type="presParOf" srcId="{C38DF6E6-1EB9-42C1-A4B3-209F50E94677}" destId="{FC6D3373-6F45-4327-9302-E33AB1AD9588}" srcOrd="0" destOrd="0" presId="urn:microsoft.com/office/officeart/2005/8/layout/cycle4"/>
    <dgm:cxn modelId="{CBD4C48A-B314-4D32-81B4-B0C5758C744E}" type="presParOf" srcId="{C38DF6E6-1EB9-42C1-A4B3-209F50E94677}" destId="{0E481711-1E77-4BD5-A9C0-5E72A8F8F7CF}" srcOrd="1" destOrd="0" presId="urn:microsoft.com/office/officeart/2005/8/layout/cycle4"/>
    <dgm:cxn modelId="{81A53C05-2BD6-4A66-B348-BC0A29DB4123}" type="presParOf" srcId="{B647FF73-0BFB-4427-859A-9125D8775E49}" destId="{1F682285-5121-4771-B649-5D5E985DF1AC}" srcOrd="1" destOrd="0" presId="urn:microsoft.com/office/officeart/2005/8/layout/cycle4"/>
    <dgm:cxn modelId="{AB8D6976-7BF0-4ABB-BFA4-2A53558A9466}" type="presParOf" srcId="{1F682285-5121-4771-B649-5D5E985DF1AC}" destId="{C660776B-D85B-4F2E-8E50-A3E5C1B1CA18}" srcOrd="0" destOrd="0" presId="urn:microsoft.com/office/officeart/2005/8/layout/cycle4"/>
    <dgm:cxn modelId="{5A73351B-C7B2-414D-94BF-A50CFB8393C6}" type="presParOf" srcId="{1F682285-5121-4771-B649-5D5E985DF1AC}" destId="{09B2FBF5-B43B-437A-A4B4-CB0B2375A6B6}" srcOrd="1" destOrd="0" presId="urn:microsoft.com/office/officeart/2005/8/layout/cycle4"/>
    <dgm:cxn modelId="{2940912F-1212-45F0-8247-EE43704FC22B}" type="presParOf" srcId="{B647FF73-0BFB-4427-859A-9125D8775E49}" destId="{D3332BDF-FD8F-4DD7-AEA8-AF19A0714481}" srcOrd="2" destOrd="0" presId="urn:microsoft.com/office/officeart/2005/8/layout/cycle4"/>
    <dgm:cxn modelId="{C803ED75-07EE-4F10-B869-5E88194BDDF0}" type="presParOf" srcId="{D3332BDF-FD8F-4DD7-AEA8-AF19A0714481}" destId="{0730B7F2-68A1-4DDB-875C-80751F86E849}" srcOrd="0" destOrd="0" presId="urn:microsoft.com/office/officeart/2005/8/layout/cycle4"/>
    <dgm:cxn modelId="{145746D8-3218-41C6-98C5-B170C4C42C67}" type="presParOf" srcId="{D3332BDF-FD8F-4DD7-AEA8-AF19A0714481}" destId="{2D785C8C-8608-40DD-991B-B673F6B4E612}" srcOrd="1" destOrd="0" presId="urn:microsoft.com/office/officeart/2005/8/layout/cycle4"/>
    <dgm:cxn modelId="{1991F749-3700-4495-B811-C3A1D3A94354}" type="presParOf" srcId="{B647FF73-0BFB-4427-859A-9125D8775E49}" destId="{52E74EF7-0968-4BEE-AD76-8D1AF8FF8F65}" srcOrd="3" destOrd="0" presId="urn:microsoft.com/office/officeart/2005/8/layout/cycle4"/>
    <dgm:cxn modelId="{98B1EE00-A923-467C-AB45-13163A9F032F}" type="presParOf" srcId="{52E74EF7-0968-4BEE-AD76-8D1AF8FF8F65}" destId="{4A6BAC9E-105C-4586-9FE7-E86265612903}" srcOrd="0" destOrd="0" presId="urn:microsoft.com/office/officeart/2005/8/layout/cycle4"/>
    <dgm:cxn modelId="{74163C59-978A-4603-A9FD-26C12C0DA79F}" type="presParOf" srcId="{52E74EF7-0968-4BEE-AD76-8D1AF8FF8F65}" destId="{A3EBFE5F-B36D-4121-94B5-462AC6F14FDA}" srcOrd="1" destOrd="0" presId="urn:microsoft.com/office/officeart/2005/8/layout/cycle4"/>
    <dgm:cxn modelId="{22EACE5C-E00E-42EB-BEE9-203A8F46B663}" type="presParOf" srcId="{B647FF73-0BFB-4427-859A-9125D8775E49}" destId="{9FE84012-F461-43E4-9474-DC165B74A357}" srcOrd="4" destOrd="0" presId="urn:microsoft.com/office/officeart/2005/8/layout/cycle4"/>
    <dgm:cxn modelId="{CA001051-135A-4141-8435-F9460A024BCB}" type="presParOf" srcId="{FCBFCC9F-D9CA-4733-8479-FCD4DACDE539}" destId="{A8285116-F452-480C-A6D3-491B47E8A0B4}" srcOrd="1" destOrd="0" presId="urn:microsoft.com/office/officeart/2005/8/layout/cycle4"/>
    <dgm:cxn modelId="{C0E286FB-BF26-4FFA-A4C0-DBBEDBC53341}" type="presParOf" srcId="{A8285116-F452-480C-A6D3-491B47E8A0B4}" destId="{B9A3B783-B1F6-464D-9998-21DE157CB220}" srcOrd="0" destOrd="0" presId="urn:microsoft.com/office/officeart/2005/8/layout/cycle4"/>
    <dgm:cxn modelId="{86833F29-E157-4F23-9309-BC6717E256F8}" type="presParOf" srcId="{A8285116-F452-480C-A6D3-491B47E8A0B4}" destId="{D1A9F6AB-BD1D-4C6F-8E58-7CD5F516A73D}" srcOrd="1" destOrd="0" presId="urn:microsoft.com/office/officeart/2005/8/layout/cycle4"/>
    <dgm:cxn modelId="{9CFC0361-A663-47B7-90B4-51FABAAEE5D0}" type="presParOf" srcId="{A8285116-F452-480C-A6D3-491B47E8A0B4}" destId="{C5A78BEF-3BE8-48A8-AD27-3B90C28BA2B7}" srcOrd="2" destOrd="0" presId="urn:microsoft.com/office/officeart/2005/8/layout/cycle4"/>
    <dgm:cxn modelId="{93E13D21-4CC5-40DA-8EC4-56B62E7A80FF}" type="presParOf" srcId="{A8285116-F452-480C-A6D3-491B47E8A0B4}" destId="{66958928-DA55-4F41-A357-4C46E5AABE26}" srcOrd="3" destOrd="0" presId="urn:microsoft.com/office/officeart/2005/8/layout/cycle4"/>
    <dgm:cxn modelId="{F20B6ABC-0E8D-42C3-A9DF-F7E67442F073}" type="presParOf" srcId="{A8285116-F452-480C-A6D3-491B47E8A0B4}" destId="{A98308A9-0A76-499A-9BD5-A8086FBD369B}" srcOrd="4" destOrd="0" presId="urn:microsoft.com/office/officeart/2005/8/layout/cycle4"/>
    <dgm:cxn modelId="{91F8DBC0-E49B-4AB0-BC8A-D4387D6C1DAE}" type="presParOf" srcId="{FCBFCC9F-D9CA-4733-8479-FCD4DACDE539}" destId="{3F9B7ABF-5BE9-43DF-8A8A-59907224E897}" srcOrd="2" destOrd="0" presId="urn:microsoft.com/office/officeart/2005/8/layout/cycle4"/>
    <dgm:cxn modelId="{53BFDCA1-3D4D-408A-8A91-6B3F37621CFD}" type="presParOf" srcId="{FCBFCC9F-D9CA-4733-8479-FCD4DACDE539}" destId="{8674537E-C731-426F-A6E9-0CA11281A8F4}"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ADE761-A940-4A1F-A9EB-40032E35D5A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DCDBEE66-7006-4275-9B67-AA67EEAEF5A6}">
      <dgm:prSet phldrT="[Texte]"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2">
            <a:lumMod val="60000"/>
            <a:lumOff val="40000"/>
          </a:schemeClr>
        </a:solidFill>
        <a:ln/>
      </dgm:spPr>
      <dgm:t>
        <a:bodyPr rot="0" spcFirstLastPara="0" vertOverflow="overflow" horzOverflow="overflow" vert="horz" wrap="square" lIns="91440" tIns="45720" rIns="91440" bIns="45720" numCol="1" spcCol="1270" rtlCol="0" fromWordArt="0" anchor="ctr" anchorCtr="0" forceAA="0" compatLnSpc="1">
          <a:prstTxWarp prst="textNoShape">
            <a:avLst/>
          </a:prstTxWarp>
        </a:bodyPr>
        <a:lstStyle/>
        <a:p>
          <a:pPr marL="0" lvl="0" indent="0" algn="ctr" defTabSz="457200" rtl="0" eaLnBrk="1" latinLnBrk="0" hangingPunct="1">
            <a:lnSpc>
              <a:spcPct val="90000"/>
            </a:lnSpc>
            <a:spcBef>
              <a:spcPct val="0"/>
            </a:spcBef>
            <a:spcAft>
              <a:spcPct val="35000"/>
            </a:spcAft>
            <a:buNone/>
          </a:pPr>
          <a:r>
            <a:rPr lang="fr-FR" sz="1100" kern="1200" dirty="0">
              <a:solidFill>
                <a:schemeClr val="bg1"/>
              </a:solidFill>
              <a:latin typeface="Calisto MT" panose="02040603050505030304"/>
              <a:ea typeface="+mn-ea"/>
              <a:cs typeface="+mn-cs"/>
            </a:rPr>
            <a:t>Exigences  iso 15189 en se basant sur l’interprétation de  SLIPTA</a:t>
          </a:r>
        </a:p>
      </dgm:t>
    </dgm:pt>
    <dgm:pt modelId="{3DE7BA72-E380-45F0-965D-713E40422DD0}" type="parTrans" cxnId="{3AB8071B-52E6-4097-9B18-1D31E29A1DDA}">
      <dgm:prSet/>
      <dgm:spPr/>
      <dgm:t>
        <a:bodyPr/>
        <a:lstStyle/>
        <a:p>
          <a:endParaRPr lang="fr-FR"/>
        </a:p>
      </dgm:t>
    </dgm:pt>
    <dgm:pt modelId="{88D2DE55-EFBB-4C74-B495-A4DC0A6FA231}" type="sibTrans" cxnId="{3AB8071B-52E6-4097-9B18-1D31E29A1DDA}">
      <dgm:prSet/>
      <dgm:spPr/>
      <dgm:t>
        <a:bodyPr/>
        <a:lstStyle/>
        <a:p>
          <a:endParaRPr lang="fr-FR"/>
        </a:p>
      </dgm:t>
    </dgm:pt>
    <dgm:pt modelId="{4C20E164-A279-4427-B33C-794A77F2A6D8}">
      <dgm:prSet phldrT="[Texte]" custT="1">
        <dgm:style>
          <a:lnRef idx="0">
            <a:schemeClr val="accent1"/>
          </a:lnRef>
          <a:fillRef idx="3">
            <a:schemeClr val="accent1"/>
          </a:fillRef>
          <a:effectRef idx="3">
            <a:schemeClr val="accent1"/>
          </a:effectRef>
          <a:fontRef idx="minor">
            <a:schemeClr val="lt1"/>
          </a:fontRef>
        </dgm:style>
      </dgm:prSet>
      <dgm:spPr>
        <a:solidFill>
          <a:srgbClr val="00B0F0"/>
        </a:solidFill>
        <a:ln/>
      </dgm:spPr>
      <dgm:t>
        <a:bodyPr rot="0" spcFirstLastPara="0" vertOverflow="overflow" horzOverflow="overflow" vert="horz" wrap="square" lIns="91440" tIns="45720" rIns="91440" bIns="45720" numCol="1" spcCol="1270" rtlCol="0" fromWordArt="0" anchor="ctr" anchorCtr="0" forceAA="0" compatLnSpc="1">
          <a:prstTxWarp prst="textNoShape">
            <a:avLst/>
          </a:prstTxWarp>
        </a:bodyPr>
        <a:lstStyle/>
        <a:p>
          <a:pPr marL="0" lvl="0" indent="0" algn="ctr" defTabSz="457200" rtl="0" eaLnBrk="1" latinLnBrk="0" hangingPunct="1">
            <a:lnSpc>
              <a:spcPct val="90000"/>
            </a:lnSpc>
            <a:spcBef>
              <a:spcPct val="0"/>
            </a:spcBef>
            <a:spcAft>
              <a:spcPct val="35000"/>
            </a:spcAft>
            <a:buNone/>
          </a:pPr>
          <a:r>
            <a:rPr lang="fr-FR" sz="1200" kern="1200" dirty="0">
              <a:solidFill>
                <a:schemeClr val="bg1"/>
              </a:solidFill>
              <a:latin typeface="Calisto MT" panose="02040603050505030304"/>
              <a:ea typeface="+mn-ea"/>
              <a:cs typeface="+mn-cs"/>
            </a:rPr>
            <a:t>outils d’auto- diagnostic </a:t>
          </a:r>
        </a:p>
        <a:p>
          <a:pPr marL="0" lvl="0" indent="0" algn="ctr" defTabSz="457200" rtl="0" eaLnBrk="1" latinLnBrk="0" hangingPunct="1">
            <a:lnSpc>
              <a:spcPct val="90000"/>
            </a:lnSpc>
            <a:spcBef>
              <a:spcPct val="0"/>
            </a:spcBef>
            <a:spcAft>
              <a:spcPct val="35000"/>
            </a:spcAft>
            <a:buNone/>
          </a:pPr>
          <a:endParaRPr lang="fr-FR" sz="1200" kern="1200" dirty="0">
            <a:solidFill>
              <a:schemeClr val="bg1"/>
            </a:solidFill>
            <a:latin typeface="Calisto MT" panose="02040603050505030304"/>
            <a:ea typeface="+mn-ea"/>
            <a:cs typeface="+mn-cs"/>
          </a:endParaRPr>
        </a:p>
      </dgm:t>
    </dgm:pt>
    <dgm:pt modelId="{2A704696-4014-4DEA-9F4F-59EF3EA8791A}" type="sibTrans" cxnId="{946C0156-0DEA-470D-98E1-BB1B5E4BBF58}">
      <dgm:prSet/>
      <dgm:spPr/>
      <dgm:t>
        <a:bodyPr/>
        <a:lstStyle/>
        <a:p>
          <a:endParaRPr lang="fr-FR"/>
        </a:p>
      </dgm:t>
    </dgm:pt>
    <dgm:pt modelId="{59D5294C-911F-4860-9B7A-1EA3E220B677}" type="parTrans" cxnId="{946C0156-0DEA-470D-98E1-BB1B5E4BBF58}">
      <dgm:prSet/>
      <dgm:spPr/>
      <dgm:t>
        <a:bodyPr/>
        <a:lstStyle/>
        <a:p>
          <a:endParaRPr lang="fr-FR"/>
        </a:p>
      </dgm:t>
    </dgm:pt>
    <dgm:pt modelId="{6EF6C1AF-9C26-446E-9154-16BF2773C706}">
      <dgm:prSet custScaleY="45596" custRadScaleRad="111495" custRadScaleInc="1432"/>
      <dgm:spPr>
        <a:prstGeom prst="roundRect">
          <a:avLst>
            <a:gd name="adj" fmla="val 10000"/>
          </a:avLst>
        </a:prstGeom>
      </dgm:spPr>
      <dgm:t>
        <a:bodyPr/>
        <a:lstStyle/>
        <a:p>
          <a:endParaRPr lang="fr-FR"/>
        </a:p>
      </dgm:t>
    </dgm:pt>
    <dgm:pt modelId="{84AA8676-E5F8-4828-9127-7D7D9FDF1798}" type="parTrans" cxnId="{2482ED57-6373-4220-B0CE-22474CCF932B}">
      <dgm:prSet custScaleX="42263" custScaleY="63278" custLinFactNeighborX="-5341" custLinFactNeighborY="35091"/>
      <dgm:spPr/>
      <dgm:t>
        <a:bodyPr/>
        <a:lstStyle/>
        <a:p>
          <a:endParaRPr lang="fr-FR"/>
        </a:p>
      </dgm:t>
    </dgm:pt>
    <dgm:pt modelId="{8BD80FC6-5C91-4F06-984F-BB4D4A48B605}" type="sibTrans" cxnId="{2482ED57-6373-4220-B0CE-22474CCF932B}">
      <dgm:prSet/>
      <dgm:spPr/>
      <dgm:t>
        <a:bodyPr/>
        <a:lstStyle/>
        <a:p>
          <a:endParaRPr lang="fr-FR"/>
        </a:p>
      </dgm:t>
    </dgm:pt>
    <dgm:pt modelId="{75937D19-6302-441C-B0F7-B80BB42759D8}" type="pres">
      <dgm:prSet presAssocID="{D9ADE761-A940-4A1F-A9EB-40032E35D5A1}" presName="cycle" presStyleCnt="0">
        <dgm:presLayoutVars>
          <dgm:chMax val="1"/>
          <dgm:dir/>
          <dgm:animLvl val="ctr"/>
          <dgm:resizeHandles val="exact"/>
        </dgm:presLayoutVars>
      </dgm:prSet>
      <dgm:spPr/>
    </dgm:pt>
    <dgm:pt modelId="{C68A5837-9E1D-4B36-8671-C22920118146}" type="pres">
      <dgm:prSet presAssocID="{4C20E164-A279-4427-B33C-794A77F2A6D8}" presName="centerShape" presStyleLbl="node0" presStyleIdx="0" presStyleCnt="1" custScaleX="84675" custScaleY="60482" custLinFactNeighborX="970" custLinFactNeighborY="-30209"/>
      <dgm:spPr>
        <a:xfrm>
          <a:off x="1455960" y="1065101"/>
          <a:ext cx="1077125" cy="1077125"/>
        </a:xfrm>
        <a:prstGeom prst="ellipse">
          <a:avLst/>
        </a:prstGeom>
      </dgm:spPr>
    </dgm:pt>
    <dgm:pt modelId="{345F3638-51F4-4822-9F56-B0C03232B570}" type="pres">
      <dgm:prSet presAssocID="{3DE7BA72-E380-45F0-965D-713E40422DD0}" presName="parTrans" presStyleLbl="bgSibTrans2D1" presStyleIdx="0" presStyleCnt="1" custAng="21527456" custScaleX="42263" custScaleY="63278" custLinFactNeighborX="-911" custLinFactNeighborY="35091"/>
      <dgm:spPr/>
    </dgm:pt>
    <dgm:pt modelId="{E7A50E23-3497-4CDD-9713-D2756FDBF8FB}" type="pres">
      <dgm:prSet presAssocID="{DCDBEE66-7006-4275-9B67-AA67EEAEF5A6}" presName="node" presStyleLbl="node1" presStyleIdx="0" presStyleCnt="1" custScaleY="45596" custRadScaleRad="116067" custRadScaleInc="854">
        <dgm:presLayoutVars>
          <dgm:bulletEnabled val="1"/>
        </dgm:presLayoutVars>
      </dgm:prSet>
      <dgm:spPr>
        <a:xfrm>
          <a:off x="2799754" y="574740"/>
          <a:ext cx="1023269" cy="609868"/>
        </a:xfrm>
        <a:prstGeom prst="roundRect">
          <a:avLst>
            <a:gd name="adj" fmla="val 10000"/>
          </a:avLst>
        </a:prstGeom>
      </dgm:spPr>
    </dgm:pt>
  </dgm:ptLst>
  <dgm:cxnLst>
    <dgm:cxn modelId="{3AB8071B-52E6-4097-9B18-1D31E29A1DDA}" srcId="{4C20E164-A279-4427-B33C-794A77F2A6D8}" destId="{DCDBEE66-7006-4275-9B67-AA67EEAEF5A6}" srcOrd="0" destOrd="0" parTransId="{3DE7BA72-E380-45F0-965D-713E40422DD0}" sibTransId="{88D2DE55-EFBB-4C74-B495-A4DC0A6FA231}"/>
    <dgm:cxn modelId="{11943A1E-90B4-43AB-A47A-C2C937CD2319}" type="presOf" srcId="{4C20E164-A279-4427-B33C-794A77F2A6D8}" destId="{C68A5837-9E1D-4B36-8671-C22920118146}" srcOrd="0" destOrd="0" presId="urn:microsoft.com/office/officeart/2005/8/layout/radial4"/>
    <dgm:cxn modelId="{77695224-38EC-4B1E-87D0-E931A1C83019}" type="presOf" srcId="{DCDBEE66-7006-4275-9B67-AA67EEAEF5A6}" destId="{E7A50E23-3497-4CDD-9713-D2756FDBF8FB}" srcOrd="0" destOrd="0" presId="urn:microsoft.com/office/officeart/2005/8/layout/radial4"/>
    <dgm:cxn modelId="{946C0156-0DEA-470D-98E1-BB1B5E4BBF58}" srcId="{D9ADE761-A940-4A1F-A9EB-40032E35D5A1}" destId="{4C20E164-A279-4427-B33C-794A77F2A6D8}" srcOrd="0" destOrd="0" parTransId="{59D5294C-911F-4860-9B7A-1EA3E220B677}" sibTransId="{2A704696-4014-4DEA-9F4F-59EF3EA8791A}"/>
    <dgm:cxn modelId="{2482ED57-6373-4220-B0CE-22474CCF932B}" srcId="{D9ADE761-A940-4A1F-A9EB-40032E35D5A1}" destId="{6EF6C1AF-9C26-446E-9154-16BF2773C706}" srcOrd="1" destOrd="0" parTransId="{84AA8676-E5F8-4828-9127-7D7D9FDF1798}" sibTransId="{8BD80FC6-5C91-4F06-984F-BB4D4A48B605}"/>
    <dgm:cxn modelId="{5FCDCA9A-12B3-4F4A-9C66-3AD51B95C1E6}" type="presOf" srcId="{3DE7BA72-E380-45F0-965D-713E40422DD0}" destId="{345F3638-51F4-4822-9F56-B0C03232B570}" srcOrd="0" destOrd="0" presId="urn:microsoft.com/office/officeart/2005/8/layout/radial4"/>
    <dgm:cxn modelId="{14977CA8-6BF8-4154-B4C7-EB42B3147ADF}" type="presOf" srcId="{D9ADE761-A940-4A1F-A9EB-40032E35D5A1}" destId="{75937D19-6302-441C-B0F7-B80BB42759D8}" srcOrd="0" destOrd="0" presId="urn:microsoft.com/office/officeart/2005/8/layout/radial4"/>
    <dgm:cxn modelId="{B5A898A6-47D5-4D71-B711-5D904138449A}" type="presParOf" srcId="{75937D19-6302-441C-B0F7-B80BB42759D8}" destId="{C68A5837-9E1D-4B36-8671-C22920118146}" srcOrd="0" destOrd="0" presId="urn:microsoft.com/office/officeart/2005/8/layout/radial4"/>
    <dgm:cxn modelId="{376319E7-209A-4F1E-8F80-54621CF11B8C}" type="presParOf" srcId="{75937D19-6302-441C-B0F7-B80BB42759D8}" destId="{345F3638-51F4-4822-9F56-B0C03232B570}" srcOrd="1" destOrd="0" presId="urn:microsoft.com/office/officeart/2005/8/layout/radial4"/>
    <dgm:cxn modelId="{01691CF4-55D2-4A1B-BA8C-5C0D34EB5810}" type="presParOf" srcId="{75937D19-6302-441C-B0F7-B80BB42759D8}" destId="{E7A50E23-3497-4CDD-9713-D2756FDBF8FB}" srcOrd="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67D7AF-7B1A-4638-B165-148ED1E5860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fr-FR"/>
        </a:p>
      </dgm:t>
    </dgm:pt>
    <dgm:pt modelId="{E64B9C32-45E5-4458-875F-1EA0C332B47D}">
      <dgm:prSet phldrT="[Texte]" custT="1"/>
      <dgm:spPr/>
      <dgm:t>
        <a:bodyPr/>
        <a:lstStyle/>
        <a:p>
          <a:pPr>
            <a:buNone/>
          </a:pPr>
          <a:r>
            <a:rPr lang="fr-FR" sz="900" b="1" dirty="0">
              <a:solidFill>
                <a:schemeClr val="bg1"/>
              </a:solidFill>
              <a:latin typeface="Arial" panose="020B0604020202020204" pitchFamily="34" charset="0"/>
              <a:ea typeface="+mn-ea"/>
              <a:cs typeface="Arial" panose="020B0604020202020204" pitchFamily="34" charset="0"/>
            </a:rPr>
            <a:t>Méthode des 5S</a:t>
          </a:r>
          <a:endParaRPr lang="fr-FR" sz="900" b="1" dirty="0">
            <a:solidFill>
              <a:schemeClr val="bg1"/>
            </a:solidFill>
            <a:latin typeface="Arial" panose="020B0604020202020204" pitchFamily="34" charset="0"/>
            <a:cs typeface="Arial" panose="020B0604020202020204" pitchFamily="34" charset="0"/>
          </a:endParaRPr>
        </a:p>
      </dgm:t>
    </dgm:pt>
    <dgm:pt modelId="{997137B5-36A1-4EC5-9E2F-57F8EDBE4544}" type="parTrans" cxnId="{D7BD34AB-1CD7-41F2-8C2D-35EB7A90CD0A}">
      <dgm:prSet/>
      <dgm:spPr/>
      <dgm:t>
        <a:bodyPr/>
        <a:lstStyle/>
        <a:p>
          <a:endParaRPr lang="fr-FR" sz="2400"/>
        </a:p>
      </dgm:t>
    </dgm:pt>
    <dgm:pt modelId="{B4237325-1D70-489F-820F-D8480BDF3108}" type="sibTrans" cxnId="{D7BD34AB-1CD7-41F2-8C2D-35EB7A90CD0A}">
      <dgm:prSet/>
      <dgm:spPr/>
      <dgm:t>
        <a:bodyPr/>
        <a:lstStyle/>
        <a:p>
          <a:endParaRPr lang="fr-FR" sz="2400"/>
        </a:p>
      </dgm:t>
    </dgm:pt>
    <dgm:pt modelId="{5297ED85-1061-46DE-ACF9-50F523AD2116}">
      <dgm:prSet phldrT="[Texte]" custT="1"/>
      <dgm:spPr/>
      <dgm:t>
        <a:bodyPr/>
        <a:lstStyle/>
        <a:p>
          <a:r>
            <a:rPr lang="fr-FR" sz="900" b="1" dirty="0">
              <a:solidFill>
                <a:schemeClr val="bg1"/>
              </a:solidFill>
              <a:latin typeface="Arial" panose="020B0604020202020204" pitchFamily="34" charset="0"/>
              <a:cs typeface="Arial" panose="020B0604020202020204" pitchFamily="34" charset="0"/>
            </a:rPr>
            <a:t>Guide de mise en place des 5S</a:t>
          </a:r>
        </a:p>
      </dgm:t>
    </dgm:pt>
    <dgm:pt modelId="{23430CA6-253F-46F5-A4A9-EC671785FA4A}" type="parTrans" cxnId="{77F6AD8F-ABC3-486D-AA25-92477929A10B}">
      <dgm:prSet/>
      <dgm:spPr/>
      <dgm:t>
        <a:bodyPr/>
        <a:lstStyle/>
        <a:p>
          <a:endParaRPr lang="fr-FR" sz="2400"/>
        </a:p>
      </dgm:t>
    </dgm:pt>
    <dgm:pt modelId="{96871F57-F129-4B9C-8F69-3416FA33C87F}" type="sibTrans" cxnId="{77F6AD8F-ABC3-486D-AA25-92477929A10B}">
      <dgm:prSet/>
      <dgm:spPr/>
      <dgm:t>
        <a:bodyPr/>
        <a:lstStyle/>
        <a:p>
          <a:endParaRPr lang="fr-FR" sz="2400"/>
        </a:p>
      </dgm:t>
    </dgm:pt>
    <dgm:pt modelId="{0908EEF5-7AAC-4DA4-8658-176F7734B7DC}">
      <dgm:prSet phldrT="[Texte]" custT="1"/>
      <dgm:spPr/>
      <dgm:t>
        <a:bodyPr/>
        <a:lstStyle/>
        <a:p>
          <a:r>
            <a:rPr lang="fr-FR" sz="900" b="1" dirty="0">
              <a:solidFill>
                <a:schemeClr val="bg1"/>
              </a:solidFill>
              <a:latin typeface="Arial" panose="020B0604020202020204" pitchFamily="34" charset="0"/>
              <a:cs typeface="Arial" panose="020B0604020202020204" pitchFamily="34" charset="0"/>
            </a:rPr>
            <a:t>Atelier de maintenance</a:t>
          </a:r>
        </a:p>
      </dgm:t>
    </dgm:pt>
    <dgm:pt modelId="{75B20498-C8F9-443C-AB7C-3E93BEAF9128}" type="parTrans" cxnId="{1DDF0E4E-509E-4FA5-8A81-64FFAC0F8020}">
      <dgm:prSet/>
      <dgm:spPr/>
      <dgm:t>
        <a:bodyPr/>
        <a:lstStyle/>
        <a:p>
          <a:endParaRPr lang="fr-FR" sz="2400"/>
        </a:p>
      </dgm:t>
    </dgm:pt>
    <dgm:pt modelId="{953CA4CE-9C22-42D3-B759-92616824C27D}" type="sibTrans" cxnId="{1DDF0E4E-509E-4FA5-8A81-64FFAC0F8020}">
      <dgm:prSet/>
      <dgm:spPr/>
      <dgm:t>
        <a:bodyPr/>
        <a:lstStyle/>
        <a:p>
          <a:endParaRPr lang="fr-FR" sz="2400"/>
        </a:p>
      </dgm:t>
    </dgm:pt>
    <dgm:pt modelId="{70D17ED3-CEA8-4B27-A67D-095AA858CCEF}" type="pres">
      <dgm:prSet presAssocID="{8A67D7AF-7B1A-4638-B165-148ED1E58608}" presName="Name0" presStyleCnt="0">
        <dgm:presLayoutVars>
          <dgm:chMax val="7"/>
          <dgm:chPref val="7"/>
          <dgm:dir/>
          <dgm:animLvl val="lvl"/>
        </dgm:presLayoutVars>
      </dgm:prSet>
      <dgm:spPr/>
    </dgm:pt>
    <dgm:pt modelId="{7209B3BE-948E-44F1-8BEE-0E811E85DF5E}" type="pres">
      <dgm:prSet presAssocID="{E64B9C32-45E5-4458-875F-1EA0C332B47D}" presName="Accent1" presStyleCnt="0"/>
      <dgm:spPr/>
    </dgm:pt>
    <dgm:pt modelId="{006EE98D-6924-42F9-A06D-912F10B5ACEB}" type="pres">
      <dgm:prSet presAssocID="{E64B9C32-45E5-4458-875F-1EA0C332B47D}" presName="Accent" presStyleLbl="node1" presStyleIdx="0" presStyleCnt="3"/>
      <dgm:spPr/>
    </dgm:pt>
    <dgm:pt modelId="{EC10386F-3F82-4809-8397-DBDD9268A27C}" type="pres">
      <dgm:prSet presAssocID="{E64B9C32-45E5-4458-875F-1EA0C332B47D}" presName="Parent1" presStyleLbl="revTx" presStyleIdx="0" presStyleCnt="3">
        <dgm:presLayoutVars>
          <dgm:chMax val="1"/>
          <dgm:chPref val="1"/>
          <dgm:bulletEnabled val="1"/>
        </dgm:presLayoutVars>
      </dgm:prSet>
      <dgm:spPr/>
    </dgm:pt>
    <dgm:pt modelId="{D35DD2DB-F5EC-47F8-8D74-87C9BD463CBC}" type="pres">
      <dgm:prSet presAssocID="{5297ED85-1061-46DE-ACF9-50F523AD2116}" presName="Accent2" presStyleCnt="0"/>
      <dgm:spPr/>
    </dgm:pt>
    <dgm:pt modelId="{7037BF20-E543-444D-B657-1747F35BCAAE}" type="pres">
      <dgm:prSet presAssocID="{5297ED85-1061-46DE-ACF9-50F523AD2116}" presName="Accent" presStyleLbl="node1" presStyleIdx="1" presStyleCnt="3"/>
      <dgm:spPr/>
    </dgm:pt>
    <dgm:pt modelId="{2843AE3A-B673-4688-9D9B-22B172A12908}" type="pres">
      <dgm:prSet presAssocID="{5297ED85-1061-46DE-ACF9-50F523AD2116}" presName="Parent2" presStyleLbl="revTx" presStyleIdx="1" presStyleCnt="3" custLinFactNeighborX="-679" custLinFactNeighborY="-25806">
        <dgm:presLayoutVars>
          <dgm:chMax val="1"/>
          <dgm:chPref val="1"/>
          <dgm:bulletEnabled val="1"/>
        </dgm:presLayoutVars>
      </dgm:prSet>
      <dgm:spPr/>
    </dgm:pt>
    <dgm:pt modelId="{27733911-CDDF-4C16-A279-C1EE304A97CB}" type="pres">
      <dgm:prSet presAssocID="{0908EEF5-7AAC-4DA4-8658-176F7734B7DC}" presName="Accent3" presStyleCnt="0"/>
      <dgm:spPr/>
    </dgm:pt>
    <dgm:pt modelId="{DD35236F-C3FC-48F9-ABF1-89C575CB03E0}" type="pres">
      <dgm:prSet presAssocID="{0908EEF5-7AAC-4DA4-8658-176F7734B7DC}" presName="Accent" presStyleLbl="node1" presStyleIdx="2" presStyleCnt="3"/>
      <dgm:spPr>
        <a:effectLst>
          <a:glow rad="139700">
            <a:srgbClr val="FFFF00">
              <a:alpha val="40000"/>
            </a:srgbClr>
          </a:glow>
        </a:effectLst>
      </dgm:spPr>
    </dgm:pt>
    <dgm:pt modelId="{D4CB0A01-068E-4B5B-A72E-A93189A234DC}" type="pres">
      <dgm:prSet presAssocID="{0908EEF5-7AAC-4DA4-8658-176F7734B7DC}" presName="Parent3" presStyleLbl="revTx" presStyleIdx="2" presStyleCnt="3">
        <dgm:presLayoutVars>
          <dgm:chMax val="1"/>
          <dgm:chPref val="1"/>
          <dgm:bulletEnabled val="1"/>
        </dgm:presLayoutVars>
      </dgm:prSet>
      <dgm:spPr/>
    </dgm:pt>
  </dgm:ptLst>
  <dgm:cxnLst>
    <dgm:cxn modelId="{50C0C602-871C-4CF4-89D0-4849D0ED4EAE}" type="presOf" srcId="{0908EEF5-7AAC-4DA4-8658-176F7734B7DC}" destId="{D4CB0A01-068E-4B5B-A72E-A93189A234DC}" srcOrd="0" destOrd="0" presId="urn:microsoft.com/office/officeart/2009/layout/CircleArrowProcess"/>
    <dgm:cxn modelId="{1A93AD25-EA5C-420C-B03B-852A207AABEC}" type="presOf" srcId="{8A67D7AF-7B1A-4638-B165-148ED1E58608}" destId="{70D17ED3-CEA8-4B27-A67D-095AA858CCEF}" srcOrd="0" destOrd="0" presId="urn:microsoft.com/office/officeart/2009/layout/CircleArrowProcess"/>
    <dgm:cxn modelId="{9B648242-9A24-4B40-8DDF-1287BAC4219A}" type="presOf" srcId="{5297ED85-1061-46DE-ACF9-50F523AD2116}" destId="{2843AE3A-B673-4688-9D9B-22B172A12908}" srcOrd="0" destOrd="0" presId="urn:microsoft.com/office/officeart/2009/layout/CircleArrowProcess"/>
    <dgm:cxn modelId="{1DDF0E4E-509E-4FA5-8A81-64FFAC0F8020}" srcId="{8A67D7AF-7B1A-4638-B165-148ED1E58608}" destId="{0908EEF5-7AAC-4DA4-8658-176F7734B7DC}" srcOrd="2" destOrd="0" parTransId="{75B20498-C8F9-443C-AB7C-3E93BEAF9128}" sibTransId="{953CA4CE-9C22-42D3-B759-92616824C27D}"/>
    <dgm:cxn modelId="{63AD2A59-E796-4717-AF28-E097B0A4B7A9}" type="presOf" srcId="{E64B9C32-45E5-4458-875F-1EA0C332B47D}" destId="{EC10386F-3F82-4809-8397-DBDD9268A27C}" srcOrd="0" destOrd="0" presId="urn:microsoft.com/office/officeart/2009/layout/CircleArrowProcess"/>
    <dgm:cxn modelId="{77F6AD8F-ABC3-486D-AA25-92477929A10B}" srcId="{8A67D7AF-7B1A-4638-B165-148ED1E58608}" destId="{5297ED85-1061-46DE-ACF9-50F523AD2116}" srcOrd="1" destOrd="0" parTransId="{23430CA6-253F-46F5-A4A9-EC671785FA4A}" sibTransId="{96871F57-F129-4B9C-8F69-3416FA33C87F}"/>
    <dgm:cxn modelId="{D7BD34AB-1CD7-41F2-8C2D-35EB7A90CD0A}" srcId="{8A67D7AF-7B1A-4638-B165-148ED1E58608}" destId="{E64B9C32-45E5-4458-875F-1EA0C332B47D}" srcOrd="0" destOrd="0" parTransId="{997137B5-36A1-4EC5-9E2F-57F8EDBE4544}" sibTransId="{B4237325-1D70-489F-820F-D8480BDF3108}"/>
    <dgm:cxn modelId="{BD92ED36-18ED-437C-B616-039AD91D8F12}" type="presParOf" srcId="{70D17ED3-CEA8-4B27-A67D-095AA858CCEF}" destId="{7209B3BE-948E-44F1-8BEE-0E811E85DF5E}" srcOrd="0" destOrd="0" presId="urn:microsoft.com/office/officeart/2009/layout/CircleArrowProcess"/>
    <dgm:cxn modelId="{92068789-086B-4521-A1F3-5C39489F81DF}" type="presParOf" srcId="{7209B3BE-948E-44F1-8BEE-0E811E85DF5E}" destId="{006EE98D-6924-42F9-A06D-912F10B5ACEB}" srcOrd="0" destOrd="0" presId="urn:microsoft.com/office/officeart/2009/layout/CircleArrowProcess"/>
    <dgm:cxn modelId="{268C9768-D2F0-4A6C-A343-90813F95FC2F}" type="presParOf" srcId="{70D17ED3-CEA8-4B27-A67D-095AA858CCEF}" destId="{EC10386F-3F82-4809-8397-DBDD9268A27C}" srcOrd="1" destOrd="0" presId="urn:microsoft.com/office/officeart/2009/layout/CircleArrowProcess"/>
    <dgm:cxn modelId="{118E70A4-062E-42A1-9E95-1D97C15E7866}" type="presParOf" srcId="{70D17ED3-CEA8-4B27-A67D-095AA858CCEF}" destId="{D35DD2DB-F5EC-47F8-8D74-87C9BD463CBC}" srcOrd="2" destOrd="0" presId="urn:microsoft.com/office/officeart/2009/layout/CircleArrowProcess"/>
    <dgm:cxn modelId="{5D1065FF-BF01-4359-8557-9A0CB64CC3F3}" type="presParOf" srcId="{D35DD2DB-F5EC-47F8-8D74-87C9BD463CBC}" destId="{7037BF20-E543-444D-B657-1747F35BCAAE}" srcOrd="0" destOrd="0" presId="urn:microsoft.com/office/officeart/2009/layout/CircleArrowProcess"/>
    <dgm:cxn modelId="{5C0625E7-BF1A-4915-A87C-9EF3B6EE3387}" type="presParOf" srcId="{70D17ED3-CEA8-4B27-A67D-095AA858CCEF}" destId="{2843AE3A-B673-4688-9D9B-22B172A12908}" srcOrd="3" destOrd="0" presId="urn:microsoft.com/office/officeart/2009/layout/CircleArrowProcess"/>
    <dgm:cxn modelId="{F7ACD07B-2307-44CA-B310-1C2E839EDDDE}" type="presParOf" srcId="{70D17ED3-CEA8-4B27-A67D-095AA858CCEF}" destId="{27733911-CDDF-4C16-A279-C1EE304A97CB}" srcOrd="4" destOrd="0" presId="urn:microsoft.com/office/officeart/2009/layout/CircleArrowProcess"/>
    <dgm:cxn modelId="{85FBA4AF-509B-49AA-8BAF-36F9C22771FF}" type="presParOf" srcId="{27733911-CDDF-4C16-A279-C1EE304A97CB}" destId="{DD35236F-C3FC-48F9-ABF1-89C575CB03E0}" srcOrd="0" destOrd="0" presId="urn:microsoft.com/office/officeart/2009/layout/CircleArrowProcess"/>
    <dgm:cxn modelId="{9AAD3354-4A91-424F-A2F4-32AF0969CDF5}" type="presParOf" srcId="{70D17ED3-CEA8-4B27-A67D-095AA858CCEF}" destId="{D4CB0A01-068E-4B5B-A72E-A93189A234DC}"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0B7F2-68A1-4DDB-875C-80751F86E849}">
      <dsp:nvSpPr>
        <dsp:cNvPr id="0" name=""/>
        <dsp:cNvSpPr/>
      </dsp:nvSpPr>
      <dsp:spPr>
        <a:xfrm>
          <a:off x="6976720" y="2986882"/>
          <a:ext cx="4772556" cy="2166377"/>
        </a:xfrm>
        <a:prstGeom prst="roundRect">
          <a:avLst>
            <a:gd name="adj" fmla="val 10000"/>
          </a:avLst>
        </a:prstGeom>
        <a:solidFill>
          <a:srgbClr val="FFC000"/>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endParaRPr lang="fr-FR"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En se référant  aux interprétations de la norme ISO 15189.</a:t>
          </a:r>
        </a:p>
      </dsp:txBody>
      <dsp:txXfrm>
        <a:off x="8456075" y="3576065"/>
        <a:ext cx="3245613" cy="1529607"/>
      </dsp:txXfrm>
    </dsp:sp>
    <dsp:sp modelId="{4A6BAC9E-105C-4586-9FE7-E86265612903}">
      <dsp:nvSpPr>
        <dsp:cNvPr id="0" name=""/>
        <dsp:cNvSpPr/>
      </dsp:nvSpPr>
      <dsp:spPr>
        <a:xfrm>
          <a:off x="426636" y="2929344"/>
          <a:ext cx="5179150" cy="2165361"/>
        </a:xfrm>
        <a:prstGeom prst="roundRect">
          <a:avLst>
            <a:gd name="adj" fmla="val 10000"/>
          </a:avLst>
        </a:prstGeom>
        <a:solidFill>
          <a:srgbClr val="FF6600">
            <a:alpha val="90000"/>
          </a:srgb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Introduire les opérations de la phase précédente dans la planification</a:t>
          </a:r>
        </a:p>
        <a:p>
          <a:pPr marL="171450" lvl="1" indent="-171450" algn="l" defTabSz="80010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Si existant introduire les améliorations personnelles (innovations)</a:t>
          </a:r>
        </a:p>
      </dsp:txBody>
      <dsp:txXfrm>
        <a:off x="474202" y="3518250"/>
        <a:ext cx="3530273" cy="1528889"/>
      </dsp:txXfrm>
    </dsp:sp>
    <dsp:sp modelId="{C660776B-D85B-4F2E-8E50-A3E5C1B1CA18}">
      <dsp:nvSpPr>
        <dsp:cNvPr id="0" name=""/>
        <dsp:cNvSpPr/>
      </dsp:nvSpPr>
      <dsp:spPr>
        <a:xfrm>
          <a:off x="6951380" y="175235"/>
          <a:ext cx="4857022" cy="1583817"/>
        </a:xfrm>
        <a:prstGeom prst="roundRect">
          <a:avLst>
            <a:gd name="adj" fmla="val 10000"/>
          </a:avLst>
        </a:prstGeom>
        <a:solidFill>
          <a:schemeClr val="accent2"/>
        </a:solidFill>
        <a:ln w="15875" cap="rnd"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Outils d’autodiagnostic</a:t>
          </a:r>
        </a:p>
        <a:p>
          <a:pPr marL="171450" lvl="1" indent="-171450" algn="l" defTabSz="80010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Faire sortir les points critiques</a:t>
          </a:r>
        </a:p>
      </dsp:txBody>
      <dsp:txXfrm>
        <a:off x="8443278" y="210026"/>
        <a:ext cx="3330333" cy="1118281"/>
      </dsp:txXfrm>
    </dsp:sp>
    <dsp:sp modelId="{FC6D3373-6F45-4327-9302-E33AB1AD9588}">
      <dsp:nvSpPr>
        <dsp:cNvPr id="0" name=""/>
        <dsp:cNvSpPr/>
      </dsp:nvSpPr>
      <dsp:spPr>
        <a:xfrm>
          <a:off x="441652" y="131363"/>
          <a:ext cx="5152615" cy="1640448"/>
        </a:xfrm>
        <a:prstGeom prst="roundRect">
          <a:avLst>
            <a:gd name="adj" fmla="val 10000"/>
          </a:avLst>
        </a:prstGeom>
        <a:solidFill>
          <a:srgbClr val="00B0F0">
            <a:alpha val="90000"/>
          </a:srgb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Réaliser les activités planifiées </a:t>
          </a:r>
        </a:p>
        <a:p>
          <a:pPr marL="171450" lvl="1" indent="-171450" algn="l" defTabSz="711200">
            <a:lnSpc>
              <a:spcPct val="90000"/>
            </a:lnSpc>
            <a:spcBef>
              <a:spcPct val="0"/>
            </a:spcBef>
            <a:spcAft>
              <a:spcPct val="15000"/>
            </a:spcAft>
            <a:buChar char="•"/>
          </a:pPr>
          <a:endParaRPr lang="fr-FR" sz="1600" kern="1200" dirty="0">
            <a:latin typeface="Arial" panose="020B0604020202020204" pitchFamily="34" charset="0"/>
            <a:cs typeface="Arial" panose="020B0604020202020204" pitchFamily="34" charset="0"/>
          </a:endParaRPr>
        </a:p>
      </dsp:txBody>
      <dsp:txXfrm>
        <a:off x="477687" y="167398"/>
        <a:ext cx="3534760" cy="1158266"/>
      </dsp:txXfrm>
    </dsp:sp>
    <dsp:sp modelId="{B9A3B783-B1F6-464D-9998-21DE157CB220}">
      <dsp:nvSpPr>
        <dsp:cNvPr id="0" name=""/>
        <dsp:cNvSpPr/>
      </dsp:nvSpPr>
      <dsp:spPr>
        <a:xfrm>
          <a:off x="3652823" y="363423"/>
          <a:ext cx="2253763" cy="2253763"/>
        </a:xfrm>
        <a:prstGeom prst="pieWedge">
          <a:avLst/>
        </a:prstGeom>
        <a:gradFill rotWithShape="0">
          <a:gsLst>
            <a:gs pos="0">
              <a:srgbClr val="BC451B">
                <a:hueOff val="0"/>
                <a:satOff val="0"/>
                <a:lumOff val="0"/>
                <a:alphaOff val="0"/>
                <a:tint val="96000"/>
                <a:lumMod val="104000"/>
              </a:srgbClr>
            </a:gs>
            <a:gs pos="100000">
              <a:srgbClr val="BC451B">
                <a:hueOff val="0"/>
                <a:satOff val="0"/>
                <a:lumOff val="0"/>
                <a:alphaOff val="0"/>
                <a:shade val="90000"/>
                <a:lumMod val="90000"/>
              </a:srgb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kern="1200" dirty="0">
              <a:solidFill>
                <a:prstClr val="white"/>
              </a:solidFill>
              <a:latin typeface="Calisto MT" panose="02040603050505030304"/>
              <a:ea typeface="+mn-ea"/>
              <a:cs typeface="+mn-cs"/>
            </a:rPr>
            <a:t>4) DO</a:t>
          </a:r>
        </a:p>
      </dsp:txBody>
      <dsp:txXfrm>
        <a:off x="4312935" y="1023535"/>
        <a:ext cx="1593651" cy="1593651"/>
      </dsp:txXfrm>
    </dsp:sp>
    <dsp:sp modelId="{D1A9F6AB-BD1D-4C6F-8E58-7CD5F516A73D}">
      <dsp:nvSpPr>
        <dsp:cNvPr id="0" name=""/>
        <dsp:cNvSpPr/>
      </dsp:nvSpPr>
      <dsp:spPr>
        <a:xfrm rot="5400000">
          <a:off x="5968856" y="360583"/>
          <a:ext cx="2253763" cy="2253763"/>
        </a:xfrm>
        <a:prstGeom prst="pieWedge">
          <a:avLst/>
        </a:prstGeom>
        <a:solidFill>
          <a:srgbClr val="00B050"/>
        </a:soli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kern="1200" dirty="0">
              <a:solidFill>
                <a:prstClr val="white"/>
              </a:solidFill>
              <a:latin typeface="Arial" panose="020B0604020202020204" pitchFamily="34" charset="0"/>
              <a:ea typeface="+mn-ea"/>
              <a:cs typeface="Arial" panose="020B0604020202020204" pitchFamily="34" charset="0"/>
            </a:rPr>
            <a:t>1) CHECK </a:t>
          </a:r>
        </a:p>
      </dsp:txBody>
      <dsp:txXfrm rot="-5400000">
        <a:off x="5968856" y="1020695"/>
        <a:ext cx="1593651" cy="1593651"/>
      </dsp:txXfrm>
    </dsp:sp>
    <dsp:sp modelId="{C5A78BEF-3BE8-48A8-AD27-3B90C28BA2B7}">
      <dsp:nvSpPr>
        <dsp:cNvPr id="0" name=""/>
        <dsp:cNvSpPr/>
      </dsp:nvSpPr>
      <dsp:spPr>
        <a:xfrm rot="10800000">
          <a:off x="5968856" y="2675917"/>
          <a:ext cx="2253763" cy="2253763"/>
        </a:xfrm>
        <a:prstGeom prst="pieWedg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000" kern="1200" dirty="0">
            <a:solidFill>
              <a:prstClr val="white"/>
            </a:solidFill>
            <a:latin typeface="Calisto MT" panose="02040603050505030304"/>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fr-FR" sz="2000" kern="1200" dirty="0">
              <a:solidFill>
                <a:prstClr val="white"/>
              </a:solidFill>
              <a:latin typeface="Calisto MT" panose="02040603050505030304"/>
              <a:ea typeface="+mn-ea"/>
              <a:cs typeface="+mn-cs"/>
            </a:rPr>
            <a:t>2) ACT</a:t>
          </a:r>
        </a:p>
        <a:p>
          <a:pPr marL="0" lvl="0" algn="ctr" defTabSz="1778000">
            <a:lnSpc>
              <a:spcPct val="90000"/>
            </a:lnSpc>
            <a:spcBef>
              <a:spcPct val="0"/>
            </a:spcBef>
            <a:spcAft>
              <a:spcPct val="35000"/>
            </a:spcAft>
            <a:buNone/>
          </a:pPr>
          <a:endParaRPr lang="fr-FR" sz="3200" kern="1200" dirty="0">
            <a:latin typeface="Arial" panose="020B0604020202020204" pitchFamily="34" charset="0"/>
            <a:cs typeface="Arial" panose="020B0604020202020204" pitchFamily="34" charset="0"/>
          </a:endParaRPr>
        </a:p>
      </dsp:txBody>
      <dsp:txXfrm rot="10800000">
        <a:off x="5968856" y="2675917"/>
        <a:ext cx="1593651" cy="1593651"/>
      </dsp:txXfrm>
    </dsp:sp>
    <dsp:sp modelId="{66958928-DA55-4F41-A357-4C46E5AABE26}">
      <dsp:nvSpPr>
        <dsp:cNvPr id="0" name=""/>
        <dsp:cNvSpPr/>
      </dsp:nvSpPr>
      <dsp:spPr>
        <a:xfrm rot="16200000">
          <a:off x="3651696" y="2677743"/>
          <a:ext cx="2253763" cy="2253763"/>
        </a:xfrm>
        <a:prstGeom prst="pieWedg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kern="1200" dirty="0">
              <a:latin typeface="Arial" panose="020B0604020202020204" pitchFamily="34" charset="0"/>
              <a:cs typeface="Arial" panose="020B0604020202020204" pitchFamily="34" charset="0"/>
            </a:rPr>
            <a:t>3) PLAN</a:t>
          </a:r>
        </a:p>
      </dsp:txBody>
      <dsp:txXfrm rot="5400000">
        <a:off x="4311808" y="2677743"/>
        <a:ext cx="1593651" cy="1593651"/>
      </dsp:txXfrm>
    </dsp:sp>
    <dsp:sp modelId="{3F9B7ABF-5BE9-43DF-8A8A-59907224E897}">
      <dsp:nvSpPr>
        <dsp:cNvPr id="0" name=""/>
        <dsp:cNvSpPr/>
      </dsp:nvSpPr>
      <dsp:spPr>
        <a:xfrm>
          <a:off x="5527733" y="2197946"/>
          <a:ext cx="778146" cy="676649"/>
        </a:xfrm>
        <a:prstGeom prst="circularArrow">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dsp:style>
    </dsp:sp>
    <dsp:sp modelId="{8674537E-C731-426F-A6E9-0CA11281A8F4}">
      <dsp:nvSpPr>
        <dsp:cNvPr id="0" name=""/>
        <dsp:cNvSpPr/>
      </dsp:nvSpPr>
      <dsp:spPr>
        <a:xfrm rot="10800000">
          <a:off x="5527733" y="2458196"/>
          <a:ext cx="778146" cy="676649"/>
        </a:xfrm>
        <a:prstGeom prst="circularArrow">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A5837-9E1D-4B36-8671-C22920118146}">
      <dsp:nvSpPr>
        <dsp:cNvPr id="0" name=""/>
        <dsp:cNvSpPr/>
      </dsp:nvSpPr>
      <dsp:spPr>
        <a:xfrm>
          <a:off x="805791" y="876593"/>
          <a:ext cx="1417877" cy="1012767"/>
        </a:xfrm>
        <a:prstGeom prst="ellipse">
          <a:avLst/>
        </a:prstGeom>
        <a:solidFill>
          <a:srgbClr val="00B0F0"/>
        </a:soli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hemeClr val="accent1"/>
        </a:lnRef>
        <a:fillRef idx="3">
          <a:schemeClr val="accent1"/>
        </a:fillRef>
        <a:effectRef idx="3">
          <a:schemeClr val="accent1"/>
        </a:effectRef>
        <a:fontRef idx="minor">
          <a:schemeClr val="lt1"/>
        </a:fontRef>
      </dsp:style>
      <dsp:txBody>
        <a:bodyPr rot="0" spcFirstLastPara="0" vertOverflow="overflow" horzOverflow="overflow" vert="horz" wrap="square" lIns="91440" tIns="45720" rIns="91440" bIns="45720" numCol="1" spcCol="1270" rtlCol="0" fromWordArt="0" anchor="ctr" anchorCtr="0" forceAA="0" compatLnSpc="1">
          <a:prstTxWarp prst="textNoShape">
            <a:avLst/>
          </a:prstTxWarp>
          <a:noAutofit/>
        </a:bodyPr>
        <a:lstStyle/>
        <a:p>
          <a:pPr marL="0" lvl="0" indent="0" algn="ctr" defTabSz="457200" rtl="0" eaLnBrk="1" latinLnBrk="0" hangingPunct="1">
            <a:lnSpc>
              <a:spcPct val="90000"/>
            </a:lnSpc>
            <a:spcBef>
              <a:spcPct val="0"/>
            </a:spcBef>
            <a:spcAft>
              <a:spcPct val="35000"/>
            </a:spcAft>
            <a:buNone/>
          </a:pPr>
          <a:r>
            <a:rPr lang="fr-FR" sz="1200" kern="1200" dirty="0">
              <a:solidFill>
                <a:schemeClr val="bg1"/>
              </a:solidFill>
              <a:latin typeface="Calisto MT" panose="02040603050505030304"/>
              <a:ea typeface="+mn-ea"/>
              <a:cs typeface="+mn-cs"/>
            </a:rPr>
            <a:t>outils d’auto- diagnostic </a:t>
          </a:r>
        </a:p>
        <a:p>
          <a:pPr marL="0" lvl="0" indent="0" algn="ctr" defTabSz="457200" rtl="0" eaLnBrk="1" latinLnBrk="0" hangingPunct="1">
            <a:lnSpc>
              <a:spcPct val="90000"/>
            </a:lnSpc>
            <a:spcBef>
              <a:spcPct val="0"/>
            </a:spcBef>
            <a:spcAft>
              <a:spcPct val="35000"/>
            </a:spcAft>
            <a:buNone/>
          </a:pPr>
          <a:endParaRPr lang="fr-FR" sz="1200" kern="1200" dirty="0">
            <a:solidFill>
              <a:schemeClr val="bg1"/>
            </a:solidFill>
            <a:latin typeface="Calisto MT" panose="02040603050505030304"/>
            <a:ea typeface="+mn-ea"/>
            <a:cs typeface="+mn-cs"/>
          </a:endParaRPr>
        </a:p>
      </dsp:txBody>
      <dsp:txXfrm>
        <a:off x="1013434" y="1024909"/>
        <a:ext cx="1002591" cy="716135"/>
      </dsp:txXfrm>
    </dsp:sp>
    <dsp:sp modelId="{345F3638-51F4-4822-9F56-B0C03232B570}">
      <dsp:nvSpPr>
        <dsp:cNvPr id="0" name=""/>
        <dsp:cNvSpPr/>
      </dsp:nvSpPr>
      <dsp:spPr>
        <a:xfrm rot="16200000">
          <a:off x="1416317" y="601312"/>
          <a:ext cx="220988" cy="30198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A50E23-3497-4CDD-9713-D2756FDBF8FB}">
      <dsp:nvSpPr>
        <dsp:cNvPr id="0" name=""/>
        <dsp:cNvSpPr/>
      </dsp:nvSpPr>
      <dsp:spPr>
        <a:xfrm>
          <a:off x="741707" y="33321"/>
          <a:ext cx="1590769" cy="580261"/>
        </a:xfrm>
        <a:prstGeom prst="roundRect">
          <a:avLst>
            <a:gd name="adj" fmla="val 10000"/>
          </a:avLst>
        </a:prstGeom>
        <a:solidFill>
          <a:schemeClr val="accent2">
            <a:lumMod val="60000"/>
            <a:lumOff val="40000"/>
          </a:schemeClr>
        </a:solidFill>
        <a:ln w="15875"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Overflow="overflow" horzOverflow="overflow" vert="horz" wrap="square" lIns="91440" tIns="45720" rIns="91440" bIns="45720" numCol="1" spcCol="1270" rtlCol="0" fromWordArt="0" anchor="ctr" anchorCtr="0" forceAA="0" compatLnSpc="1">
          <a:prstTxWarp prst="textNoShape">
            <a:avLst/>
          </a:prstTxWarp>
          <a:noAutofit/>
        </a:bodyPr>
        <a:lstStyle/>
        <a:p>
          <a:pPr marL="0" lvl="0" indent="0" algn="ctr" defTabSz="457200" rtl="0" eaLnBrk="1" latinLnBrk="0" hangingPunct="1">
            <a:lnSpc>
              <a:spcPct val="90000"/>
            </a:lnSpc>
            <a:spcBef>
              <a:spcPct val="0"/>
            </a:spcBef>
            <a:spcAft>
              <a:spcPct val="35000"/>
            </a:spcAft>
            <a:buNone/>
          </a:pPr>
          <a:r>
            <a:rPr lang="fr-FR" sz="1100" kern="1200" dirty="0">
              <a:solidFill>
                <a:schemeClr val="bg1"/>
              </a:solidFill>
              <a:latin typeface="Calisto MT" panose="02040603050505030304"/>
              <a:ea typeface="+mn-ea"/>
              <a:cs typeface="+mn-cs"/>
            </a:rPr>
            <a:t>Exigences  iso 15189 en se basant sur l’interprétation de  SLIPTA</a:t>
          </a:r>
        </a:p>
      </dsp:txBody>
      <dsp:txXfrm>
        <a:off x="758702" y="50316"/>
        <a:ext cx="1556779" cy="5462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EE98D-6924-42F9-A06D-912F10B5ACEB}">
      <dsp:nvSpPr>
        <dsp:cNvPr id="0" name=""/>
        <dsp:cNvSpPr/>
      </dsp:nvSpPr>
      <dsp:spPr>
        <a:xfrm>
          <a:off x="795692" y="297684"/>
          <a:ext cx="1377010" cy="137721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0386F-3F82-4809-8397-DBDD9268A27C}">
      <dsp:nvSpPr>
        <dsp:cNvPr id="0" name=""/>
        <dsp:cNvSpPr/>
      </dsp:nvSpPr>
      <dsp:spPr>
        <a:xfrm>
          <a:off x="1100056" y="794902"/>
          <a:ext cx="765178" cy="38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bg1"/>
              </a:solidFill>
              <a:latin typeface="Arial" panose="020B0604020202020204" pitchFamily="34" charset="0"/>
              <a:ea typeface="+mn-ea"/>
              <a:cs typeface="Arial" panose="020B0604020202020204" pitchFamily="34" charset="0"/>
            </a:rPr>
            <a:t>Méthode des 5S</a:t>
          </a:r>
          <a:endParaRPr lang="fr-FR" sz="900" b="1" kern="1200" dirty="0">
            <a:solidFill>
              <a:schemeClr val="bg1"/>
            </a:solidFill>
            <a:latin typeface="Arial" panose="020B0604020202020204" pitchFamily="34" charset="0"/>
            <a:cs typeface="Arial" panose="020B0604020202020204" pitchFamily="34" charset="0"/>
          </a:endParaRPr>
        </a:p>
      </dsp:txBody>
      <dsp:txXfrm>
        <a:off x="1100056" y="794902"/>
        <a:ext cx="765178" cy="382497"/>
      </dsp:txXfrm>
    </dsp:sp>
    <dsp:sp modelId="{7037BF20-E543-444D-B657-1747F35BCAAE}">
      <dsp:nvSpPr>
        <dsp:cNvPr id="0" name=""/>
        <dsp:cNvSpPr/>
      </dsp:nvSpPr>
      <dsp:spPr>
        <a:xfrm>
          <a:off x="413232" y="1088999"/>
          <a:ext cx="1377010" cy="137721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43AE3A-B673-4688-9D9B-22B172A12908}">
      <dsp:nvSpPr>
        <dsp:cNvPr id="0" name=""/>
        <dsp:cNvSpPr/>
      </dsp:nvSpPr>
      <dsp:spPr>
        <a:xfrm>
          <a:off x="713952" y="1492087"/>
          <a:ext cx="765178" cy="38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bg1"/>
              </a:solidFill>
              <a:latin typeface="Arial" panose="020B0604020202020204" pitchFamily="34" charset="0"/>
              <a:cs typeface="Arial" panose="020B0604020202020204" pitchFamily="34" charset="0"/>
            </a:rPr>
            <a:t>Guide de mise en place des 5S</a:t>
          </a:r>
        </a:p>
      </dsp:txBody>
      <dsp:txXfrm>
        <a:off x="713952" y="1492087"/>
        <a:ext cx="765178" cy="382497"/>
      </dsp:txXfrm>
    </dsp:sp>
    <dsp:sp modelId="{DD35236F-C3FC-48F9-ABF1-89C575CB03E0}">
      <dsp:nvSpPr>
        <dsp:cNvPr id="0" name=""/>
        <dsp:cNvSpPr/>
      </dsp:nvSpPr>
      <dsp:spPr>
        <a:xfrm>
          <a:off x="893699" y="1975009"/>
          <a:ext cx="1183065" cy="1183539"/>
        </a:xfrm>
        <a:prstGeom prst="blockArc">
          <a:avLst>
            <a:gd name="adj1" fmla="val 13500000"/>
            <a:gd name="adj2" fmla="val 10800000"/>
            <a:gd name="adj3" fmla="val 1274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glow rad="139700">
            <a:srgbClr val="FFFF00">
              <a:alpha val="40000"/>
            </a:srgbClr>
          </a:glow>
        </a:effectLst>
      </dsp:spPr>
      <dsp:style>
        <a:lnRef idx="2">
          <a:scrgbClr r="0" g="0" b="0"/>
        </a:lnRef>
        <a:fillRef idx="1">
          <a:scrgbClr r="0" g="0" b="0"/>
        </a:fillRef>
        <a:effectRef idx="0">
          <a:scrgbClr r="0" g="0" b="0"/>
        </a:effectRef>
        <a:fontRef idx="minor">
          <a:schemeClr val="lt1"/>
        </a:fontRef>
      </dsp:style>
    </dsp:sp>
    <dsp:sp modelId="{D4CB0A01-068E-4B5B-A72E-A93189A234DC}">
      <dsp:nvSpPr>
        <dsp:cNvPr id="0" name=""/>
        <dsp:cNvSpPr/>
      </dsp:nvSpPr>
      <dsp:spPr>
        <a:xfrm>
          <a:off x="1101866" y="2387831"/>
          <a:ext cx="765178" cy="38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bg1"/>
              </a:solidFill>
              <a:latin typeface="Arial" panose="020B0604020202020204" pitchFamily="34" charset="0"/>
              <a:cs typeface="Arial" panose="020B0604020202020204" pitchFamily="34" charset="0"/>
            </a:rPr>
            <a:t>Atelier de maintenance</a:t>
          </a:r>
        </a:p>
      </dsp:txBody>
      <dsp:txXfrm>
        <a:off x="1101866" y="2387831"/>
        <a:ext cx="765178" cy="382497"/>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C</a:t>
            </a:r>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56355A-C722-4BB4-952B-5AC9EE965561}" type="datetime1">
              <a:rPr lang="fr-FR" smtClean="0"/>
              <a:t>21.04.17</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B84E11-BD47-44D0-BC15-F6EB7CD5D649}" type="slidenum">
              <a:rPr lang="fr-FR" smtClean="0"/>
              <a:t>‹N°›</a:t>
            </a:fld>
            <a:endParaRPr lang="fr-FR"/>
          </a:p>
        </p:txBody>
      </p:sp>
    </p:spTree>
    <p:extLst>
      <p:ext uri="{BB962C8B-B14F-4D97-AF65-F5344CB8AC3E}">
        <p14:creationId xmlns:p14="http://schemas.microsoft.com/office/powerpoint/2010/main" val="175710704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C</a:t>
            </a:r>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1FCB2-70E3-4095-8376-F0FF18BA2AB1}" type="datetime1">
              <a:rPr lang="fr-FR" smtClean="0"/>
              <a:t>21.04.17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66BDF-2962-4190-9537-30C9A27329D4}" type="slidenum">
              <a:rPr lang="fr-FR" smtClean="0"/>
              <a:t>‹N°›</a:t>
            </a:fld>
            <a:endParaRPr lang="fr-FR"/>
          </a:p>
        </p:txBody>
      </p:sp>
    </p:spTree>
    <p:extLst>
      <p:ext uri="{BB962C8B-B14F-4D97-AF65-F5344CB8AC3E}">
        <p14:creationId xmlns:p14="http://schemas.microsoft.com/office/powerpoint/2010/main" val="259681599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a:t>C</a:t>
            </a:r>
            <a:endParaRPr lang="fr-FR" dirty="0"/>
          </a:p>
        </p:txBody>
      </p:sp>
      <p:sp>
        <p:nvSpPr>
          <p:cNvPr id="5" name="Espace réservé du numéro de diapositive 4"/>
          <p:cNvSpPr>
            <a:spLocks noGrp="1"/>
          </p:cNvSpPr>
          <p:nvPr>
            <p:ph type="sldNum" sz="quarter" idx="11"/>
          </p:nvPr>
        </p:nvSpPr>
        <p:spPr/>
        <p:txBody>
          <a:bodyPr/>
          <a:lstStyle/>
          <a:p>
            <a:fld id="{FD566BDF-2962-4190-9537-30C9A27329D4}" type="slidenum">
              <a:rPr lang="fr-FR" smtClean="0"/>
              <a:t>5</a:t>
            </a:fld>
            <a:endParaRPr lang="fr-FR"/>
          </a:p>
        </p:txBody>
      </p:sp>
    </p:spTree>
    <p:extLst>
      <p:ext uri="{BB962C8B-B14F-4D97-AF65-F5344CB8AC3E}">
        <p14:creationId xmlns:p14="http://schemas.microsoft.com/office/powerpoint/2010/main" val="4202446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a:t>C</a:t>
            </a:r>
            <a:endParaRPr lang="fr-FR" dirty="0"/>
          </a:p>
        </p:txBody>
      </p:sp>
      <p:sp>
        <p:nvSpPr>
          <p:cNvPr id="5" name="Espace réservé du numéro de diapositive 4"/>
          <p:cNvSpPr>
            <a:spLocks noGrp="1"/>
          </p:cNvSpPr>
          <p:nvPr>
            <p:ph type="sldNum" sz="quarter" idx="11"/>
          </p:nvPr>
        </p:nvSpPr>
        <p:spPr/>
        <p:txBody>
          <a:bodyPr/>
          <a:lstStyle/>
          <a:p>
            <a:fld id="{FD566BDF-2962-4190-9537-30C9A27329D4}" type="slidenum">
              <a:rPr lang="fr-FR" smtClean="0"/>
              <a:t>7</a:t>
            </a:fld>
            <a:endParaRPr lang="fr-FR"/>
          </a:p>
        </p:txBody>
      </p:sp>
    </p:spTree>
    <p:extLst>
      <p:ext uri="{BB962C8B-B14F-4D97-AF65-F5344CB8AC3E}">
        <p14:creationId xmlns:p14="http://schemas.microsoft.com/office/powerpoint/2010/main" val="374181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a:t>C</a:t>
            </a:r>
            <a:endParaRPr lang="fr-FR" dirty="0"/>
          </a:p>
        </p:txBody>
      </p:sp>
      <p:sp>
        <p:nvSpPr>
          <p:cNvPr id="5" name="Espace réservé du numéro de diapositive 4"/>
          <p:cNvSpPr>
            <a:spLocks noGrp="1"/>
          </p:cNvSpPr>
          <p:nvPr>
            <p:ph type="sldNum" sz="quarter" idx="11"/>
          </p:nvPr>
        </p:nvSpPr>
        <p:spPr/>
        <p:txBody>
          <a:bodyPr/>
          <a:lstStyle/>
          <a:p>
            <a:fld id="{FD566BDF-2962-4190-9537-30C9A27329D4}" type="slidenum">
              <a:rPr lang="fr-FR" smtClean="0"/>
              <a:t>16</a:t>
            </a:fld>
            <a:endParaRPr lang="fr-FR"/>
          </a:p>
        </p:txBody>
      </p:sp>
    </p:spTree>
    <p:extLst>
      <p:ext uri="{BB962C8B-B14F-4D97-AF65-F5344CB8AC3E}">
        <p14:creationId xmlns:p14="http://schemas.microsoft.com/office/powerpoint/2010/main" val="1483765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a:t>C</a:t>
            </a:r>
            <a:endParaRPr lang="fr-FR" dirty="0"/>
          </a:p>
        </p:txBody>
      </p:sp>
      <p:sp>
        <p:nvSpPr>
          <p:cNvPr id="5" name="Espace réservé du numéro de diapositive 4"/>
          <p:cNvSpPr>
            <a:spLocks noGrp="1"/>
          </p:cNvSpPr>
          <p:nvPr>
            <p:ph type="sldNum" sz="quarter" idx="11"/>
          </p:nvPr>
        </p:nvSpPr>
        <p:spPr/>
        <p:txBody>
          <a:bodyPr/>
          <a:lstStyle/>
          <a:p>
            <a:fld id="{FD566BDF-2962-4190-9537-30C9A27329D4}" type="slidenum">
              <a:rPr lang="fr-FR" smtClean="0"/>
              <a:t>19</a:t>
            </a:fld>
            <a:endParaRPr lang="fr-FR"/>
          </a:p>
        </p:txBody>
      </p:sp>
    </p:spTree>
    <p:extLst>
      <p:ext uri="{BB962C8B-B14F-4D97-AF65-F5344CB8AC3E}">
        <p14:creationId xmlns:p14="http://schemas.microsoft.com/office/powerpoint/2010/main" val="3441293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a:t>C</a:t>
            </a:r>
            <a:endParaRPr lang="fr-FR" dirty="0"/>
          </a:p>
        </p:txBody>
      </p:sp>
      <p:sp>
        <p:nvSpPr>
          <p:cNvPr id="5" name="Espace réservé du numéro de diapositive 4"/>
          <p:cNvSpPr>
            <a:spLocks noGrp="1"/>
          </p:cNvSpPr>
          <p:nvPr>
            <p:ph type="sldNum" sz="quarter" idx="11"/>
          </p:nvPr>
        </p:nvSpPr>
        <p:spPr/>
        <p:txBody>
          <a:bodyPr/>
          <a:lstStyle/>
          <a:p>
            <a:fld id="{FD566BDF-2962-4190-9537-30C9A27329D4}" type="slidenum">
              <a:rPr lang="fr-FR" smtClean="0"/>
              <a:t>23</a:t>
            </a:fld>
            <a:endParaRPr lang="fr-FR"/>
          </a:p>
        </p:txBody>
      </p:sp>
    </p:spTree>
    <p:extLst>
      <p:ext uri="{BB962C8B-B14F-4D97-AF65-F5344CB8AC3E}">
        <p14:creationId xmlns:p14="http://schemas.microsoft.com/office/powerpoint/2010/main" val="176559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a:t>C</a:t>
            </a:r>
            <a:endParaRPr lang="fr-FR" dirty="0"/>
          </a:p>
        </p:txBody>
      </p:sp>
      <p:sp>
        <p:nvSpPr>
          <p:cNvPr id="5" name="Espace réservé du numéro de diapositive 4"/>
          <p:cNvSpPr>
            <a:spLocks noGrp="1"/>
          </p:cNvSpPr>
          <p:nvPr>
            <p:ph type="sldNum" sz="quarter" idx="11"/>
          </p:nvPr>
        </p:nvSpPr>
        <p:spPr/>
        <p:txBody>
          <a:bodyPr/>
          <a:lstStyle/>
          <a:p>
            <a:fld id="{FD566BDF-2962-4190-9537-30C9A27329D4}" type="slidenum">
              <a:rPr lang="fr-FR" smtClean="0"/>
              <a:t>24</a:t>
            </a:fld>
            <a:endParaRPr lang="fr-FR"/>
          </a:p>
        </p:txBody>
      </p:sp>
    </p:spTree>
    <p:extLst>
      <p:ext uri="{BB962C8B-B14F-4D97-AF65-F5344CB8AC3E}">
        <p14:creationId xmlns:p14="http://schemas.microsoft.com/office/powerpoint/2010/main" val="30725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4"/>
            <a:ext cx="9440035"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5" cy="1049867"/>
          </a:xfrm>
        </p:spPr>
        <p:txBody>
          <a:bodyPr anchor="t"/>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10E0A770-BC72-4D56-831A-5A13121BD4FD}" type="datetime1">
              <a:rPr lang="fr-FR" smtClean="0"/>
              <a:t>21.04.17</a:t>
            </a:fld>
            <a:endParaRPr lang="fr-FR"/>
          </a:p>
        </p:txBody>
      </p:sp>
      <p:sp>
        <p:nvSpPr>
          <p:cNvPr id="5" name="Footer Placeholder 4"/>
          <p:cNvSpPr>
            <a:spLocks noGrp="1"/>
          </p:cNvSpPr>
          <p:nvPr>
            <p:ph type="ftr" sz="quarter" idx="11"/>
          </p:nvPr>
        </p:nvSpPr>
        <p:spPr/>
        <p:txBody>
          <a:bodyPr/>
          <a:lstStyle/>
          <a:p>
            <a:r>
              <a:rPr lang="fr-FR"/>
              <a:t>Certification professionnelle ABIH 2017  SANOU Bakary Aimé, ATCHOLE Kezie Ahoulelou</a:t>
            </a:r>
          </a:p>
        </p:txBody>
      </p:sp>
      <p:sp>
        <p:nvSpPr>
          <p:cNvPr id="6" name="Slide Number Placeholder 5"/>
          <p:cNvSpPr>
            <a:spLocks noGrp="1"/>
          </p:cNvSpPr>
          <p:nvPr>
            <p:ph type="sldNum" sz="quarter" idx="12"/>
          </p:nvPr>
        </p:nvSpPr>
        <p:spPr/>
        <p:txBody>
          <a:bodyPr/>
          <a:lstStyle/>
          <a:p>
            <a:fld id="{2792C719-6F6E-410D-B3F4-C729222ADB2C}" type="slidenum">
              <a:rPr lang="fr-FR" smtClean="0"/>
              <a:t>‹N°›</a:t>
            </a:fld>
            <a:endParaRPr lang="fr-FR"/>
          </a:p>
        </p:txBody>
      </p:sp>
    </p:spTree>
    <p:extLst>
      <p:ext uri="{BB962C8B-B14F-4D97-AF65-F5344CB8AC3E}">
        <p14:creationId xmlns:p14="http://schemas.microsoft.com/office/powerpoint/2010/main" val="411756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6" y="547807"/>
            <a:ext cx="10141799" cy="3816806"/>
          </a:xfrm>
          <a:prstGeom prst="rect">
            <a:avLst/>
          </a:prstGeom>
        </p:spPr>
      </p:pic>
      <p:sp>
        <p:nvSpPr>
          <p:cNvPr id="2" name="Title 1"/>
          <p:cNvSpPr>
            <a:spLocks noGrp="1"/>
          </p:cNvSpPr>
          <p:nvPr>
            <p:ph type="title"/>
          </p:nvPr>
        </p:nvSpPr>
        <p:spPr>
          <a:xfrm>
            <a:off x="913807" y="4565255"/>
            <a:ext cx="10355327"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13"/>
            <a:ext cx="9845347" cy="3525671"/>
          </a:xfrm>
          <a:effectLst>
            <a:outerShdw blurRad="38100" dist="25400" dir="4440000">
              <a:srgbClr val="000000">
                <a:alpha val="36000"/>
              </a:srgbClr>
            </a:outerShdw>
          </a:effectLst>
        </p:spPr>
        <p:txBody>
          <a:bodyPr anchor="t">
            <a:normAutofit/>
          </a:bodyPr>
          <a:lstStyle>
            <a:lvl1pPr marL="0" indent="0" algn="ctr">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6" y="5108728"/>
            <a:ext cx="10353763" cy="682472"/>
          </a:xfrm>
        </p:spPr>
        <p:txBody>
          <a:bodyPr anchor="t"/>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DB3346C-E450-4C4E-B5A1-F9473B8560A4}" type="datetime1">
              <a:rPr lang="fr-FR" smtClean="0"/>
              <a:t>21.04.17</a:t>
            </a:fld>
            <a:endParaRPr lang="fr-FR"/>
          </a:p>
        </p:txBody>
      </p:sp>
      <p:sp>
        <p:nvSpPr>
          <p:cNvPr id="6" name="Footer Placeholder 5"/>
          <p:cNvSpPr>
            <a:spLocks noGrp="1"/>
          </p:cNvSpPr>
          <p:nvPr>
            <p:ph type="ftr" sz="quarter" idx="11"/>
          </p:nvPr>
        </p:nvSpPr>
        <p:spPr/>
        <p:txBody>
          <a:bodyPr/>
          <a:lstStyle/>
          <a:p>
            <a:r>
              <a:rPr lang="fr-FR"/>
              <a:t>Certification professionnelle ABIH 2017  SANOU Bakary Aimé, ATCHOLE Kezie Ahoulelou</a:t>
            </a:r>
          </a:p>
        </p:txBody>
      </p:sp>
      <p:sp>
        <p:nvSpPr>
          <p:cNvPr id="7" name="Slide Number Placeholder 6"/>
          <p:cNvSpPr>
            <a:spLocks noGrp="1"/>
          </p:cNvSpPr>
          <p:nvPr>
            <p:ph type="sldNum" sz="quarter" idx="12"/>
          </p:nvPr>
        </p:nvSpPr>
        <p:spPr/>
        <p:txBody>
          <a:bodyPr/>
          <a:lstStyle/>
          <a:p>
            <a:fld id="{2792C719-6F6E-410D-B3F4-C729222ADB2C}" type="slidenum">
              <a:rPr lang="fr-FR" smtClean="0"/>
              <a:t>‹N°›</a:t>
            </a:fld>
            <a:endParaRPr lang="fr-FR"/>
          </a:p>
        </p:txBody>
      </p:sp>
    </p:spTree>
    <p:extLst>
      <p:ext uri="{BB962C8B-B14F-4D97-AF65-F5344CB8AC3E}">
        <p14:creationId xmlns:p14="http://schemas.microsoft.com/office/powerpoint/2010/main" val="2140148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6" y="608437"/>
            <a:ext cx="10353763"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6" y="4295180"/>
            <a:ext cx="10353763" cy="1501826"/>
          </a:xfrm>
        </p:spPr>
        <p:txBody>
          <a:bodyPr anchor="ct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411156E-4C59-4E76-A4A4-86796747B9A8}" type="datetime1">
              <a:rPr lang="fr-FR" smtClean="0"/>
              <a:t>21.04.17</a:t>
            </a:fld>
            <a:endParaRPr lang="fr-FR"/>
          </a:p>
        </p:txBody>
      </p:sp>
      <p:sp>
        <p:nvSpPr>
          <p:cNvPr id="6" name="Footer Placeholder 5"/>
          <p:cNvSpPr>
            <a:spLocks noGrp="1"/>
          </p:cNvSpPr>
          <p:nvPr>
            <p:ph type="ftr" sz="quarter" idx="11"/>
          </p:nvPr>
        </p:nvSpPr>
        <p:spPr/>
        <p:txBody>
          <a:bodyPr/>
          <a:lstStyle/>
          <a:p>
            <a:r>
              <a:rPr lang="fr-FR"/>
              <a:t>Certification professionnelle ABIH 2017  SANOU Bakary Aimé, ATCHOLE Kezie Ahoulelou</a:t>
            </a:r>
          </a:p>
        </p:txBody>
      </p:sp>
      <p:sp>
        <p:nvSpPr>
          <p:cNvPr id="7" name="Slide Number Placeholder 6"/>
          <p:cNvSpPr>
            <a:spLocks noGrp="1"/>
          </p:cNvSpPr>
          <p:nvPr>
            <p:ph type="sldNum" sz="quarter" idx="12"/>
          </p:nvPr>
        </p:nvSpPr>
        <p:spPr/>
        <p:txBody>
          <a:bodyPr/>
          <a:lstStyle/>
          <a:p>
            <a:fld id="{2792C719-6F6E-410D-B3F4-C729222ADB2C}" type="slidenum">
              <a:rPr lang="fr-FR" smtClean="0"/>
              <a:t>‹N°›</a:t>
            </a:fld>
            <a:endParaRPr lang="fr-FR"/>
          </a:p>
        </p:txBody>
      </p:sp>
    </p:spTree>
    <p:extLst>
      <p:ext uri="{BB962C8B-B14F-4D97-AF65-F5344CB8AC3E}">
        <p14:creationId xmlns:p14="http://schemas.microsoft.com/office/powerpoint/2010/main" val="616122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5" y="3610036"/>
            <a:ext cx="8752299" cy="532749"/>
          </a:xfrm>
        </p:spPr>
        <p:txBody>
          <a:bodyPr anchor="t">
            <a:normAutofit/>
          </a:bodyPr>
          <a:lstStyle>
            <a:lvl1pPr marL="0" indent="0" algn="r">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913796" y="4304353"/>
            <a:ext cx="10353763" cy="1489496"/>
          </a:xfrm>
        </p:spPr>
        <p:txBody>
          <a:bodyPr anchor="ctr">
            <a:normAutofit/>
          </a:bodyPr>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4077823-BE12-47EA-9538-F0DA5988A8E3}" type="datetime1">
              <a:rPr lang="fr-FR" smtClean="0"/>
              <a:t>21.04.17</a:t>
            </a:fld>
            <a:endParaRPr lang="fr-FR"/>
          </a:p>
        </p:txBody>
      </p:sp>
      <p:sp>
        <p:nvSpPr>
          <p:cNvPr id="6" name="Footer Placeholder 5"/>
          <p:cNvSpPr>
            <a:spLocks noGrp="1"/>
          </p:cNvSpPr>
          <p:nvPr>
            <p:ph type="ftr" sz="quarter" idx="11"/>
          </p:nvPr>
        </p:nvSpPr>
        <p:spPr/>
        <p:txBody>
          <a:bodyPr/>
          <a:lstStyle/>
          <a:p>
            <a:r>
              <a:rPr lang="fr-FR"/>
              <a:t>Certification professionnelle ABIH 2017  SANOU Bakary Aimé, ATCHOLE Kezie Ahoulelou</a:t>
            </a:r>
          </a:p>
        </p:txBody>
      </p:sp>
      <p:sp>
        <p:nvSpPr>
          <p:cNvPr id="7" name="Slide Number Placeholder 6"/>
          <p:cNvSpPr>
            <a:spLocks noGrp="1"/>
          </p:cNvSpPr>
          <p:nvPr>
            <p:ph type="sldNum" sz="quarter" idx="12"/>
          </p:nvPr>
        </p:nvSpPr>
        <p:spPr/>
        <p:txBody>
          <a:bodyPr/>
          <a:lstStyle/>
          <a:p>
            <a:fld id="{2792C719-6F6E-410D-B3F4-C729222ADB2C}" type="slidenum">
              <a:rPr lang="fr-FR" smtClean="0"/>
              <a:t>‹N°›</a:t>
            </a:fld>
            <a:endParaRPr lang="fr-F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69675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6" y="2126946"/>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7" y="4650556"/>
            <a:ext cx="10352199" cy="1140644"/>
          </a:xfrm>
        </p:spPr>
        <p:txBody>
          <a:bodyPr anchor="t"/>
          <a:lstStyle>
            <a:lvl1pPr marL="0" indent="0" algn="ctr">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30CC70D-E444-4E41-BD6E-06D19C582F3E}" type="datetime1">
              <a:rPr lang="fr-FR" smtClean="0"/>
              <a:t>21.04.17</a:t>
            </a:fld>
            <a:endParaRPr lang="fr-FR"/>
          </a:p>
        </p:txBody>
      </p:sp>
      <p:sp>
        <p:nvSpPr>
          <p:cNvPr id="6" name="Footer Placeholder 5"/>
          <p:cNvSpPr>
            <a:spLocks noGrp="1"/>
          </p:cNvSpPr>
          <p:nvPr>
            <p:ph type="ftr" sz="quarter" idx="11"/>
          </p:nvPr>
        </p:nvSpPr>
        <p:spPr/>
        <p:txBody>
          <a:bodyPr/>
          <a:lstStyle/>
          <a:p>
            <a:r>
              <a:rPr lang="fr-FR"/>
              <a:t>Certification professionnelle ABIH 2017  SANOU Bakary Aimé, ATCHOLE Kezie Ahoulelou</a:t>
            </a:r>
          </a:p>
        </p:txBody>
      </p:sp>
      <p:sp>
        <p:nvSpPr>
          <p:cNvPr id="7" name="Slide Number Placeholder 6"/>
          <p:cNvSpPr>
            <a:spLocks noGrp="1"/>
          </p:cNvSpPr>
          <p:nvPr>
            <p:ph type="sldNum" sz="quarter" idx="12"/>
          </p:nvPr>
        </p:nvSpPr>
        <p:spPr/>
        <p:txBody>
          <a:bodyPr/>
          <a:lstStyle/>
          <a:p>
            <a:fld id="{2792C719-6F6E-410D-B3F4-C729222ADB2C}" type="slidenum">
              <a:rPr lang="fr-FR" smtClean="0"/>
              <a:t>‹N°›</a:t>
            </a:fld>
            <a:endParaRPr lang="fr-FR"/>
          </a:p>
        </p:txBody>
      </p:sp>
    </p:spTree>
    <p:extLst>
      <p:ext uri="{BB962C8B-B14F-4D97-AF65-F5344CB8AC3E}">
        <p14:creationId xmlns:p14="http://schemas.microsoft.com/office/powerpoint/2010/main" val="4289170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6" y="609600"/>
            <a:ext cx="10353763"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A3E846D7-801C-40E0-809F-D8C8121EA23B}" type="datetime1">
              <a:rPr lang="fr-FR" smtClean="0"/>
              <a:t>21.04.17</a:t>
            </a:fld>
            <a:endParaRPr lang="fr-FR"/>
          </a:p>
        </p:txBody>
      </p:sp>
      <p:sp>
        <p:nvSpPr>
          <p:cNvPr id="4" name="Footer Placeholder 3"/>
          <p:cNvSpPr>
            <a:spLocks noGrp="1"/>
          </p:cNvSpPr>
          <p:nvPr>
            <p:ph type="ftr" sz="quarter" idx="11"/>
          </p:nvPr>
        </p:nvSpPr>
        <p:spPr/>
        <p:txBody>
          <a:bodyPr/>
          <a:lstStyle/>
          <a:p>
            <a:r>
              <a:rPr lang="fr-FR"/>
              <a:t>Certification professionnelle ABIH 2017  SANOU Bakary Aimé, ATCHOLE Kezie Ahoulelou</a:t>
            </a:r>
          </a:p>
        </p:txBody>
      </p:sp>
      <p:sp>
        <p:nvSpPr>
          <p:cNvPr id="5" name="Slide Number Placeholder 4"/>
          <p:cNvSpPr>
            <a:spLocks noGrp="1"/>
          </p:cNvSpPr>
          <p:nvPr>
            <p:ph type="sldNum" sz="quarter" idx="12"/>
          </p:nvPr>
        </p:nvSpPr>
        <p:spPr/>
        <p:txBody>
          <a:bodyPr/>
          <a:lstStyle/>
          <a:p>
            <a:fld id="{2792C719-6F6E-410D-B3F4-C729222ADB2C}" type="slidenum">
              <a:rPr lang="fr-FR" smtClean="0"/>
              <a:t>‹N°›</a:t>
            </a:fld>
            <a:endParaRPr lang="fr-FR"/>
          </a:p>
        </p:txBody>
      </p:sp>
    </p:spTree>
    <p:extLst>
      <p:ext uri="{BB962C8B-B14F-4D97-AF65-F5344CB8AC3E}">
        <p14:creationId xmlns:p14="http://schemas.microsoft.com/office/powerpoint/2010/main" val="3653951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3" y="1818218"/>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2" y="1818218"/>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8"/>
            <a:ext cx="3339972" cy="1847851"/>
          </a:xfrm>
          <a:prstGeom prst="rect">
            <a:avLst/>
          </a:prstGeom>
        </p:spPr>
      </p:pic>
      <p:sp>
        <p:nvSpPr>
          <p:cNvPr id="30" name="Title 1"/>
          <p:cNvSpPr>
            <a:spLocks noGrp="1"/>
          </p:cNvSpPr>
          <p:nvPr>
            <p:ph type="title"/>
          </p:nvPr>
        </p:nvSpPr>
        <p:spPr>
          <a:xfrm>
            <a:off x="913796"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1018103"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72"/>
            <a:ext cx="3300984" cy="1310833"/>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71"/>
            <a:ext cx="3300984" cy="1310833"/>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8075699"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9"/>
            <a:ext cx="3300984" cy="1310835"/>
          </a:xfrm>
        </p:spPr>
        <p:txBody>
          <a:bodyPr anchor="t">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8870FBC0-F388-427B-AA0C-1BACE85088D3}" type="datetime1">
              <a:rPr lang="fr-FR" smtClean="0"/>
              <a:t>21.04.17</a:t>
            </a:fld>
            <a:endParaRPr lang="fr-FR"/>
          </a:p>
        </p:txBody>
      </p:sp>
      <p:sp>
        <p:nvSpPr>
          <p:cNvPr id="4" name="Footer Placeholder 3"/>
          <p:cNvSpPr>
            <a:spLocks noGrp="1"/>
          </p:cNvSpPr>
          <p:nvPr>
            <p:ph type="ftr" sz="quarter" idx="11"/>
          </p:nvPr>
        </p:nvSpPr>
        <p:spPr/>
        <p:txBody>
          <a:bodyPr/>
          <a:lstStyle/>
          <a:p>
            <a:r>
              <a:rPr lang="fr-FR"/>
              <a:t>Certification professionnelle ABIH 2017  SANOU Bakary Aimé, ATCHOLE Kezie Ahoulelou</a:t>
            </a:r>
          </a:p>
        </p:txBody>
      </p:sp>
      <p:sp>
        <p:nvSpPr>
          <p:cNvPr id="5" name="Slide Number Placeholder 4"/>
          <p:cNvSpPr>
            <a:spLocks noGrp="1"/>
          </p:cNvSpPr>
          <p:nvPr>
            <p:ph type="sldNum" sz="quarter" idx="12"/>
          </p:nvPr>
        </p:nvSpPr>
        <p:spPr/>
        <p:txBody>
          <a:bodyPr/>
          <a:lstStyle/>
          <a:p>
            <a:fld id="{2792C719-6F6E-410D-B3F4-C729222ADB2C}" type="slidenum">
              <a:rPr lang="fr-FR" smtClean="0"/>
              <a:t>‹N°›</a:t>
            </a:fld>
            <a:endParaRPr lang="fr-FR"/>
          </a:p>
        </p:txBody>
      </p:sp>
    </p:spTree>
    <p:extLst>
      <p:ext uri="{BB962C8B-B14F-4D97-AF65-F5344CB8AC3E}">
        <p14:creationId xmlns:p14="http://schemas.microsoft.com/office/powerpoint/2010/main" val="2777193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5183AA-1F0F-4B94-97DE-FDC86C0B689E}" type="datetime1">
              <a:rPr lang="fr-FR" smtClean="0"/>
              <a:t>21.04.17</a:t>
            </a:fld>
            <a:endParaRPr lang="fr-FR"/>
          </a:p>
        </p:txBody>
      </p:sp>
      <p:sp>
        <p:nvSpPr>
          <p:cNvPr id="5" name="Footer Placeholder 4"/>
          <p:cNvSpPr>
            <a:spLocks noGrp="1"/>
          </p:cNvSpPr>
          <p:nvPr>
            <p:ph type="ftr" sz="quarter" idx="11"/>
          </p:nvPr>
        </p:nvSpPr>
        <p:spPr/>
        <p:txBody>
          <a:bodyPr/>
          <a:lstStyle/>
          <a:p>
            <a:r>
              <a:rPr lang="fr-FR"/>
              <a:t>Certification professionnelle ABIH 2017  SANOU Bakary Aimé, ATCHOLE Kezie Ahoulelou</a:t>
            </a:r>
          </a:p>
        </p:txBody>
      </p:sp>
      <p:sp>
        <p:nvSpPr>
          <p:cNvPr id="6" name="Slide Number Placeholder 5"/>
          <p:cNvSpPr>
            <a:spLocks noGrp="1"/>
          </p:cNvSpPr>
          <p:nvPr>
            <p:ph type="sldNum" sz="quarter" idx="12"/>
          </p:nvPr>
        </p:nvSpPr>
        <p:spPr/>
        <p:txBody>
          <a:bodyPr/>
          <a:lstStyle/>
          <a:p>
            <a:fld id="{2792C719-6F6E-410D-B3F4-C729222ADB2C}" type="slidenum">
              <a:rPr lang="fr-FR" smtClean="0"/>
              <a:t>‹N°›</a:t>
            </a:fld>
            <a:endParaRPr lang="fr-FR"/>
          </a:p>
        </p:txBody>
      </p:sp>
    </p:spTree>
    <p:extLst>
      <p:ext uri="{BB962C8B-B14F-4D97-AF65-F5344CB8AC3E}">
        <p14:creationId xmlns:p14="http://schemas.microsoft.com/office/powerpoint/2010/main" val="3757382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1" y="609603"/>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603"/>
            <a:ext cx="7916872" cy="5181601"/>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EA4E7DC-A94D-4A95-837F-34078BF145BC}" type="datetime1">
              <a:rPr lang="fr-FR" smtClean="0"/>
              <a:t>21.04.17</a:t>
            </a:fld>
            <a:endParaRPr lang="fr-FR"/>
          </a:p>
        </p:txBody>
      </p:sp>
      <p:sp>
        <p:nvSpPr>
          <p:cNvPr id="5" name="Footer Placeholder 4"/>
          <p:cNvSpPr>
            <a:spLocks noGrp="1"/>
          </p:cNvSpPr>
          <p:nvPr>
            <p:ph type="ftr" sz="quarter" idx="11"/>
          </p:nvPr>
        </p:nvSpPr>
        <p:spPr/>
        <p:txBody>
          <a:bodyPr/>
          <a:lstStyle/>
          <a:p>
            <a:r>
              <a:rPr lang="fr-FR"/>
              <a:t>Certification professionnelle ABIH 2017  SANOU Bakary Aimé, ATCHOLE Kezie Ahoulelou</a:t>
            </a:r>
          </a:p>
        </p:txBody>
      </p:sp>
      <p:sp>
        <p:nvSpPr>
          <p:cNvPr id="6" name="Slide Number Placeholder 5"/>
          <p:cNvSpPr>
            <a:spLocks noGrp="1"/>
          </p:cNvSpPr>
          <p:nvPr>
            <p:ph type="sldNum" sz="quarter" idx="12"/>
          </p:nvPr>
        </p:nvSpPr>
        <p:spPr/>
        <p:txBody>
          <a:bodyPr/>
          <a:lstStyle/>
          <a:p>
            <a:fld id="{2792C719-6F6E-410D-B3F4-C729222ADB2C}" type="slidenum">
              <a:rPr lang="fr-FR" smtClean="0"/>
              <a:t>‹N°›</a:t>
            </a:fld>
            <a:endParaRPr lang="fr-FR"/>
          </a:p>
        </p:txBody>
      </p:sp>
    </p:spTree>
    <p:extLst>
      <p:ext uri="{BB962C8B-B14F-4D97-AF65-F5344CB8AC3E}">
        <p14:creationId xmlns:p14="http://schemas.microsoft.com/office/powerpoint/2010/main" val="301584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0C79BE-6E95-4E3E-A646-68517B1242CB}" type="datetime1">
              <a:rPr lang="fr-FR" smtClean="0"/>
              <a:t>21.04.17</a:t>
            </a:fld>
            <a:endParaRPr lang="fr-FR"/>
          </a:p>
        </p:txBody>
      </p:sp>
      <p:sp>
        <p:nvSpPr>
          <p:cNvPr id="5" name="Footer Placeholder 4"/>
          <p:cNvSpPr>
            <a:spLocks noGrp="1"/>
          </p:cNvSpPr>
          <p:nvPr>
            <p:ph type="ftr" sz="quarter" idx="11"/>
          </p:nvPr>
        </p:nvSpPr>
        <p:spPr/>
        <p:txBody>
          <a:bodyPr/>
          <a:lstStyle/>
          <a:p>
            <a:r>
              <a:rPr lang="fr-FR"/>
              <a:t>Certification professionnelle ABIH 2017  SANOU Bakary Aimé, ATCHOLE Kezie Ahoulelou</a:t>
            </a:r>
          </a:p>
        </p:txBody>
      </p:sp>
      <p:sp>
        <p:nvSpPr>
          <p:cNvPr id="6" name="Slide Number Placeholder 5"/>
          <p:cNvSpPr>
            <a:spLocks noGrp="1"/>
          </p:cNvSpPr>
          <p:nvPr>
            <p:ph type="sldNum" sz="quarter" idx="12"/>
          </p:nvPr>
        </p:nvSpPr>
        <p:spPr/>
        <p:txBody>
          <a:bodyPr/>
          <a:lstStyle/>
          <a:p>
            <a:fld id="{2792C719-6F6E-410D-B3F4-C729222ADB2C}" type="slidenum">
              <a:rPr lang="fr-FR" smtClean="0"/>
              <a:t>‹N°›</a:t>
            </a:fld>
            <a:endParaRPr lang="fr-FR"/>
          </a:p>
        </p:txBody>
      </p:sp>
    </p:spTree>
    <p:extLst>
      <p:ext uri="{BB962C8B-B14F-4D97-AF65-F5344CB8AC3E}">
        <p14:creationId xmlns:p14="http://schemas.microsoft.com/office/powerpoint/2010/main" val="7182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3" y="1761071"/>
            <a:ext cx="9590551"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3" y="3589879"/>
            <a:ext cx="9590551" cy="1507054"/>
          </a:xfrm>
        </p:spPr>
        <p:txBody>
          <a:bodyPr anchor="t"/>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6FB41BB-01F1-41C1-BF47-D5CB9CFAC250}" type="datetime1">
              <a:rPr lang="fr-FR" smtClean="0"/>
              <a:t>21.04.17</a:t>
            </a:fld>
            <a:endParaRPr lang="fr-FR"/>
          </a:p>
        </p:txBody>
      </p:sp>
      <p:sp>
        <p:nvSpPr>
          <p:cNvPr id="5" name="Footer Placeholder 4"/>
          <p:cNvSpPr>
            <a:spLocks noGrp="1"/>
          </p:cNvSpPr>
          <p:nvPr>
            <p:ph type="ftr" sz="quarter" idx="11"/>
          </p:nvPr>
        </p:nvSpPr>
        <p:spPr/>
        <p:txBody>
          <a:bodyPr/>
          <a:lstStyle/>
          <a:p>
            <a:r>
              <a:rPr lang="fr-FR"/>
              <a:t>Certification professionnelle ABIH 2017  SANOU Bakary Aimé, ATCHOLE Kezie Ahoulelou</a:t>
            </a:r>
          </a:p>
        </p:txBody>
      </p:sp>
      <p:sp>
        <p:nvSpPr>
          <p:cNvPr id="6" name="Slide Number Placeholder 5"/>
          <p:cNvSpPr>
            <a:spLocks noGrp="1"/>
          </p:cNvSpPr>
          <p:nvPr>
            <p:ph type="sldNum" sz="quarter" idx="12"/>
          </p:nvPr>
        </p:nvSpPr>
        <p:spPr/>
        <p:txBody>
          <a:bodyPr/>
          <a:lstStyle/>
          <a:p>
            <a:fld id="{2792C719-6F6E-410D-B3F4-C729222ADB2C}" type="slidenum">
              <a:rPr lang="fr-FR" smtClean="0"/>
              <a:t>‹N°›</a:t>
            </a:fld>
            <a:endParaRPr lang="fr-FR"/>
          </a:p>
        </p:txBody>
      </p:sp>
    </p:spTree>
    <p:extLst>
      <p:ext uri="{BB962C8B-B14F-4D97-AF65-F5344CB8AC3E}">
        <p14:creationId xmlns:p14="http://schemas.microsoft.com/office/powerpoint/2010/main" val="2320348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8" y="1732449"/>
            <a:ext cx="5060497" cy="4058750"/>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4" y="1732453"/>
            <a:ext cx="5064665" cy="4058751"/>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5324E85-534E-4938-B818-B5D83CC85881}" type="datetime1">
              <a:rPr lang="fr-FR" smtClean="0"/>
              <a:t>21.04.17</a:t>
            </a:fld>
            <a:endParaRPr lang="fr-FR"/>
          </a:p>
        </p:txBody>
      </p:sp>
      <p:sp>
        <p:nvSpPr>
          <p:cNvPr id="6" name="Footer Placeholder 5"/>
          <p:cNvSpPr>
            <a:spLocks noGrp="1"/>
          </p:cNvSpPr>
          <p:nvPr>
            <p:ph type="ftr" sz="quarter" idx="11"/>
          </p:nvPr>
        </p:nvSpPr>
        <p:spPr/>
        <p:txBody>
          <a:bodyPr/>
          <a:lstStyle/>
          <a:p>
            <a:r>
              <a:rPr lang="fr-FR"/>
              <a:t>Certification professionnelle ABIH 2017  SANOU Bakary Aimé, ATCHOLE Kezie Ahoulelou</a:t>
            </a:r>
          </a:p>
        </p:txBody>
      </p:sp>
      <p:sp>
        <p:nvSpPr>
          <p:cNvPr id="7" name="Slide Number Placeholder 6"/>
          <p:cNvSpPr>
            <a:spLocks noGrp="1"/>
          </p:cNvSpPr>
          <p:nvPr>
            <p:ph type="sldNum" sz="quarter" idx="12"/>
          </p:nvPr>
        </p:nvSpPr>
        <p:spPr/>
        <p:txBody>
          <a:bodyPr/>
          <a:lstStyle/>
          <a:p>
            <a:fld id="{2792C719-6F6E-410D-B3F4-C729222ADB2C}" type="slidenum">
              <a:rPr lang="fr-FR" smtClean="0"/>
              <a:t>‹N°›</a:t>
            </a:fld>
            <a:endParaRPr lang="fr-FR"/>
          </a:p>
        </p:txBody>
      </p:sp>
    </p:spTree>
    <p:extLst>
      <p:ext uri="{BB962C8B-B14F-4D97-AF65-F5344CB8AC3E}">
        <p14:creationId xmlns:p14="http://schemas.microsoft.com/office/powerpoint/2010/main" val="3020375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9"/>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9"/>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05872" y="2380141"/>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8" y="1835258"/>
            <a:ext cx="4895331" cy="544883"/>
          </a:xfrm>
        </p:spPr>
        <p:txBody>
          <a:bodyPr anchor="b">
            <a:noAutofit/>
          </a:bodyPr>
          <a:lstStyle>
            <a:lvl1pPr marL="0" indent="0" algn="ctr">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94968" y="2380141"/>
            <a:ext cx="4895331"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2778923-FE1C-4045-BC22-A8159E920650}" type="datetime1">
              <a:rPr lang="fr-FR" smtClean="0"/>
              <a:t>21.04.17</a:t>
            </a:fld>
            <a:endParaRPr lang="fr-FR"/>
          </a:p>
        </p:txBody>
      </p:sp>
      <p:sp>
        <p:nvSpPr>
          <p:cNvPr id="8" name="Footer Placeholder 7"/>
          <p:cNvSpPr>
            <a:spLocks noGrp="1"/>
          </p:cNvSpPr>
          <p:nvPr>
            <p:ph type="ftr" sz="quarter" idx="11"/>
          </p:nvPr>
        </p:nvSpPr>
        <p:spPr/>
        <p:txBody>
          <a:bodyPr/>
          <a:lstStyle/>
          <a:p>
            <a:r>
              <a:rPr lang="fr-FR"/>
              <a:t>Certification professionnelle ABIH 2017  SANOU Bakary Aimé, ATCHOLE Kezie Ahoulelou</a:t>
            </a:r>
          </a:p>
        </p:txBody>
      </p:sp>
      <p:sp>
        <p:nvSpPr>
          <p:cNvPr id="9" name="Slide Number Placeholder 8"/>
          <p:cNvSpPr>
            <a:spLocks noGrp="1"/>
          </p:cNvSpPr>
          <p:nvPr>
            <p:ph type="sldNum" sz="quarter" idx="12"/>
          </p:nvPr>
        </p:nvSpPr>
        <p:spPr/>
        <p:txBody>
          <a:bodyPr/>
          <a:lstStyle/>
          <a:p>
            <a:fld id="{2792C719-6F6E-410D-B3F4-C729222ADB2C}" type="slidenum">
              <a:rPr lang="fr-FR" smtClean="0"/>
              <a:t>‹N°›</a:t>
            </a:fld>
            <a:endParaRPr lang="fr-FR"/>
          </a:p>
        </p:txBody>
      </p:sp>
    </p:spTree>
    <p:extLst>
      <p:ext uri="{BB962C8B-B14F-4D97-AF65-F5344CB8AC3E}">
        <p14:creationId xmlns:p14="http://schemas.microsoft.com/office/powerpoint/2010/main" val="258754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10A7451-CEDA-4D45-B06B-2FC7FB53189A}" type="datetime1">
              <a:rPr lang="fr-FR" smtClean="0"/>
              <a:t>21.04.17</a:t>
            </a:fld>
            <a:endParaRPr lang="fr-FR"/>
          </a:p>
        </p:txBody>
      </p:sp>
      <p:sp>
        <p:nvSpPr>
          <p:cNvPr id="4" name="Footer Placeholder 3"/>
          <p:cNvSpPr>
            <a:spLocks noGrp="1"/>
          </p:cNvSpPr>
          <p:nvPr>
            <p:ph type="ftr" sz="quarter" idx="11"/>
          </p:nvPr>
        </p:nvSpPr>
        <p:spPr/>
        <p:txBody>
          <a:bodyPr/>
          <a:lstStyle/>
          <a:p>
            <a:r>
              <a:rPr lang="fr-FR"/>
              <a:t>Certification professionnelle ABIH 2017  SANOU Bakary Aimé, ATCHOLE Kezie Ahoulelou</a:t>
            </a:r>
          </a:p>
        </p:txBody>
      </p:sp>
      <p:sp>
        <p:nvSpPr>
          <p:cNvPr id="5" name="Slide Number Placeholder 4"/>
          <p:cNvSpPr>
            <a:spLocks noGrp="1"/>
          </p:cNvSpPr>
          <p:nvPr>
            <p:ph type="sldNum" sz="quarter" idx="12"/>
          </p:nvPr>
        </p:nvSpPr>
        <p:spPr/>
        <p:txBody>
          <a:bodyPr/>
          <a:lstStyle/>
          <a:p>
            <a:fld id="{2792C719-6F6E-410D-B3F4-C729222ADB2C}" type="slidenum">
              <a:rPr lang="fr-FR" smtClean="0"/>
              <a:t>‹N°›</a:t>
            </a:fld>
            <a:endParaRPr lang="fr-FR"/>
          </a:p>
        </p:txBody>
      </p:sp>
    </p:spTree>
    <p:extLst>
      <p:ext uri="{BB962C8B-B14F-4D97-AF65-F5344CB8AC3E}">
        <p14:creationId xmlns:p14="http://schemas.microsoft.com/office/powerpoint/2010/main" val="288002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9B86D-AFC7-4FAB-810D-69ADFF3D48F6}" type="datetime1">
              <a:rPr lang="fr-FR" smtClean="0"/>
              <a:t>21.04.17</a:t>
            </a:fld>
            <a:endParaRPr lang="fr-FR"/>
          </a:p>
        </p:txBody>
      </p:sp>
      <p:sp>
        <p:nvSpPr>
          <p:cNvPr id="3" name="Footer Placeholder 2"/>
          <p:cNvSpPr>
            <a:spLocks noGrp="1"/>
          </p:cNvSpPr>
          <p:nvPr>
            <p:ph type="ftr" sz="quarter" idx="11"/>
          </p:nvPr>
        </p:nvSpPr>
        <p:spPr/>
        <p:txBody>
          <a:bodyPr/>
          <a:lstStyle/>
          <a:p>
            <a:r>
              <a:rPr lang="fr-FR"/>
              <a:t>Certification professionnelle ABIH 2017  SANOU Bakary Aimé, ATCHOLE Kezie Ahoulelou</a:t>
            </a:r>
          </a:p>
        </p:txBody>
      </p:sp>
      <p:sp>
        <p:nvSpPr>
          <p:cNvPr id="4" name="Slide Number Placeholder 3"/>
          <p:cNvSpPr>
            <a:spLocks noGrp="1"/>
          </p:cNvSpPr>
          <p:nvPr>
            <p:ph type="sldNum" sz="quarter" idx="12"/>
          </p:nvPr>
        </p:nvSpPr>
        <p:spPr/>
        <p:txBody>
          <a:bodyPr/>
          <a:lstStyle/>
          <a:p>
            <a:fld id="{2792C719-6F6E-410D-B3F4-C729222ADB2C}" type="slidenum">
              <a:rPr lang="fr-FR" smtClean="0"/>
              <a:t>‹N°›</a:t>
            </a:fld>
            <a:endParaRPr lang="fr-FR"/>
          </a:p>
        </p:txBody>
      </p:sp>
    </p:spTree>
    <p:extLst>
      <p:ext uri="{BB962C8B-B14F-4D97-AF65-F5344CB8AC3E}">
        <p14:creationId xmlns:p14="http://schemas.microsoft.com/office/powerpoint/2010/main" val="224370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8"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5" y="609600"/>
            <a:ext cx="6411924" cy="518160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8" y="2431518"/>
            <a:ext cx="3706889" cy="3359681"/>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3018790-F50D-4E41-96F9-E521ED465BF2}" type="datetime1">
              <a:rPr lang="fr-FR" smtClean="0"/>
              <a:t>21.04.17</a:t>
            </a:fld>
            <a:endParaRPr lang="fr-FR"/>
          </a:p>
        </p:txBody>
      </p:sp>
      <p:sp>
        <p:nvSpPr>
          <p:cNvPr id="6" name="Footer Placeholder 5"/>
          <p:cNvSpPr>
            <a:spLocks noGrp="1"/>
          </p:cNvSpPr>
          <p:nvPr>
            <p:ph type="ftr" sz="quarter" idx="11"/>
          </p:nvPr>
        </p:nvSpPr>
        <p:spPr/>
        <p:txBody>
          <a:bodyPr/>
          <a:lstStyle/>
          <a:p>
            <a:r>
              <a:rPr lang="fr-FR"/>
              <a:t>Certification professionnelle ABIH 2017  SANOU Bakary Aimé, ATCHOLE Kezie Ahoulelou</a:t>
            </a:r>
          </a:p>
        </p:txBody>
      </p:sp>
      <p:sp>
        <p:nvSpPr>
          <p:cNvPr id="7" name="Slide Number Placeholder 6"/>
          <p:cNvSpPr>
            <a:spLocks noGrp="1"/>
          </p:cNvSpPr>
          <p:nvPr>
            <p:ph type="sldNum" sz="quarter" idx="12"/>
          </p:nvPr>
        </p:nvSpPr>
        <p:spPr/>
        <p:txBody>
          <a:bodyPr/>
          <a:lstStyle/>
          <a:p>
            <a:fld id="{2792C719-6F6E-410D-B3F4-C729222ADB2C}" type="slidenum">
              <a:rPr lang="fr-FR" smtClean="0"/>
              <a:t>‹N°›</a:t>
            </a:fld>
            <a:endParaRPr lang="fr-FR"/>
          </a:p>
        </p:txBody>
      </p:sp>
    </p:spTree>
    <p:extLst>
      <p:ext uri="{BB962C8B-B14F-4D97-AF65-F5344CB8AC3E}">
        <p14:creationId xmlns:p14="http://schemas.microsoft.com/office/powerpoint/2010/main" val="356290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7" y="609600"/>
            <a:ext cx="3584167" cy="5204832"/>
          </a:xfrm>
          <a:prstGeom prst="rect">
            <a:avLst/>
          </a:prstGeom>
        </p:spPr>
      </p:pic>
      <p:sp>
        <p:nvSpPr>
          <p:cNvPr id="2" name="Title 1"/>
          <p:cNvSpPr>
            <a:spLocks noGrp="1"/>
          </p:cNvSpPr>
          <p:nvPr>
            <p:ph type="title"/>
          </p:nvPr>
        </p:nvSpPr>
        <p:spPr>
          <a:xfrm>
            <a:off x="913796"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4"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6" y="2439261"/>
            <a:ext cx="5934949" cy="3376134"/>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060FCE3-0C14-468B-BA18-0A893A95FEC5}" type="datetime1">
              <a:rPr lang="fr-FR" smtClean="0"/>
              <a:t>21.04.17</a:t>
            </a:fld>
            <a:endParaRPr lang="fr-FR"/>
          </a:p>
        </p:txBody>
      </p:sp>
      <p:sp>
        <p:nvSpPr>
          <p:cNvPr id="6" name="Footer Placeholder 5"/>
          <p:cNvSpPr>
            <a:spLocks noGrp="1"/>
          </p:cNvSpPr>
          <p:nvPr>
            <p:ph type="ftr" sz="quarter" idx="11"/>
          </p:nvPr>
        </p:nvSpPr>
        <p:spPr/>
        <p:txBody>
          <a:bodyPr/>
          <a:lstStyle/>
          <a:p>
            <a:r>
              <a:rPr lang="fr-FR"/>
              <a:t>Certification professionnelle ABIH 2017  SANOU Bakary Aimé, ATCHOLE Kezie Ahoulelou</a:t>
            </a:r>
          </a:p>
        </p:txBody>
      </p:sp>
      <p:sp>
        <p:nvSpPr>
          <p:cNvPr id="7" name="Slide Number Placeholder 6"/>
          <p:cNvSpPr>
            <a:spLocks noGrp="1"/>
          </p:cNvSpPr>
          <p:nvPr>
            <p:ph type="sldNum" sz="quarter" idx="12"/>
          </p:nvPr>
        </p:nvSpPr>
        <p:spPr/>
        <p:txBody>
          <a:bodyPr/>
          <a:lstStyle/>
          <a:p>
            <a:fld id="{2792C719-6F6E-410D-B3F4-C729222ADB2C}" type="slidenum">
              <a:rPr lang="fr-FR" smtClean="0"/>
              <a:t>‹N°›</a:t>
            </a:fld>
            <a:endParaRPr lang="fr-FR"/>
          </a:p>
        </p:txBody>
      </p:sp>
    </p:spTree>
    <p:extLst>
      <p:ext uri="{BB962C8B-B14F-4D97-AF65-F5344CB8AC3E}">
        <p14:creationId xmlns:p14="http://schemas.microsoft.com/office/powerpoint/2010/main" val="320599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6"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6" y="1732453"/>
            <a:ext cx="10353763"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E9AB932-A098-4F5F-AB94-ACBDE23DD5CE}" type="datetime1">
              <a:rPr lang="fr-FR" smtClean="0"/>
              <a:t>21.04.17</a:t>
            </a:fld>
            <a:endParaRPr lang="fr-FR"/>
          </a:p>
        </p:txBody>
      </p:sp>
      <p:sp>
        <p:nvSpPr>
          <p:cNvPr id="5" name="Footer Placeholder 4"/>
          <p:cNvSpPr>
            <a:spLocks noGrp="1"/>
          </p:cNvSpPr>
          <p:nvPr>
            <p:ph type="ftr" sz="quarter" idx="3"/>
          </p:nvPr>
        </p:nvSpPr>
        <p:spPr>
          <a:xfrm>
            <a:off x="913798" y="588327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fr-FR"/>
              <a:t>Certification professionnelle ABIH 2017  SANOU Bakary Aimé, ATCHOLE Kezie Ahoulelou</a:t>
            </a:r>
          </a:p>
        </p:txBody>
      </p:sp>
      <p:sp>
        <p:nvSpPr>
          <p:cNvPr id="6" name="Slide Number Placeholder 5"/>
          <p:cNvSpPr>
            <a:spLocks noGrp="1"/>
          </p:cNvSpPr>
          <p:nvPr>
            <p:ph type="sldNum" sz="quarter" idx="4"/>
          </p:nvPr>
        </p:nvSpPr>
        <p:spPr>
          <a:xfrm>
            <a:off x="10514014" y="588327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792C719-6F6E-410D-B3F4-C729222ADB2C}" type="slidenum">
              <a:rPr lang="fr-FR" smtClean="0"/>
              <a:t>‹N°›</a:t>
            </a:fld>
            <a:endParaRPr lang="fr-FR"/>
          </a:p>
        </p:txBody>
      </p:sp>
    </p:spTree>
    <p:extLst>
      <p:ext uri="{BB962C8B-B14F-4D97-AF65-F5344CB8AC3E}">
        <p14:creationId xmlns:p14="http://schemas.microsoft.com/office/powerpoint/2010/main" val="3203750670"/>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hf hdr="0" dt="0"/>
  <p:txStyles>
    <p:titleStyle>
      <a:lvl1pPr algn="ctr" defTabSz="457189"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05992" algn="l" defTabSz="457189"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19982" indent="-269993" algn="l" defTabSz="457189"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5974" indent="-215995" algn="l" defTabSz="457189"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5965" indent="-215995"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3958" indent="-215995"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550" indent="-228594"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740" indent="-228594"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8930" indent="-228594"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122" indent="-228594" algn="l" defTabSz="457189"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aslm.org/what-we-do/slipta/"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diagramColors" Target="../diagrams/colors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QuickStyle" Target="../diagrams/quickStyle3.xml"/><Relationship Id="rId2" Type="http://schemas.openxmlformats.org/officeDocument/2006/relationships/notesSlide" Target="../notesSlides/notesSlide6.xml"/><Relationship Id="rId16" Type="http://schemas.openxmlformats.org/officeDocument/2006/relationships/hyperlink" Target="mailto:etino3@yahoo.com"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Layout" Target="../diagrams/layout3.xml"/><Relationship Id="rId5" Type="http://schemas.openxmlformats.org/officeDocument/2006/relationships/diagramQuickStyle" Target="../diagrams/quickStyle2.xml"/><Relationship Id="rId15" Type="http://schemas.openxmlformats.org/officeDocument/2006/relationships/image" Target="../media/image12.png"/><Relationship Id="rId10" Type="http://schemas.openxmlformats.org/officeDocument/2006/relationships/diagramData" Target="../diagrams/data3.xml"/><Relationship Id="rId4" Type="http://schemas.openxmlformats.org/officeDocument/2006/relationships/diagramLayout" Target="../diagrams/layout2.xml"/><Relationship Id="rId9" Type="http://schemas.openxmlformats.org/officeDocument/2006/relationships/hyperlink" Target="http://www.aslm.org/what-we-do/slipta/" TargetMode="External"/><Relationship Id="rId14" Type="http://schemas.microsoft.com/office/2007/relationships/diagramDrawing" Target="../diagrams/drawing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www.aslm.org/what-we-do/slipta/" TargetMode="Externa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p:cNvSpPr txBox="1">
            <a:spLocks/>
          </p:cNvSpPr>
          <p:nvPr/>
        </p:nvSpPr>
        <p:spPr>
          <a:xfrm>
            <a:off x="218364" y="5099207"/>
            <a:ext cx="11973636" cy="1270992"/>
          </a:xfrm>
          <a:prstGeom prst="rect">
            <a:avLst/>
          </a:prstGeom>
        </p:spPr>
        <p:txBody>
          <a:bodyPr vert="horz" lIns="91440" tIns="45720" rIns="91440" bIns="45720" rtlCol="0" anchor="t">
            <a:norm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7"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7"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7"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7"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7"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7"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7"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defTabSz="457185">
              <a:buClr>
                <a:srgbClr val="1E5155">
                  <a:lumMod val="40000"/>
                  <a:lumOff val="60000"/>
                </a:srgbClr>
              </a:buClr>
              <a:defRPr/>
            </a:pPr>
            <a:r>
              <a:rPr lang="fr-FR" b="1" u="sng" dirty="0">
                <a:solidFill>
                  <a:schemeClr val="bg1"/>
                </a:solidFill>
                <a:latin typeface="Arial" panose="020B0604020202020204" pitchFamily="34" charset="0"/>
                <a:cs typeface="Arial" panose="020B0604020202020204" pitchFamily="34" charset="0"/>
              </a:rPr>
              <a:t>Auteurs</a:t>
            </a:r>
            <a:r>
              <a:rPr lang="fr-FR" dirty="0">
                <a:solidFill>
                  <a:schemeClr val="bg1"/>
                </a:solidFill>
                <a:latin typeface="Arial" panose="020B0604020202020204" pitchFamily="34" charset="0"/>
                <a:cs typeface="Arial" panose="020B0604020202020204" pitchFamily="34" charset="0"/>
              </a:rPr>
              <a:t> :                                                                           				        </a:t>
            </a:r>
            <a:r>
              <a:rPr lang="fr-FR" b="1" u="sng" dirty="0">
                <a:solidFill>
                  <a:schemeClr val="bg1"/>
                </a:solidFill>
                <a:latin typeface="Arial" panose="020B0604020202020204" pitchFamily="34" charset="0"/>
                <a:cs typeface="Arial" panose="020B0604020202020204" pitchFamily="34" charset="0"/>
              </a:rPr>
              <a:t>Tuteur</a:t>
            </a:r>
            <a:r>
              <a:rPr lang="fr-FR" b="1" dirty="0">
                <a:solidFill>
                  <a:schemeClr val="bg1"/>
                </a:solidFill>
                <a:latin typeface="Arial" panose="020B0604020202020204" pitchFamily="34" charset="0"/>
                <a:cs typeface="Arial" panose="020B0604020202020204" pitchFamily="34" charset="0"/>
              </a:rPr>
              <a:t> : </a:t>
            </a:r>
          </a:p>
          <a:p>
            <a:pPr defTabSz="457185">
              <a:buClr>
                <a:srgbClr val="1E5155">
                  <a:lumMod val="40000"/>
                  <a:lumOff val="60000"/>
                </a:srgbClr>
              </a:buClr>
              <a:defRPr/>
            </a:pPr>
            <a:r>
              <a:rPr lang="fr-FR" b="1" dirty="0">
                <a:solidFill>
                  <a:schemeClr val="bg1"/>
                </a:solidFill>
                <a:latin typeface="Arial" panose="020B0604020202020204" pitchFamily="34" charset="0"/>
                <a:cs typeface="Arial" panose="020B0604020202020204" pitchFamily="34" charset="0"/>
              </a:rPr>
              <a:t>                                                                                                               </a:t>
            </a:r>
            <a:endParaRPr lang="fr-FR" dirty="0">
              <a:solidFill>
                <a:schemeClr val="bg1"/>
              </a:solidFill>
              <a:latin typeface="Arial" panose="020B0604020202020204" pitchFamily="34" charset="0"/>
              <a:cs typeface="Arial" panose="020B0604020202020204" pitchFamily="34" charset="0"/>
            </a:endParaRPr>
          </a:p>
          <a:p>
            <a:pPr defTabSz="457185">
              <a:buClr>
                <a:srgbClr val="1E5155">
                  <a:lumMod val="40000"/>
                  <a:lumOff val="60000"/>
                </a:srgbClr>
              </a:buClr>
              <a:defRPr/>
            </a:pPr>
            <a:endParaRPr lang="fr-FR" dirty="0">
              <a:solidFill>
                <a:schemeClr val="bg1"/>
              </a:solidFill>
              <a:latin typeface="Arial" panose="020B0604020202020204" pitchFamily="34" charset="0"/>
              <a:cs typeface="Arial" panose="020B0604020202020204" pitchFamily="34" charset="0"/>
            </a:endParaRPr>
          </a:p>
          <a:p>
            <a:pPr defTabSz="457185">
              <a:buClr>
                <a:srgbClr val="1E5155">
                  <a:lumMod val="40000"/>
                  <a:lumOff val="60000"/>
                </a:srgbClr>
              </a:buClr>
              <a:defRPr/>
            </a:pPr>
            <a:endParaRPr lang="fr-FR" dirty="0">
              <a:solidFill>
                <a:schemeClr val="bg1"/>
              </a:solidFill>
              <a:latin typeface="Arial" panose="020B0604020202020204" pitchFamily="34" charset="0"/>
              <a:cs typeface="Arial" panose="020B0604020202020204" pitchFamily="34" charset="0"/>
            </a:endParaRPr>
          </a:p>
          <a:p>
            <a:pPr defTabSz="457185">
              <a:buClr>
                <a:srgbClr val="1E5155">
                  <a:lumMod val="40000"/>
                  <a:lumOff val="60000"/>
                </a:srgbClr>
              </a:buClr>
              <a:defRPr/>
            </a:pPr>
            <a:endParaRPr lang="fr-FR" dirty="0">
              <a:solidFill>
                <a:schemeClr val="bg1"/>
              </a:solidFill>
              <a:latin typeface="Arial" panose="020B0604020202020204" pitchFamily="34" charset="0"/>
              <a:cs typeface="Arial" panose="020B0604020202020204" pitchFamily="34" charset="0"/>
            </a:endParaRPr>
          </a:p>
        </p:txBody>
      </p:sp>
      <p:sp>
        <p:nvSpPr>
          <p:cNvPr id="7" name="ZoneTexte 6"/>
          <p:cNvSpPr txBox="1"/>
          <p:nvPr/>
        </p:nvSpPr>
        <p:spPr>
          <a:xfrm>
            <a:off x="8901132" y="6006242"/>
            <a:ext cx="3004349" cy="707886"/>
          </a:xfrm>
          <a:prstGeom prst="rect">
            <a:avLst/>
          </a:prstGeom>
          <a:noFill/>
        </p:spPr>
        <p:txBody>
          <a:bodyPr wrap="square" rtlCol="0">
            <a:spAutoFit/>
          </a:bodyPr>
          <a:lstStyle/>
          <a:p>
            <a:pPr marL="285736" indent="-285736">
              <a:buFont typeface="Arial" panose="020B0604020202020204" pitchFamily="34" charset="0"/>
              <a:buChar char="•"/>
            </a:pPr>
            <a:r>
              <a:rPr lang="fr-FR" sz="2000" b="1" dirty="0">
                <a:solidFill>
                  <a:schemeClr val="bg1"/>
                </a:solidFill>
                <a:latin typeface="Arial" panose="020B0604020202020204" pitchFamily="34" charset="0"/>
                <a:cs typeface="Arial" panose="020B0604020202020204" pitchFamily="34" charset="0"/>
              </a:rPr>
              <a:t>PROT</a:t>
            </a:r>
            <a:r>
              <a:rPr lang="fr-FR" sz="2000" dirty="0">
                <a:solidFill>
                  <a:schemeClr val="bg1"/>
                </a:solidFill>
                <a:latin typeface="Arial" panose="020B0604020202020204" pitchFamily="34" charset="0"/>
                <a:cs typeface="Arial" panose="020B0604020202020204" pitchFamily="34" charset="0"/>
              </a:rPr>
              <a:t> Jean-Matthieu</a:t>
            </a:r>
          </a:p>
          <a:p>
            <a:endParaRPr lang="fr-FR" sz="2000" dirty="0">
              <a:solidFill>
                <a:schemeClr val="bg1"/>
              </a:solidFill>
              <a:latin typeface="Arial" panose="020B0604020202020204" pitchFamily="34" charset="0"/>
              <a:cs typeface="Arial" panose="020B0604020202020204" pitchFamily="34" charset="0"/>
            </a:endParaRPr>
          </a:p>
        </p:txBody>
      </p:sp>
      <p:sp>
        <p:nvSpPr>
          <p:cNvPr id="8" name="ZoneTexte 7"/>
          <p:cNvSpPr txBox="1"/>
          <p:nvPr/>
        </p:nvSpPr>
        <p:spPr>
          <a:xfrm>
            <a:off x="102400" y="5842337"/>
            <a:ext cx="4427697" cy="1015663"/>
          </a:xfrm>
          <a:prstGeom prst="rect">
            <a:avLst/>
          </a:prstGeom>
          <a:noFill/>
        </p:spPr>
        <p:txBody>
          <a:bodyPr wrap="square" rtlCol="0">
            <a:spAutoFit/>
          </a:bodyPr>
          <a:lstStyle/>
          <a:p>
            <a:r>
              <a:rPr lang="fr-FR" sz="2000" dirty="0">
                <a:solidFill>
                  <a:schemeClr val="bg1"/>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Groupe 2 :</a:t>
            </a:r>
          </a:p>
          <a:p>
            <a:pPr marL="457177" indent="-457177">
              <a:buFont typeface="Arial" panose="020B0604020202020204" pitchFamily="34" charset="0"/>
              <a:buChar char="•"/>
            </a:pPr>
            <a:r>
              <a:rPr lang="fr-FR" sz="2000" b="1" dirty="0">
                <a:solidFill>
                  <a:schemeClr val="bg1"/>
                </a:solidFill>
                <a:latin typeface="Arial" panose="020B0604020202020204" pitchFamily="34" charset="0"/>
                <a:cs typeface="Arial" panose="020B0604020202020204" pitchFamily="34" charset="0"/>
              </a:rPr>
              <a:t>SANOU</a:t>
            </a:r>
            <a:r>
              <a:rPr lang="fr-FR" sz="2000" dirty="0">
                <a:solidFill>
                  <a:schemeClr val="bg1"/>
                </a:solidFill>
                <a:latin typeface="Arial" panose="020B0604020202020204" pitchFamily="34" charset="0"/>
                <a:cs typeface="Arial" panose="020B0604020202020204" pitchFamily="34" charset="0"/>
              </a:rPr>
              <a:t> Bakary Aimé</a:t>
            </a:r>
          </a:p>
          <a:p>
            <a:pPr marL="457177" indent="-457177">
              <a:buFont typeface="Arial" panose="020B0604020202020204" pitchFamily="34" charset="0"/>
              <a:buChar char="•"/>
            </a:pPr>
            <a:r>
              <a:rPr lang="fr-FR" sz="2000" b="1" dirty="0">
                <a:solidFill>
                  <a:schemeClr val="bg1"/>
                </a:solidFill>
                <a:latin typeface="Arial" panose="020B0604020202020204" pitchFamily="34" charset="0"/>
                <a:cs typeface="Arial" panose="020B0604020202020204" pitchFamily="34" charset="0"/>
              </a:rPr>
              <a:t>ATCHOLE</a:t>
            </a:r>
            <a:r>
              <a:rPr lang="fr-FR" sz="2000" dirty="0">
                <a:solidFill>
                  <a:schemeClr val="bg1"/>
                </a:solidFill>
                <a:latin typeface="Arial" panose="020B0604020202020204" pitchFamily="34" charset="0"/>
                <a:cs typeface="Arial" panose="020B0604020202020204" pitchFamily="34" charset="0"/>
              </a:rPr>
              <a:t> Kezie Ahoulelou</a:t>
            </a:r>
          </a:p>
        </p:txBody>
      </p:sp>
      <p:sp>
        <p:nvSpPr>
          <p:cNvPr id="10" name="Rectangle 1"/>
          <p:cNvSpPr>
            <a:spLocks noChangeArrowheads="1"/>
          </p:cNvSpPr>
          <p:nvPr/>
        </p:nvSpPr>
        <p:spPr bwMode="auto">
          <a:xfrm>
            <a:off x="2957520" y="3559670"/>
            <a:ext cx="184731" cy="92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54" eaLnBrk="0" fontAlgn="base" hangingPunct="0">
              <a:spcBef>
                <a:spcPct val="0"/>
              </a:spcBef>
              <a:spcAft>
                <a:spcPct val="0"/>
              </a:spcAft>
            </a:pPr>
            <a:br>
              <a:rPr lang="fr-FR" altLang="fr-FR" sz="1799">
                <a:latin typeface="Arial" panose="020B0604020202020204" pitchFamily="34" charset="0"/>
                <a:cs typeface="Arial" panose="020B0604020202020204" pitchFamily="34" charset="0"/>
              </a:rPr>
            </a:br>
            <a:br>
              <a:rPr lang="fr-FR" altLang="fr-FR" sz="1799">
                <a:latin typeface="Arial" panose="020B0604020202020204" pitchFamily="34" charset="0"/>
                <a:cs typeface="Arial" panose="020B0604020202020204" pitchFamily="34" charset="0"/>
              </a:rPr>
            </a:br>
            <a:endParaRPr lang="fr-FR" altLang="fr-FR" sz="1799">
              <a:latin typeface="Arial" panose="020B0604020202020204" pitchFamily="34" charset="0"/>
              <a:cs typeface="Arial" panose="020B0604020202020204" pitchFamily="34" charset="0"/>
            </a:endParaRPr>
          </a:p>
        </p:txBody>
      </p:sp>
      <p:sp>
        <p:nvSpPr>
          <p:cNvPr id="11" name="Rectangle 10"/>
          <p:cNvSpPr/>
          <p:nvPr/>
        </p:nvSpPr>
        <p:spPr>
          <a:xfrm>
            <a:off x="3142251" y="1519709"/>
            <a:ext cx="6231258" cy="523220"/>
          </a:xfrm>
          <a:prstGeom prst="rect">
            <a:avLst/>
          </a:prstGeom>
        </p:spPr>
        <p:txBody>
          <a:bodyPr wrap="none">
            <a:spAutoFit/>
          </a:bodyPr>
          <a:lstStyle/>
          <a:p>
            <a:pPr algn="ctr"/>
            <a:r>
              <a:rPr lang="fr-FR"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PROJET D’INTEGATION ABIH  2017</a:t>
            </a:r>
            <a:endParaRPr lang="fr-FR" sz="2800" dirty="0">
              <a:solidFill>
                <a:schemeClr val="bg1"/>
              </a:solidFill>
              <a:latin typeface="Arial" panose="020B0604020202020204" pitchFamily="34" charset="0"/>
              <a:cs typeface="Arial" panose="020B0604020202020204" pitchFamily="34" charset="0"/>
            </a:endParaRPr>
          </a:p>
        </p:txBody>
      </p:sp>
      <p:sp>
        <p:nvSpPr>
          <p:cNvPr id="12" name="ZoneTexte 11"/>
          <p:cNvSpPr txBox="1"/>
          <p:nvPr/>
        </p:nvSpPr>
        <p:spPr>
          <a:xfrm>
            <a:off x="4530097" y="145834"/>
            <a:ext cx="2904351" cy="369204"/>
          </a:xfrm>
          <a:prstGeom prst="rect">
            <a:avLst/>
          </a:prstGeom>
          <a:noFill/>
        </p:spPr>
        <p:txBody>
          <a:bodyPr wrap="square" rtlCol="0">
            <a:spAutoFit/>
          </a:bodyPr>
          <a:lstStyle/>
          <a:p>
            <a:r>
              <a:rPr lang="fr-FR" sz="1799" b="1" dirty="0">
                <a:solidFill>
                  <a:schemeClr val="bg1"/>
                </a:solidFill>
                <a:latin typeface="Arial" panose="020B0604020202020204" pitchFamily="34" charset="0"/>
                <a:cs typeface="Arial" panose="020B0604020202020204" pitchFamily="34" charset="0"/>
              </a:rPr>
              <a:t>UTC Formation Continue</a:t>
            </a:r>
          </a:p>
        </p:txBody>
      </p:sp>
      <p:sp>
        <p:nvSpPr>
          <p:cNvPr id="13" name="Rectangle 12"/>
          <p:cNvSpPr/>
          <p:nvPr/>
        </p:nvSpPr>
        <p:spPr>
          <a:xfrm>
            <a:off x="4008995" y="445890"/>
            <a:ext cx="4497770" cy="369204"/>
          </a:xfrm>
          <a:prstGeom prst="rect">
            <a:avLst/>
          </a:prstGeom>
        </p:spPr>
        <p:txBody>
          <a:bodyPr wrap="none">
            <a:spAutoFit/>
          </a:bodyPr>
          <a:lstStyle/>
          <a:p>
            <a:r>
              <a:rPr lang="fr-FR" sz="1799" b="1" dirty="0">
                <a:solidFill>
                  <a:schemeClr val="bg1"/>
                </a:solidFill>
                <a:latin typeface="Arial" panose="020B0604020202020204" pitchFamily="34" charset="0"/>
                <a:cs typeface="Arial" panose="020B0604020202020204" pitchFamily="34" charset="0"/>
              </a:rPr>
              <a:t>Certification professionnelle ABIH 2017</a:t>
            </a:r>
          </a:p>
        </p:txBody>
      </p:sp>
      <p:sp>
        <p:nvSpPr>
          <p:cNvPr id="16" name="Espace réservé du numéro de diapositive 15"/>
          <p:cNvSpPr>
            <a:spLocks noGrp="1"/>
          </p:cNvSpPr>
          <p:nvPr>
            <p:ph type="sldNum" sz="quarter" idx="12"/>
          </p:nvPr>
        </p:nvSpPr>
        <p:spPr>
          <a:xfrm>
            <a:off x="11202006" y="6354832"/>
            <a:ext cx="753545" cy="365125"/>
          </a:xfrm>
        </p:spPr>
        <p:txBody>
          <a:bodyPr/>
          <a:lstStyle/>
          <a:p>
            <a:fld id="{2792C719-6F6E-410D-B3F4-C729222ADB2C}" type="slidenum">
              <a:rPr lang="fr-FR" sz="1600" b="1">
                <a:solidFill>
                  <a:schemeClr val="bg1"/>
                </a:solidFill>
                <a:latin typeface="Arial" panose="020B0604020202020204" pitchFamily="34" charset="0"/>
                <a:cs typeface="Arial" panose="020B0604020202020204" pitchFamily="34" charset="0"/>
              </a:rPr>
              <a:t>1</a:t>
            </a:fld>
            <a:endParaRPr lang="fr-FR" sz="1600" b="1" dirty="0">
              <a:solidFill>
                <a:schemeClr val="bg1"/>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
        <p:nvSpPr>
          <p:cNvPr id="3" name="ZoneTexte 2"/>
          <p:cNvSpPr txBox="1"/>
          <p:nvPr/>
        </p:nvSpPr>
        <p:spPr>
          <a:xfrm>
            <a:off x="1428750" y="2612835"/>
            <a:ext cx="9383723" cy="1754326"/>
          </a:xfrm>
          <a:prstGeom prst="rect">
            <a:avLst/>
          </a:prstGeom>
          <a:noFill/>
          <a:ln w="38100">
            <a:solidFill>
              <a:schemeClr val="tx2">
                <a:lumMod val="25000"/>
              </a:schemeClr>
            </a:solidFill>
          </a:ln>
        </p:spPr>
        <p:txBody>
          <a:bodyPr wrap="none" rtlCol="0">
            <a:spAutoFit/>
          </a:bodyPr>
          <a:lstStyle/>
          <a:p>
            <a:pPr algn="ctr"/>
            <a:r>
              <a:rPr lang="fr-FR" sz="3600" b="1" dirty="0">
                <a:solidFill>
                  <a:schemeClr val="bg1"/>
                </a:solidFill>
                <a:latin typeface="Arial" panose="020B0604020202020204" pitchFamily="34" charset="0"/>
                <a:cs typeface="Arial" panose="020B0604020202020204" pitchFamily="34" charset="0"/>
              </a:rPr>
              <a:t>GUIDE PRATIQUE POUR LE TECHNICIEN </a:t>
            </a:r>
          </a:p>
          <a:p>
            <a:pPr algn="ctr"/>
            <a:r>
              <a:rPr lang="fr-FR" sz="3600" b="1" dirty="0">
                <a:solidFill>
                  <a:schemeClr val="bg1"/>
                </a:solidFill>
                <a:latin typeface="Arial" panose="020B0604020202020204" pitchFamily="34" charset="0"/>
                <a:cs typeface="Arial" panose="020B0604020202020204" pitchFamily="34" charset="0"/>
              </a:rPr>
              <a:t>BIOMEDICAL EN LABORATOIRE EN </a:t>
            </a:r>
          </a:p>
          <a:p>
            <a:pPr algn="ctr"/>
            <a:r>
              <a:rPr lang="fr-FR" sz="3600" b="1" dirty="0">
                <a:solidFill>
                  <a:schemeClr val="bg1"/>
                </a:solidFill>
                <a:latin typeface="Arial" panose="020B0604020202020204" pitchFamily="34" charset="0"/>
                <a:cs typeface="Arial" panose="020B0604020202020204" pitchFamily="34" charset="0"/>
              </a:rPr>
              <a:t>AFRIQUE</a:t>
            </a:r>
          </a:p>
        </p:txBody>
      </p:sp>
    </p:spTree>
    <p:extLst>
      <p:ext uri="{BB962C8B-B14F-4D97-AF65-F5344CB8AC3E}">
        <p14:creationId xmlns:p14="http://schemas.microsoft.com/office/powerpoint/2010/main" val="422470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1261592" y="6426926"/>
            <a:ext cx="753545" cy="365125"/>
          </a:xfrm>
        </p:spPr>
        <p:txBody>
          <a:bodyPr/>
          <a:lstStyle/>
          <a:p>
            <a:fld id="{2792C719-6F6E-410D-B3F4-C729222ADB2C}" type="slidenum">
              <a:rPr lang="fr-FR" sz="2400" b="1">
                <a:solidFill>
                  <a:schemeClr val="bg1"/>
                </a:solidFill>
                <a:latin typeface="Arial" panose="020B0604020202020204" pitchFamily="34" charset="0"/>
                <a:cs typeface="Arial" panose="020B0604020202020204" pitchFamily="34" charset="0"/>
              </a:rPr>
              <a:t>10</a:t>
            </a:fld>
            <a:endParaRPr lang="fr-FR" sz="2400" b="1" dirty="0">
              <a:solidFill>
                <a:schemeClr val="bg1"/>
              </a:solidFill>
              <a:latin typeface="Arial" panose="020B0604020202020204" pitchFamily="34" charset="0"/>
              <a:cs typeface="Arial" panose="020B0604020202020204" pitchFamily="34" charset="0"/>
            </a:endParaRPr>
          </a:p>
        </p:txBody>
      </p:sp>
      <p:sp>
        <p:nvSpPr>
          <p:cNvPr id="6" name="Rectangle : coins arrondis 5"/>
          <p:cNvSpPr/>
          <p:nvPr/>
        </p:nvSpPr>
        <p:spPr>
          <a:xfrm>
            <a:off x="7095392" y="1710033"/>
            <a:ext cx="2454845" cy="627017"/>
          </a:xfrm>
          <a:prstGeom prst="round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dirty="0">
                <a:solidFill>
                  <a:schemeClr val="bg1"/>
                </a:solidFill>
                <a:latin typeface="Arial" panose="020B0604020202020204" pitchFamily="34" charset="0"/>
                <a:cs typeface="Arial" panose="020B0604020202020204" pitchFamily="34" charset="0"/>
              </a:rPr>
              <a:t>4 étoiles</a:t>
            </a:r>
          </a:p>
          <a:p>
            <a:pPr algn="ctr"/>
            <a:r>
              <a:rPr lang="fr-FR" sz="1600" dirty="0">
                <a:solidFill>
                  <a:schemeClr val="bg1"/>
                </a:solidFill>
                <a:latin typeface="Arial" panose="020B0604020202020204" pitchFamily="34" charset="0"/>
                <a:cs typeface="Arial" panose="020B0604020202020204" pitchFamily="34" charset="0"/>
              </a:rPr>
              <a:t>85 – 94 % (219-243 pts)</a:t>
            </a:r>
          </a:p>
        </p:txBody>
      </p:sp>
      <p:sp>
        <p:nvSpPr>
          <p:cNvPr id="7" name="Rectangle : coins arrondis 6"/>
          <p:cNvSpPr/>
          <p:nvPr/>
        </p:nvSpPr>
        <p:spPr>
          <a:xfrm>
            <a:off x="9014299" y="882670"/>
            <a:ext cx="2168351" cy="634743"/>
          </a:xfrm>
          <a:prstGeom prst="roundRect">
            <a:avLst/>
          </a:prstGeom>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dirty="0">
                <a:solidFill>
                  <a:schemeClr val="bg1"/>
                </a:solidFill>
                <a:latin typeface="Arial" panose="020B0604020202020204" pitchFamily="34" charset="0"/>
                <a:cs typeface="Arial" panose="020B0604020202020204" pitchFamily="34" charset="0"/>
              </a:rPr>
              <a:t>5 étoiles</a:t>
            </a:r>
          </a:p>
          <a:p>
            <a:pPr algn="ctr"/>
            <a:r>
              <a:rPr lang="fr-FR" sz="1600" dirty="0">
                <a:solidFill>
                  <a:schemeClr val="bg1"/>
                </a:solidFill>
                <a:latin typeface="Arial" panose="020B0604020202020204" pitchFamily="34" charset="0"/>
                <a:cs typeface="Arial" panose="020B0604020202020204" pitchFamily="34" charset="0"/>
              </a:rPr>
              <a:t>≥ 95 % (244-258 pts)</a:t>
            </a:r>
          </a:p>
        </p:txBody>
      </p:sp>
      <mc:AlternateContent xmlns:mc="http://schemas.openxmlformats.org/markup-compatibility/2006" xmlns:a14="http://schemas.microsoft.com/office/drawing/2010/main">
        <mc:Choice Requires="a14">
          <p:sp>
            <p:nvSpPr>
              <p:cNvPr id="8" name="Rectangle : coins arrondis 7"/>
              <p:cNvSpPr/>
              <p:nvPr/>
            </p:nvSpPr>
            <p:spPr>
              <a:xfrm>
                <a:off x="117223" y="5295649"/>
                <a:ext cx="2175627" cy="62701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a:solidFill>
                      <a:schemeClr val="bg1"/>
                    </a:solidFill>
                    <a:latin typeface="Arial" panose="020B0604020202020204" pitchFamily="34" charset="0"/>
                    <a:cs typeface="Arial" panose="020B0604020202020204" pitchFamily="34" charset="0"/>
                  </a:rPr>
                  <a:t>0 étoile</a:t>
                </a:r>
              </a:p>
              <a:p>
                <a:pPr algn="ctr"/>
                <a14:m>
                  <m:oMath xmlns:m="http://schemas.openxmlformats.org/officeDocument/2006/math">
                    <m:r>
                      <a:rPr lang="fr-FR" sz="1600" i="1">
                        <a:solidFill>
                          <a:schemeClr val="bg1"/>
                        </a:solidFill>
                        <a:latin typeface="Cambria Math" panose="02040503050406030204" pitchFamily="18" charset="0"/>
                        <a:ea typeface="Cambria Math" panose="02040503050406030204" pitchFamily="18" charset="0"/>
                      </a:rPr>
                      <m:t>&lt;</m:t>
                    </m:r>
                  </m:oMath>
                </a14:m>
                <a:r>
                  <a:rPr lang="fr-FR" sz="1600" dirty="0">
                    <a:solidFill>
                      <a:schemeClr val="bg1"/>
                    </a:solidFill>
                    <a:latin typeface="Arial" panose="020B0604020202020204" pitchFamily="34" charset="0"/>
                    <a:cs typeface="Arial" panose="020B0604020202020204" pitchFamily="34" charset="0"/>
                  </a:rPr>
                  <a:t> 55 % (0- 141 pts)</a:t>
                </a:r>
              </a:p>
            </p:txBody>
          </p:sp>
        </mc:Choice>
        <mc:Fallback xmlns="">
          <p:sp>
            <p:nvSpPr>
              <p:cNvPr id="8" name="Rectangle : coins arrondis 7"/>
              <p:cNvSpPr>
                <a:spLocks noRot="1" noChangeAspect="1" noMove="1" noResize="1" noEditPoints="1" noAdjustHandles="1" noChangeArrowheads="1" noChangeShapeType="1" noTextEdit="1"/>
              </p:cNvSpPr>
              <p:nvPr/>
            </p:nvSpPr>
            <p:spPr>
              <a:xfrm>
                <a:off x="117223" y="5295649"/>
                <a:ext cx="2175627" cy="627017"/>
              </a:xfrm>
              <a:prstGeom prst="roundRect">
                <a:avLst/>
              </a:prstGeom>
              <a:blipFill>
                <a:blip r:embed="rId2"/>
                <a:stretch>
                  <a:fillRect/>
                </a:stretch>
              </a:blipFill>
            </p:spPr>
            <p:txBody>
              <a:bodyPr/>
              <a:lstStyle/>
              <a:p>
                <a:r>
                  <a:rPr lang="fr-FR">
                    <a:noFill/>
                  </a:rPr>
                  <a:t> </a:t>
                </a:r>
              </a:p>
            </p:txBody>
          </p:sp>
        </mc:Fallback>
      </mc:AlternateContent>
      <p:sp>
        <p:nvSpPr>
          <p:cNvPr id="9" name="Rectangle : coins arrondis 8"/>
          <p:cNvSpPr/>
          <p:nvPr/>
        </p:nvSpPr>
        <p:spPr>
          <a:xfrm>
            <a:off x="1701759" y="4408781"/>
            <a:ext cx="2289376" cy="627017"/>
          </a:xfrm>
          <a:prstGeom prst="roundRect">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dirty="0">
                <a:solidFill>
                  <a:schemeClr val="bg1"/>
                </a:solidFill>
                <a:latin typeface="Arial" panose="020B0604020202020204" pitchFamily="34" charset="0"/>
                <a:cs typeface="Arial" panose="020B0604020202020204" pitchFamily="34" charset="0"/>
              </a:rPr>
              <a:t>1 étoile</a:t>
            </a:r>
          </a:p>
          <a:p>
            <a:pPr algn="ctr"/>
            <a:r>
              <a:rPr lang="fr-FR" sz="1600" dirty="0">
                <a:solidFill>
                  <a:schemeClr val="bg1"/>
                </a:solidFill>
                <a:latin typeface="Arial" panose="020B0604020202020204" pitchFamily="34" charset="0"/>
                <a:cs typeface="Arial" panose="020B0604020202020204" pitchFamily="34" charset="0"/>
              </a:rPr>
              <a:t>55-64 % (142-166 pts)</a:t>
            </a:r>
          </a:p>
        </p:txBody>
      </p:sp>
      <p:sp>
        <p:nvSpPr>
          <p:cNvPr id="10" name="Rectangle : coins arrondis 9"/>
          <p:cNvSpPr/>
          <p:nvPr/>
        </p:nvSpPr>
        <p:spPr>
          <a:xfrm>
            <a:off x="5458442" y="2610713"/>
            <a:ext cx="2463601" cy="627017"/>
          </a:xfrm>
          <a:prstGeom prst="round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dirty="0">
                <a:solidFill>
                  <a:schemeClr val="bg1"/>
                </a:solidFill>
                <a:latin typeface="Arial" panose="020B0604020202020204" pitchFamily="34" charset="0"/>
                <a:cs typeface="Arial" panose="020B0604020202020204" pitchFamily="34" charset="0"/>
              </a:rPr>
              <a:t> 3 étoiles</a:t>
            </a:r>
          </a:p>
          <a:p>
            <a:pPr algn="ctr"/>
            <a:r>
              <a:rPr lang="fr-FR" sz="1600" dirty="0">
                <a:solidFill>
                  <a:schemeClr val="bg1"/>
                </a:solidFill>
                <a:latin typeface="Arial" panose="020B0604020202020204" pitchFamily="34" charset="0"/>
                <a:cs typeface="Arial" panose="020B0604020202020204" pitchFamily="34" charset="0"/>
              </a:rPr>
              <a:t>75 – 84 % (193-218 pts)</a:t>
            </a:r>
          </a:p>
        </p:txBody>
      </p:sp>
      <p:sp>
        <p:nvSpPr>
          <p:cNvPr id="11" name="Rectangle : coins arrondis 10"/>
          <p:cNvSpPr/>
          <p:nvPr/>
        </p:nvSpPr>
        <p:spPr>
          <a:xfrm>
            <a:off x="3307987" y="3537525"/>
            <a:ext cx="2490909" cy="627017"/>
          </a:xfrm>
          <a:prstGeom prst="roundRect">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dirty="0">
                <a:solidFill>
                  <a:schemeClr val="bg1"/>
                </a:solidFill>
                <a:latin typeface="Arial" panose="020B0604020202020204" pitchFamily="34" charset="0"/>
                <a:cs typeface="Arial" panose="020B0604020202020204" pitchFamily="34" charset="0"/>
              </a:rPr>
              <a:t>2 étoiles</a:t>
            </a:r>
          </a:p>
          <a:p>
            <a:pPr algn="ctr"/>
            <a:r>
              <a:rPr lang="fr-FR" sz="1600" dirty="0">
                <a:solidFill>
                  <a:schemeClr val="bg1"/>
                </a:solidFill>
                <a:latin typeface="Arial" panose="020B0604020202020204" pitchFamily="34" charset="0"/>
                <a:cs typeface="Arial" panose="020B0604020202020204" pitchFamily="34" charset="0"/>
              </a:rPr>
              <a:t>65 – 74 % (167-192 pts)</a:t>
            </a:r>
          </a:p>
        </p:txBody>
      </p:sp>
      <p:sp>
        <p:nvSpPr>
          <p:cNvPr id="37" name="Flèche : virage 36"/>
          <p:cNvSpPr/>
          <p:nvPr/>
        </p:nvSpPr>
        <p:spPr>
          <a:xfrm>
            <a:off x="1335105" y="4852703"/>
            <a:ext cx="266700" cy="393871"/>
          </a:xfrm>
          <a:prstGeom prst="ben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799">
              <a:latin typeface="Arial" panose="020B0604020202020204" pitchFamily="34" charset="0"/>
              <a:cs typeface="Arial" panose="020B0604020202020204" pitchFamily="34" charset="0"/>
            </a:endParaRPr>
          </a:p>
        </p:txBody>
      </p:sp>
      <p:sp>
        <p:nvSpPr>
          <p:cNvPr id="38" name="Flèche : virage 37"/>
          <p:cNvSpPr/>
          <p:nvPr/>
        </p:nvSpPr>
        <p:spPr>
          <a:xfrm>
            <a:off x="2846449" y="3978261"/>
            <a:ext cx="374465" cy="372563"/>
          </a:xfrm>
          <a:prstGeom prst="ben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799">
              <a:latin typeface="Arial" panose="020B0604020202020204" pitchFamily="34" charset="0"/>
              <a:cs typeface="Arial" panose="020B0604020202020204" pitchFamily="34" charset="0"/>
            </a:endParaRPr>
          </a:p>
        </p:txBody>
      </p:sp>
      <p:sp>
        <p:nvSpPr>
          <p:cNvPr id="39" name="Flèche : virage 38"/>
          <p:cNvSpPr/>
          <p:nvPr/>
        </p:nvSpPr>
        <p:spPr>
          <a:xfrm>
            <a:off x="5029783" y="3098385"/>
            <a:ext cx="378819" cy="264795"/>
          </a:xfrm>
          <a:prstGeom prst="bentArrow">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latin typeface="Arial" panose="020B0604020202020204" pitchFamily="34" charset="0"/>
              <a:cs typeface="Arial" panose="020B0604020202020204" pitchFamily="34" charset="0"/>
            </a:endParaRPr>
          </a:p>
        </p:txBody>
      </p:sp>
      <p:sp>
        <p:nvSpPr>
          <p:cNvPr id="40" name="Flèche : virage 39"/>
          <p:cNvSpPr/>
          <p:nvPr/>
        </p:nvSpPr>
        <p:spPr>
          <a:xfrm>
            <a:off x="6792666" y="2234745"/>
            <a:ext cx="261801" cy="317352"/>
          </a:xfrm>
          <a:prstGeom prst="bentArrow">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799">
              <a:latin typeface="Arial" panose="020B0604020202020204" pitchFamily="34" charset="0"/>
              <a:cs typeface="Arial" panose="020B0604020202020204" pitchFamily="34" charset="0"/>
            </a:endParaRPr>
          </a:p>
        </p:txBody>
      </p:sp>
      <p:sp>
        <p:nvSpPr>
          <p:cNvPr id="41" name="Flèche : virage 40"/>
          <p:cNvSpPr/>
          <p:nvPr/>
        </p:nvSpPr>
        <p:spPr>
          <a:xfrm>
            <a:off x="8558573" y="1331701"/>
            <a:ext cx="378811" cy="277617"/>
          </a:xfrm>
          <a:prstGeom prst="bentArrow">
            <a:avLst/>
          </a:prstGeom>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799">
              <a:latin typeface="Arial" panose="020B0604020202020204" pitchFamily="34" charset="0"/>
              <a:cs typeface="Arial" panose="020B0604020202020204" pitchFamily="34" charset="0"/>
            </a:endParaRPr>
          </a:p>
        </p:txBody>
      </p:sp>
      <p:sp>
        <p:nvSpPr>
          <p:cNvPr id="44" name="Flèche : droite rayée 43"/>
          <p:cNvSpPr/>
          <p:nvPr/>
        </p:nvSpPr>
        <p:spPr>
          <a:xfrm rot="19867371" flipV="1">
            <a:off x="143529" y="2593253"/>
            <a:ext cx="8726144" cy="183155"/>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45" name="Flèche : droite rayée 44"/>
          <p:cNvSpPr/>
          <p:nvPr/>
        </p:nvSpPr>
        <p:spPr>
          <a:xfrm rot="16200000">
            <a:off x="9925220" y="3617946"/>
            <a:ext cx="3329668" cy="24248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51" name="ZoneTexte 50"/>
          <p:cNvSpPr txBox="1"/>
          <p:nvPr/>
        </p:nvSpPr>
        <p:spPr>
          <a:xfrm>
            <a:off x="5798896" y="6084560"/>
            <a:ext cx="2249334" cy="369204"/>
          </a:xfrm>
          <a:prstGeom prst="rect">
            <a:avLst/>
          </a:prstGeom>
          <a:noFill/>
        </p:spPr>
        <p:txBody>
          <a:bodyPr wrap="none" rtlCol="0">
            <a:spAutoFit/>
          </a:bodyPr>
          <a:lstStyle/>
          <a:p>
            <a:r>
              <a:rPr lang="fr-FR" sz="1799" b="1" dirty="0">
                <a:solidFill>
                  <a:schemeClr val="bg1"/>
                </a:solidFill>
                <a:latin typeface="Arial" panose="020B0604020202020204" pitchFamily="34" charset="0"/>
                <a:cs typeface="Arial" panose="020B0604020202020204" pitchFamily="34" charset="0"/>
              </a:rPr>
              <a:t>Processus graduel</a:t>
            </a:r>
          </a:p>
        </p:txBody>
      </p:sp>
      <p:sp>
        <p:nvSpPr>
          <p:cNvPr id="52" name="ZoneTexte 51"/>
          <p:cNvSpPr txBox="1"/>
          <p:nvPr/>
        </p:nvSpPr>
        <p:spPr>
          <a:xfrm>
            <a:off x="11667113" y="2298044"/>
            <a:ext cx="461537" cy="3105978"/>
          </a:xfrm>
          <a:prstGeom prst="rect">
            <a:avLst/>
          </a:prstGeom>
          <a:noFill/>
        </p:spPr>
        <p:txBody>
          <a:bodyPr vert="vert270" wrap="none" rtlCol="0">
            <a:spAutoFit/>
          </a:bodyPr>
          <a:lstStyle/>
          <a:p>
            <a:r>
              <a:rPr lang="fr-FR" sz="1799" dirty="0">
                <a:solidFill>
                  <a:schemeClr val="bg1"/>
                </a:solidFill>
                <a:latin typeface="Arial" panose="020B0604020202020204" pitchFamily="34" charset="0"/>
                <a:cs typeface="Arial" panose="020B0604020202020204" pitchFamily="34" charset="0"/>
              </a:rPr>
              <a:t>% du score à l’audit sur place</a:t>
            </a:r>
          </a:p>
        </p:txBody>
      </p:sp>
      <p:pic>
        <p:nvPicPr>
          <p:cNvPr id="54" name="Image 53"/>
          <p:cNvPicPr>
            <a:picLocks noChangeAspect="1"/>
          </p:cNvPicPr>
          <p:nvPr/>
        </p:nvPicPr>
        <p:blipFill>
          <a:blip r:embed="rId3"/>
          <a:stretch>
            <a:fillRect/>
          </a:stretch>
        </p:blipFill>
        <p:spPr>
          <a:xfrm>
            <a:off x="8281630" y="3311084"/>
            <a:ext cx="2029732" cy="1935493"/>
          </a:xfrm>
          <a:prstGeom prst="rect">
            <a:avLst/>
          </a:prstGeom>
          <a:ln>
            <a:noFill/>
          </a:ln>
        </p:spPr>
      </p:pic>
      <p:sp>
        <p:nvSpPr>
          <p:cNvPr id="60" name="ZoneTexte 59"/>
          <p:cNvSpPr txBox="1"/>
          <p:nvPr/>
        </p:nvSpPr>
        <p:spPr>
          <a:xfrm>
            <a:off x="116587" y="744170"/>
            <a:ext cx="3285836" cy="276999"/>
          </a:xfrm>
          <a:prstGeom prst="rect">
            <a:avLst/>
          </a:prstGeom>
          <a:noFill/>
        </p:spPr>
        <p:txBody>
          <a:bodyPr wrap="none" rtlCol="0">
            <a:spAutoFit/>
          </a:bodyPr>
          <a:lstStyle/>
          <a:p>
            <a:pPr marL="285741" indent="-285741">
              <a:buFont typeface="Wingdings" panose="05000000000000000000" pitchFamily="2" charset="2"/>
              <a:buChar char="v"/>
            </a:pPr>
            <a:r>
              <a:rPr lang="fr-FR" sz="1200" b="1" dirty="0">
                <a:solidFill>
                  <a:schemeClr val="bg1"/>
                </a:solidFill>
                <a:latin typeface="Arial" panose="020B0604020202020204" pitchFamily="34" charset="0"/>
                <a:cs typeface="Arial" panose="020B0604020202020204" pitchFamily="34" charset="0"/>
              </a:rPr>
              <a:t>PROCESSUS GRADUEL DE SLIPTA</a:t>
            </a:r>
            <a:r>
              <a:rPr lang="fr-FR" sz="1200" b="1" baseline="30000" dirty="0">
                <a:solidFill>
                  <a:schemeClr val="bg1"/>
                </a:solidFill>
                <a:latin typeface="Arial" panose="020B0604020202020204" pitchFamily="34" charset="0"/>
                <a:ea typeface="+mj-ea"/>
                <a:cs typeface="Arial" panose="020B0604020202020204" pitchFamily="34" charset="0"/>
              </a:rPr>
              <a:t> </a:t>
            </a:r>
            <a:r>
              <a:rPr lang="fr-FR" sz="1200" b="1" dirty="0">
                <a:solidFill>
                  <a:srgbClr val="FF0000"/>
                </a:solidFill>
                <a:latin typeface="Arial" panose="020B0604020202020204" pitchFamily="34" charset="0"/>
                <a:ea typeface="+mj-ea"/>
                <a:cs typeface="Arial" panose="020B0604020202020204" pitchFamily="34" charset="0"/>
              </a:rPr>
              <a:t>[4]</a:t>
            </a:r>
            <a:endParaRPr lang="fr-FR" sz="1200" b="1" dirty="0">
              <a:solidFill>
                <a:srgbClr val="FF0000"/>
              </a:solidFill>
              <a:latin typeface="Arial" panose="020B0604020202020204" pitchFamily="34" charset="0"/>
              <a:cs typeface="Arial" panose="020B0604020202020204" pitchFamily="34" charset="0"/>
            </a:endParaRPr>
          </a:p>
        </p:txBody>
      </p:sp>
      <p:sp>
        <p:nvSpPr>
          <p:cNvPr id="61" name="Flèche : droite rayée 60"/>
          <p:cNvSpPr/>
          <p:nvPr/>
        </p:nvSpPr>
        <p:spPr>
          <a:xfrm flipV="1">
            <a:off x="3961200" y="5915372"/>
            <a:ext cx="5662931" cy="224244"/>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62" name="ZoneTexte 61"/>
          <p:cNvSpPr txBox="1"/>
          <p:nvPr/>
        </p:nvSpPr>
        <p:spPr>
          <a:xfrm rot="19887152">
            <a:off x="2860586" y="2209413"/>
            <a:ext cx="3072897" cy="338554"/>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Evolution de la qualité</a:t>
            </a:r>
          </a:p>
        </p:txBody>
      </p:sp>
      <p:sp>
        <p:nvSpPr>
          <p:cNvPr id="64" name="ZoneTexte 63"/>
          <p:cNvSpPr txBox="1"/>
          <p:nvPr/>
        </p:nvSpPr>
        <p:spPr>
          <a:xfrm>
            <a:off x="116587" y="1133384"/>
            <a:ext cx="5799951" cy="646074"/>
          </a:xfrm>
          <a:prstGeom prst="rect">
            <a:avLst/>
          </a:prstGeom>
          <a:noFill/>
        </p:spPr>
        <p:txBody>
          <a:bodyPr wrap="square" rtlCol="0">
            <a:spAutoFit/>
          </a:bodyPr>
          <a:lstStyle/>
          <a:p>
            <a:r>
              <a:rPr lang="fr-FR" sz="1799" dirty="0">
                <a:solidFill>
                  <a:schemeClr val="bg1"/>
                </a:solidFill>
                <a:latin typeface="Arial" panose="020B0604020202020204" pitchFamily="34" charset="0"/>
                <a:cs typeface="Arial" panose="020B0604020202020204" pitchFamily="34" charset="0"/>
              </a:rPr>
              <a:t>Total           258 points </a:t>
            </a:r>
          </a:p>
          <a:p>
            <a:r>
              <a:rPr lang="fr-FR" sz="1799" dirty="0">
                <a:solidFill>
                  <a:schemeClr val="bg1"/>
                </a:solidFill>
                <a:latin typeface="Arial" panose="020B0604020202020204" pitchFamily="34" charset="0"/>
                <a:cs typeface="Arial" panose="020B0604020202020204" pitchFamily="34" charset="0"/>
              </a:rPr>
              <a:t>Activités service biomédical       30 points ≈ </a:t>
            </a:r>
            <a:r>
              <a:rPr lang="fr-FR" sz="1799" b="1" dirty="0">
                <a:solidFill>
                  <a:schemeClr val="bg1"/>
                </a:solidFill>
                <a:latin typeface="Arial" panose="020B0604020202020204" pitchFamily="34" charset="0"/>
                <a:cs typeface="Arial" panose="020B0604020202020204" pitchFamily="34" charset="0"/>
              </a:rPr>
              <a:t>11,62 %</a:t>
            </a:r>
          </a:p>
        </p:txBody>
      </p:sp>
      <p:sp>
        <p:nvSpPr>
          <p:cNvPr id="65" name="Flèche : droite 64"/>
          <p:cNvSpPr/>
          <p:nvPr/>
        </p:nvSpPr>
        <p:spPr>
          <a:xfrm>
            <a:off x="803559" y="1216171"/>
            <a:ext cx="403225" cy="253903"/>
          </a:xfrm>
          <a:prstGeom prs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solidFill>
                <a:schemeClr val="bg1"/>
              </a:solidFill>
              <a:latin typeface="Arial" panose="020B0604020202020204" pitchFamily="34" charset="0"/>
              <a:cs typeface="Arial" panose="020B0604020202020204" pitchFamily="34" charset="0"/>
            </a:endParaRPr>
          </a:p>
        </p:txBody>
      </p:sp>
      <p:sp>
        <p:nvSpPr>
          <p:cNvPr id="66" name="Flèche : droite 65"/>
          <p:cNvSpPr/>
          <p:nvPr/>
        </p:nvSpPr>
        <p:spPr>
          <a:xfrm>
            <a:off x="3092360" y="1475294"/>
            <a:ext cx="257107" cy="254253"/>
          </a:xfrm>
          <a:prstGeom prs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29" name="Rectangle 28"/>
          <p:cNvSpPr/>
          <p:nvPr/>
        </p:nvSpPr>
        <p:spPr>
          <a:xfrm>
            <a:off x="-22487" y="6046139"/>
            <a:ext cx="5241679" cy="600164"/>
          </a:xfrm>
          <a:prstGeom prst="rect">
            <a:avLst/>
          </a:prstGeom>
        </p:spPr>
        <p:txBody>
          <a:bodyPr wrap="square">
            <a:spAutoFit/>
          </a:bodyPr>
          <a:lstStyle/>
          <a:p>
            <a:r>
              <a:rPr lang="fr-FR" sz="1100" b="1" dirty="0">
                <a:solidFill>
                  <a:srgbClr val="FF0000"/>
                </a:solidFill>
                <a:latin typeface="Arial" panose="020B0604020202020204" pitchFamily="34" charset="0"/>
                <a:cs typeface="Arial" panose="020B0604020202020204" pitchFamily="34" charset="0"/>
              </a:rPr>
              <a:t>[4] </a:t>
            </a:r>
            <a:r>
              <a:rPr lang="fr-FR" sz="1100" dirty="0">
                <a:solidFill>
                  <a:schemeClr val="bg1"/>
                </a:solidFill>
                <a:latin typeface="Arial" panose="020B0604020202020204" pitchFamily="34" charset="0"/>
                <a:cs typeface="Arial" panose="020B0604020202020204" pitchFamily="34" charset="0"/>
              </a:rPr>
              <a:t>OMS/AFRO /Lignes directrices de l'OMS relatives </a:t>
            </a:r>
          </a:p>
          <a:p>
            <a:r>
              <a:rPr lang="fr-FR" sz="1100" dirty="0">
                <a:solidFill>
                  <a:schemeClr val="bg1"/>
                </a:solidFill>
                <a:latin typeface="Arial" panose="020B0604020202020204" pitchFamily="34" charset="0"/>
                <a:cs typeface="Arial" panose="020B0604020202020204" pitchFamily="34" charset="0"/>
              </a:rPr>
              <a:t>au Processus graduel d’amélioration des laboratoires en vue de</a:t>
            </a:r>
          </a:p>
          <a:p>
            <a:r>
              <a:rPr lang="fr-FR" sz="1100" dirty="0">
                <a:solidFill>
                  <a:schemeClr val="bg1"/>
                </a:solidFill>
                <a:latin typeface="Arial" panose="020B0604020202020204" pitchFamily="34" charset="0"/>
                <a:cs typeface="Arial" panose="020B0604020202020204" pitchFamily="34" charset="0"/>
              </a:rPr>
              <a:t>l'accréditation dans la Région africaine (accompagnées d'une liste de contrôle)</a:t>
            </a:r>
          </a:p>
        </p:txBody>
      </p:sp>
      <p:sp>
        <p:nvSpPr>
          <p:cNvPr id="30" name="Espace réservé du pied de page 4"/>
          <p:cNvSpPr>
            <a:spLocks noGrp="1"/>
          </p:cNvSpPr>
          <p:nvPr>
            <p:ph type="ftr" sz="quarter" idx="11"/>
          </p:nvPr>
        </p:nvSpPr>
        <p:spPr>
          <a:xfrm>
            <a:off x="1538518" y="13651"/>
            <a:ext cx="10653485" cy="365125"/>
          </a:xfrm>
          <a:solidFill>
            <a:schemeClr val="tx1"/>
          </a:solidFill>
        </p:spPr>
        <p:txBody>
          <a:bodyPr/>
          <a:lstStyle/>
          <a:p>
            <a:r>
              <a:rPr lang="fr-FR" b="1" dirty="0">
                <a:solidFill>
                  <a:schemeClr val="bg1"/>
                </a:solidFill>
                <a:effectLst/>
                <a:latin typeface="Arial" panose="020B0604020202020204" pitchFamily="34" charset="0"/>
                <a:cs typeface="Arial" panose="020B0604020202020204" pitchFamily="34" charset="0"/>
              </a:rPr>
              <a:t>Certification professionnelle ABIH 2017                                                                                                                                                                    </a:t>
            </a:r>
            <a:r>
              <a:rPr lang="fr-FR" b="1" u="sng" dirty="0">
                <a:solidFill>
                  <a:schemeClr val="bg1"/>
                </a:solidFill>
                <a:effectLst/>
                <a:latin typeface="Arial" panose="020B0604020202020204" pitchFamily="34" charset="0"/>
                <a:cs typeface="Arial" panose="020B0604020202020204" pitchFamily="34" charset="0"/>
              </a:rPr>
              <a:t>Auteurs:</a:t>
            </a:r>
            <a:r>
              <a:rPr lang="fr-FR" b="1" dirty="0">
                <a:solidFill>
                  <a:schemeClr val="bg1"/>
                </a:solidFill>
                <a:effectLst/>
                <a:latin typeface="Arial" panose="020B0604020202020204" pitchFamily="34" charset="0"/>
                <a:cs typeface="Arial" panose="020B0604020202020204" pitchFamily="34" charset="0"/>
              </a:rPr>
              <a:t>    SANOU Bakary Aimé, </a:t>
            </a:r>
          </a:p>
          <a:p>
            <a:r>
              <a:rPr lang="fr-FR" b="1" dirty="0">
                <a:solidFill>
                  <a:schemeClr val="bg1"/>
                </a:solidFill>
                <a:effectLst/>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31" name="Imag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
        <p:nvSpPr>
          <p:cNvPr id="32" name="Titre 1"/>
          <p:cNvSpPr txBox="1">
            <a:spLocks/>
          </p:cNvSpPr>
          <p:nvPr/>
        </p:nvSpPr>
        <p:spPr>
          <a:xfrm>
            <a:off x="3676265" y="336618"/>
            <a:ext cx="4383088" cy="393295"/>
          </a:xfrm>
          <a:prstGeom prst="rect">
            <a:avLst/>
          </a:prstGeom>
          <a:effectLst>
            <a:outerShdw blurRad="25400" dir="17880000">
              <a:srgbClr val="000000">
                <a:alpha val="46000"/>
              </a:srgbClr>
            </a:outerShdw>
          </a:effectLst>
        </p:spPr>
        <p:txBody>
          <a:bodyPr vert="horz" lIns="91440" tIns="45720" rIns="91440" bIns="45720" rtlCol="0" anchor="ctr">
            <a:normAutofit fontScale="9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dirty="0">
                <a:solidFill>
                  <a:schemeClr val="bg1"/>
                </a:solidFill>
                <a:effectLst/>
                <a:latin typeface="Arial" panose="020B0604020202020204" pitchFamily="34" charset="0"/>
                <a:cs typeface="Arial" panose="020B0604020202020204" pitchFamily="34" charset="0"/>
              </a:rPr>
              <a:t>2-SITUATION DES LABORATOIRES EN AFRIQUE</a:t>
            </a:r>
          </a:p>
        </p:txBody>
      </p:sp>
    </p:spTree>
    <p:extLst>
      <p:ext uri="{BB962C8B-B14F-4D97-AF65-F5344CB8AC3E}">
        <p14:creationId xmlns:p14="http://schemas.microsoft.com/office/powerpoint/2010/main" val="136961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arn(inVertical)">
                                      <p:cBhvr>
                                        <p:cTn id="10" dur="500"/>
                                        <p:tgtEl>
                                          <p:spTgt spid="6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arn(inVertical)">
                                      <p:cBhvr>
                                        <p:cTn id="13" dur="500"/>
                                        <p:tgtEl>
                                          <p:spTgt spid="5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barn(inVertical)">
                                      <p:cBhvr>
                                        <p:cTn id="16" dur="500"/>
                                        <p:tgtEl>
                                          <p:spTgt spid="5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arn(inVertical)">
                                      <p:cBhvr>
                                        <p:cTn id="19" dur="500"/>
                                        <p:tgtEl>
                                          <p:spTgt spid="45"/>
                                        </p:tgtEl>
                                      </p:cBhvr>
                                    </p:animEffect>
                                  </p:childTnLst>
                                </p:cTn>
                              </p:par>
                              <p:par>
                                <p:cTn id="20" presetID="16" presetClass="entr" presetSubtype="21"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arn(inVertical)">
                                      <p:cBhvr>
                                        <p:cTn id="22" dur="500"/>
                                        <p:tgtEl>
                                          <p:spTgt spid="54"/>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250"/>
                                        <p:tgtEl>
                                          <p:spTgt spid="37"/>
                                        </p:tgtEl>
                                      </p:cBhvr>
                                    </p:animEffect>
                                  </p:childTnLst>
                                </p:cTn>
                              </p:par>
                            </p:childTnLst>
                          </p:cTn>
                        </p:par>
                        <p:par>
                          <p:cTn id="27" fill="hold">
                            <p:stCondLst>
                              <p:cond delay="750"/>
                            </p:stCondLst>
                            <p:childTnLst>
                              <p:par>
                                <p:cTn id="28" presetID="16" presetClass="entr" presetSubtype="2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250"/>
                                        <p:tgtEl>
                                          <p:spTgt spid="9"/>
                                        </p:tgtEl>
                                      </p:cBhvr>
                                    </p:animEffect>
                                  </p:childTnLst>
                                </p:cTn>
                              </p:par>
                            </p:childTnLst>
                          </p:cTn>
                        </p:par>
                        <p:par>
                          <p:cTn id="31" fill="hold">
                            <p:stCondLst>
                              <p:cond delay="1000"/>
                            </p:stCondLst>
                            <p:childTnLst>
                              <p:par>
                                <p:cTn id="32" presetID="16" presetClass="entr" presetSubtype="21"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arn(inVertical)">
                                      <p:cBhvr>
                                        <p:cTn id="34" dur="250"/>
                                        <p:tgtEl>
                                          <p:spTgt spid="38"/>
                                        </p:tgtEl>
                                      </p:cBhvr>
                                    </p:animEffect>
                                  </p:childTnLst>
                                </p:cTn>
                              </p:par>
                            </p:childTnLst>
                          </p:cTn>
                        </p:par>
                        <p:par>
                          <p:cTn id="35" fill="hold">
                            <p:stCondLst>
                              <p:cond delay="1250"/>
                            </p:stCondLst>
                            <p:childTnLst>
                              <p:par>
                                <p:cTn id="36" presetID="16" presetClass="entr" presetSubtype="21"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250"/>
                                        <p:tgtEl>
                                          <p:spTgt spid="11"/>
                                        </p:tgtEl>
                                      </p:cBhvr>
                                    </p:animEffect>
                                  </p:childTnLst>
                                </p:cTn>
                              </p:par>
                            </p:childTnLst>
                          </p:cTn>
                        </p:par>
                        <p:par>
                          <p:cTn id="39" fill="hold">
                            <p:stCondLst>
                              <p:cond delay="1500"/>
                            </p:stCondLst>
                            <p:childTnLst>
                              <p:par>
                                <p:cTn id="40" presetID="16" presetClass="entr" presetSubtype="21"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arn(inVertical)">
                                      <p:cBhvr>
                                        <p:cTn id="42" dur="250"/>
                                        <p:tgtEl>
                                          <p:spTgt spid="39"/>
                                        </p:tgtEl>
                                      </p:cBhvr>
                                    </p:animEffect>
                                  </p:childTnLst>
                                </p:cTn>
                              </p:par>
                            </p:childTnLst>
                          </p:cTn>
                        </p:par>
                        <p:par>
                          <p:cTn id="43" fill="hold">
                            <p:stCondLst>
                              <p:cond delay="1750"/>
                            </p:stCondLst>
                            <p:childTnLst>
                              <p:par>
                                <p:cTn id="44" presetID="16" presetClass="entr" presetSubtype="21"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250"/>
                                        <p:tgtEl>
                                          <p:spTgt spid="10"/>
                                        </p:tgtEl>
                                      </p:cBhvr>
                                    </p:animEffect>
                                  </p:childTnLst>
                                </p:cTn>
                              </p:par>
                            </p:childTnLst>
                          </p:cTn>
                        </p:par>
                        <p:par>
                          <p:cTn id="47" fill="hold">
                            <p:stCondLst>
                              <p:cond delay="2000"/>
                            </p:stCondLst>
                            <p:childTnLst>
                              <p:par>
                                <p:cTn id="48" presetID="16" presetClass="entr" presetSubtype="21"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250"/>
                                        <p:tgtEl>
                                          <p:spTgt spid="40"/>
                                        </p:tgtEl>
                                      </p:cBhvr>
                                    </p:animEffect>
                                  </p:childTnLst>
                                </p:cTn>
                              </p:par>
                            </p:childTnLst>
                          </p:cTn>
                        </p:par>
                        <p:par>
                          <p:cTn id="51" fill="hold">
                            <p:stCondLst>
                              <p:cond delay="2250"/>
                            </p:stCondLst>
                            <p:childTnLst>
                              <p:par>
                                <p:cTn id="52" presetID="16" presetClass="entr" presetSubtype="21"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arn(inVertical)">
                                      <p:cBhvr>
                                        <p:cTn id="54" dur="250"/>
                                        <p:tgtEl>
                                          <p:spTgt spid="6"/>
                                        </p:tgtEl>
                                      </p:cBhvr>
                                    </p:animEffect>
                                  </p:childTnLst>
                                </p:cTn>
                              </p:par>
                            </p:childTnLst>
                          </p:cTn>
                        </p:par>
                        <p:par>
                          <p:cTn id="55" fill="hold">
                            <p:stCondLst>
                              <p:cond delay="2500"/>
                            </p:stCondLst>
                            <p:childTnLst>
                              <p:par>
                                <p:cTn id="56" presetID="16" presetClass="entr" presetSubtype="21"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arn(inVertical)">
                                      <p:cBhvr>
                                        <p:cTn id="58" dur="250"/>
                                        <p:tgtEl>
                                          <p:spTgt spid="41"/>
                                        </p:tgtEl>
                                      </p:cBhvr>
                                    </p:animEffect>
                                  </p:childTnLst>
                                </p:cTn>
                              </p:par>
                            </p:childTnLst>
                          </p:cTn>
                        </p:par>
                        <p:par>
                          <p:cTn id="59" fill="hold">
                            <p:stCondLst>
                              <p:cond delay="2750"/>
                            </p:stCondLst>
                            <p:childTnLst>
                              <p:par>
                                <p:cTn id="60" presetID="16" presetClass="entr" presetSubtype="21"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Vertical)">
                                      <p:cBhvr>
                                        <p:cTn id="62" dur="250"/>
                                        <p:tgtEl>
                                          <p:spTgt spid="7"/>
                                        </p:tgtEl>
                                      </p:cBhvr>
                                    </p:animEffect>
                                  </p:childTnLst>
                                </p:cTn>
                              </p:par>
                            </p:childTnLst>
                          </p:cTn>
                        </p:par>
                        <p:par>
                          <p:cTn id="63" fill="hold">
                            <p:stCondLst>
                              <p:cond delay="3000"/>
                            </p:stCondLst>
                            <p:childTnLst>
                              <p:par>
                                <p:cTn id="64" presetID="2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down)">
                                      <p:cBhvr>
                                        <p:cTn id="66" dur="750"/>
                                        <p:tgtEl>
                                          <p:spTgt spid="44"/>
                                        </p:tgtEl>
                                      </p:cBhvr>
                                    </p:animEffect>
                                  </p:childTnLst>
                                </p:cTn>
                              </p:par>
                            </p:childTnLst>
                          </p:cTn>
                        </p:par>
                        <p:par>
                          <p:cTn id="67" fill="hold">
                            <p:stCondLst>
                              <p:cond delay="3750"/>
                            </p:stCondLst>
                            <p:childTnLst>
                              <p:par>
                                <p:cTn id="68" presetID="22" presetClass="entr" presetSubtype="4"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wipe(down)">
                                      <p:cBhvr>
                                        <p:cTn id="70" dur="750"/>
                                        <p:tgtEl>
                                          <p:spTgt spid="62"/>
                                        </p:tgtEl>
                                      </p:cBhvr>
                                    </p:animEffect>
                                  </p:childTnLst>
                                </p:cTn>
                              </p:par>
                            </p:childTnLst>
                          </p:cTn>
                        </p:par>
                        <p:par>
                          <p:cTn id="71" fill="hold">
                            <p:stCondLst>
                              <p:cond delay="4500"/>
                            </p:stCondLst>
                            <p:childTnLst>
                              <p:par>
                                <p:cTn id="72" presetID="16" presetClass="entr" presetSubtype="21" fill="hold" grpId="0" nodeType="after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barn(inVertical)">
                                      <p:cBhvr>
                                        <p:cTn id="74" dur="500"/>
                                        <p:tgtEl>
                                          <p:spTgt spid="64"/>
                                        </p:tgtEl>
                                      </p:cBhvr>
                                    </p:animEffect>
                                  </p:childTnLst>
                                </p:cTn>
                              </p:par>
                            </p:childTnLst>
                          </p:cTn>
                        </p:par>
                        <p:par>
                          <p:cTn id="75" fill="hold">
                            <p:stCondLst>
                              <p:cond delay="5000"/>
                            </p:stCondLst>
                            <p:childTnLst>
                              <p:par>
                                <p:cTn id="76" presetID="16" presetClass="entr" presetSubtype="21" fill="hold" grpId="0" nodeType="after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barn(inVertical)">
                                      <p:cBhvr>
                                        <p:cTn id="78" dur="500"/>
                                        <p:tgtEl>
                                          <p:spTgt spid="65"/>
                                        </p:tgtEl>
                                      </p:cBhvr>
                                    </p:animEffect>
                                  </p:childTnLst>
                                </p:cTn>
                              </p:par>
                            </p:childTnLst>
                          </p:cTn>
                        </p:par>
                        <p:par>
                          <p:cTn id="79" fill="hold">
                            <p:stCondLst>
                              <p:cond delay="5500"/>
                            </p:stCondLst>
                            <p:childTnLst>
                              <p:par>
                                <p:cTn id="80" presetID="16" presetClass="entr" presetSubtype="21" fill="hold" grpId="0" nodeType="after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barn(inVertical)">
                                      <p:cBhvr>
                                        <p:cTn id="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37" grpId="0" animBg="1"/>
      <p:bldP spid="38" grpId="0" animBg="1"/>
      <p:bldP spid="39" grpId="0" animBg="1"/>
      <p:bldP spid="40" grpId="0" animBg="1"/>
      <p:bldP spid="41" grpId="0" animBg="1"/>
      <p:bldP spid="44" grpId="0" animBg="1"/>
      <p:bldP spid="45" grpId="0" animBg="1"/>
      <p:bldP spid="51" grpId="0"/>
      <p:bldP spid="52" grpId="0"/>
      <p:bldP spid="61" grpId="0" animBg="1"/>
      <p:bldP spid="62" grpId="0"/>
      <p:bldP spid="64" grpId="0"/>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0843" y="378779"/>
            <a:ext cx="4784679" cy="1325563"/>
          </a:xfrm>
          <a:noFill/>
          <a:ln>
            <a:noFill/>
          </a:ln>
        </p:spPr>
        <p:style>
          <a:lnRef idx="0">
            <a:scrgbClr r="0" g="0" b="0"/>
          </a:lnRef>
          <a:fillRef idx="0">
            <a:scrgbClr r="0" g="0" b="0"/>
          </a:fillRef>
          <a:effectRef idx="0">
            <a:scrgbClr r="0" g="0" b="0"/>
          </a:effectRef>
          <a:fontRef idx="minor">
            <a:schemeClr val="lt1"/>
          </a:fontRef>
        </p:style>
        <p:txBody>
          <a:bodyPr>
            <a:normAutofit/>
          </a:bodyPr>
          <a:lstStyle/>
          <a:p>
            <a:r>
              <a:rPr lang="fr-FR" sz="3200" b="1" dirty="0">
                <a:ln w="0"/>
                <a:solidFill>
                  <a:schemeClr val="bg1"/>
                </a:solidFill>
                <a:effectLst>
                  <a:reflection blurRad="6350" stA="53000" endA="300" endPos="35500" dir="5400000" sy="-90000" algn="bl" rotWithShape="0"/>
                </a:effectLst>
                <a:latin typeface="Arial" panose="020B0604020202020204" pitchFamily="34" charset="0"/>
                <a:cs typeface="Arial" panose="020B0604020202020204" pitchFamily="34" charset="0"/>
              </a:rPr>
              <a:t>PLAN </a:t>
            </a:r>
          </a:p>
        </p:txBody>
      </p:sp>
      <p:sp>
        <p:nvSpPr>
          <p:cNvPr id="3" name="Espace réservé du contenu 2"/>
          <p:cNvSpPr>
            <a:spLocks noGrp="1"/>
          </p:cNvSpPr>
          <p:nvPr>
            <p:ph idx="1"/>
          </p:nvPr>
        </p:nvSpPr>
        <p:spPr>
          <a:xfrm>
            <a:off x="705703" y="1704342"/>
            <a:ext cx="10983109" cy="4638407"/>
          </a:xfrm>
          <a:noFill/>
          <a:ln>
            <a:noFill/>
          </a:ln>
        </p:spPr>
        <p:style>
          <a:lnRef idx="0">
            <a:scrgbClr r="0" g="0" b="0"/>
          </a:lnRef>
          <a:fillRef idx="0">
            <a:scrgbClr r="0" g="0" b="0"/>
          </a:fillRef>
          <a:effectRef idx="0">
            <a:scrgbClr r="0" g="0" b="0"/>
          </a:effectRef>
          <a:fontRef idx="minor">
            <a:schemeClr val="lt1"/>
          </a:fontRef>
        </p:style>
        <p:txBody>
          <a:bodyPr>
            <a:normAutofit fontScale="85000" lnSpcReduction="20000"/>
          </a:bodyPr>
          <a:lstStyle/>
          <a:p>
            <a:pPr marL="36899" indent="0">
              <a:buNone/>
            </a:pPr>
            <a:r>
              <a:rPr lang="fr-FR" b="1" dirty="0">
                <a:solidFill>
                  <a:schemeClr val="tx1">
                    <a:lumMod val="75000"/>
                  </a:schemeClr>
                </a:solidFill>
                <a:effectLst/>
                <a:latin typeface="Arial" panose="020B0604020202020204" pitchFamily="34" charset="0"/>
                <a:cs typeface="Arial" panose="020B0604020202020204" pitchFamily="34" charset="0"/>
              </a:rPr>
              <a:t>1-ROLES DU LABORATOIRE DE BIOLOGIE MEDICALE (LBM) / NORME ISO 15189 .</a:t>
            </a:r>
          </a:p>
          <a:p>
            <a:endParaRPr lang="fr-FR" b="1" dirty="0">
              <a:solidFill>
                <a:schemeClr val="tx1">
                  <a:lumMod val="75000"/>
                </a:schemeClr>
              </a:solidFill>
              <a:latin typeface="Arial" panose="020B0604020202020204" pitchFamily="34" charset="0"/>
              <a:cs typeface="Arial" panose="020B0604020202020204" pitchFamily="34" charset="0"/>
            </a:endParaRPr>
          </a:p>
          <a:p>
            <a:pPr marL="36899" indent="0">
              <a:buNone/>
            </a:pPr>
            <a:r>
              <a:rPr lang="fr-FR" b="1" dirty="0">
                <a:solidFill>
                  <a:schemeClr val="tx1">
                    <a:lumMod val="75000"/>
                  </a:schemeClr>
                </a:solidFill>
                <a:effectLst/>
                <a:latin typeface="Arial" panose="020B0604020202020204" pitchFamily="34" charset="0"/>
                <a:cs typeface="Arial" panose="020B0604020202020204" pitchFamily="34" charset="0"/>
              </a:rPr>
              <a:t>2-SITUATION DES LBM EN AFRIQUE</a:t>
            </a:r>
          </a:p>
          <a:p>
            <a:pPr marL="36899" indent="0">
              <a:buNone/>
            </a:pPr>
            <a:endParaRPr lang="fr-FR" b="1" dirty="0">
              <a:solidFill>
                <a:schemeClr val="bg2">
                  <a:lumMod val="75000"/>
                  <a:lumOff val="2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bg1"/>
                </a:solidFill>
                <a:effectLst/>
                <a:latin typeface="Arial" panose="020B0604020202020204" pitchFamily="34" charset="0"/>
                <a:cs typeface="Arial" panose="020B0604020202020204" pitchFamily="34" charset="0"/>
              </a:rPr>
              <a:t>3-DEMARCHE DE MISE EN PLACE D’UNE SOLUTION</a:t>
            </a:r>
          </a:p>
          <a:p>
            <a:pPr marL="36899" indent="0">
              <a:buNone/>
            </a:pPr>
            <a:endParaRPr lang="fr-FR" b="1" dirty="0">
              <a:solidFill>
                <a:schemeClr val="bg2">
                  <a:lumMod val="75000"/>
                  <a:lumOff val="2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75000"/>
                  </a:schemeClr>
                </a:solidFill>
                <a:effectLst/>
                <a:latin typeface="Arial" panose="020B0604020202020204" pitchFamily="34" charset="0"/>
                <a:cs typeface="Arial" panose="020B0604020202020204" pitchFamily="34" charset="0"/>
              </a:rPr>
              <a:t>4- LA SOLUTIONS PROPOSEE</a:t>
            </a:r>
          </a:p>
          <a:p>
            <a:pPr marL="36899" indent="0">
              <a:buNone/>
            </a:pPr>
            <a:endParaRPr lang="fr-FR" b="1" dirty="0">
              <a:solidFill>
                <a:schemeClr val="tx1">
                  <a:lumMod val="7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75000"/>
                  </a:schemeClr>
                </a:solidFill>
                <a:effectLst/>
                <a:latin typeface="Arial" panose="020B0604020202020204" pitchFamily="34" charset="0"/>
                <a:cs typeface="Arial" panose="020B0604020202020204" pitchFamily="34" charset="0"/>
              </a:rPr>
              <a:t>5- STRATEGIE D’AMELIORATION CONTINUE (CAPD)</a:t>
            </a:r>
          </a:p>
          <a:p>
            <a:pPr marL="36899" indent="0">
              <a:buNone/>
            </a:pPr>
            <a:endParaRPr lang="fr-FR" b="1" dirty="0">
              <a:solidFill>
                <a:schemeClr val="tx1">
                  <a:lumMod val="7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75000"/>
                  </a:schemeClr>
                </a:solidFill>
                <a:effectLst/>
                <a:latin typeface="Arial" panose="020B0604020202020204" pitchFamily="34" charset="0"/>
                <a:cs typeface="Arial" panose="020B0604020202020204" pitchFamily="34" charset="0"/>
              </a:rPr>
              <a:t>6- RISQUES DU PROJET ET ALTERNATIVES</a:t>
            </a:r>
          </a:p>
          <a:p>
            <a:pPr marL="36899" indent="0">
              <a:buNone/>
            </a:pPr>
            <a:endParaRPr lang="fr-FR" b="1" dirty="0">
              <a:solidFill>
                <a:schemeClr val="tx1">
                  <a:lumMod val="7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75000"/>
                  </a:schemeClr>
                </a:solidFill>
                <a:effectLst/>
                <a:latin typeface="Arial" panose="020B0604020202020204" pitchFamily="34" charset="0"/>
                <a:cs typeface="Arial" panose="020B0604020202020204" pitchFamily="34" charset="0"/>
              </a:rPr>
              <a:t>7- REFERENCE BIBLIOGRAPHIQUE</a:t>
            </a: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a:xfrm>
            <a:off x="11312038" y="6405790"/>
            <a:ext cx="753545" cy="365125"/>
          </a:xfrm>
        </p:spPr>
        <p:txBody>
          <a:bodyPr/>
          <a:lstStyle/>
          <a:p>
            <a:fld id="{2792C719-6F6E-410D-B3F4-C729222ADB2C}" type="slidenum">
              <a:rPr lang="fr-FR" sz="2400" b="1">
                <a:solidFill>
                  <a:schemeClr val="bg1"/>
                </a:solidFill>
                <a:effectLst/>
                <a:latin typeface="Arial" panose="020B0604020202020204" pitchFamily="34" charset="0"/>
                <a:cs typeface="Arial" panose="020B0604020202020204" pitchFamily="34" charset="0"/>
              </a:rPr>
              <a:t>11</a:t>
            </a:fld>
            <a:endParaRPr lang="fr-FR" sz="2400" b="1" dirty="0">
              <a:solidFill>
                <a:schemeClr val="bg1"/>
              </a:solidFill>
              <a:effectLst/>
              <a:latin typeface="Arial" panose="020B0604020202020204" pitchFamily="34" charset="0"/>
              <a:cs typeface="Arial" panose="020B0604020202020204" pitchFamily="34" charset="0"/>
            </a:endParaRPr>
          </a:p>
        </p:txBody>
      </p:sp>
      <p:sp>
        <p:nvSpPr>
          <p:cNvPr id="11" name="Espace réservé du pied de page 4"/>
          <p:cNvSpPr>
            <a:spLocks noGrp="1"/>
          </p:cNvSpPr>
          <p:nvPr>
            <p:ph type="ftr" sz="quarter" idx="11"/>
          </p:nvPr>
        </p:nvSpPr>
        <p:spPr>
          <a:xfrm>
            <a:off x="1538518" y="13651"/>
            <a:ext cx="10653485" cy="365125"/>
          </a:xfrm>
        </p:spPr>
        <p:txBody>
          <a:bodyPr/>
          <a:lstStyle/>
          <a:p>
            <a:r>
              <a:rPr lang="fr-FR" b="1" dirty="0">
                <a:solidFill>
                  <a:schemeClr val="bg1"/>
                </a:solidFill>
                <a:effectLst/>
                <a:latin typeface="Arial" panose="020B0604020202020204" pitchFamily="34" charset="0"/>
                <a:cs typeface="Arial" panose="020B0604020202020204" pitchFamily="34" charset="0"/>
              </a:rPr>
              <a:t>Certification professionnelle ABIH 2017                                                                                                                                                                     </a:t>
            </a:r>
            <a:r>
              <a:rPr lang="fr-FR" b="1" u="sng" dirty="0">
                <a:solidFill>
                  <a:schemeClr val="bg1"/>
                </a:solidFill>
                <a:effectLst/>
                <a:latin typeface="Arial" panose="020B0604020202020204" pitchFamily="34" charset="0"/>
                <a:cs typeface="Arial" panose="020B0604020202020204" pitchFamily="34" charset="0"/>
              </a:rPr>
              <a:t>Auteurs:</a:t>
            </a:r>
            <a:r>
              <a:rPr lang="fr-FR" b="1" dirty="0">
                <a:solidFill>
                  <a:schemeClr val="bg1"/>
                </a:solidFill>
                <a:effectLst/>
                <a:latin typeface="Arial" panose="020B0604020202020204" pitchFamily="34" charset="0"/>
                <a:cs typeface="Arial" panose="020B0604020202020204" pitchFamily="34" charset="0"/>
              </a:rPr>
              <a:t>    SANOU Bakary Aimé, </a:t>
            </a:r>
          </a:p>
          <a:p>
            <a:r>
              <a:rPr lang="fr-FR" b="1" dirty="0">
                <a:solidFill>
                  <a:schemeClr val="bg1"/>
                </a:solidFill>
                <a:effectLst/>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Tree>
    <p:extLst>
      <p:ext uri="{BB962C8B-B14F-4D97-AF65-F5344CB8AC3E}">
        <p14:creationId xmlns:p14="http://schemas.microsoft.com/office/powerpoint/2010/main" val="1350983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316118" y="6419032"/>
            <a:ext cx="753545" cy="365125"/>
          </a:xfrm>
        </p:spPr>
        <p:txBody>
          <a:bodyPr vert="horz" lIns="91440" tIns="45720" rIns="91440" bIns="45720" rtlCol="0" anchor="ctr"/>
          <a:lstStyle/>
          <a:p>
            <a:pPr defTabSz="457177"/>
            <a:fld id="{2792C719-6F6E-410D-B3F4-C729222ADB2C}" type="slidenum">
              <a:rPr lang="fr-FR" sz="2400" b="1">
                <a:solidFill>
                  <a:schemeClr val="bg1"/>
                </a:solidFill>
                <a:latin typeface="Arial" panose="020B0604020202020204" pitchFamily="34" charset="0"/>
                <a:cs typeface="Arial" panose="020B0604020202020204" pitchFamily="34" charset="0"/>
              </a:rPr>
              <a:pPr defTabSz="457177"/>
              <a:t>12</a:t>
            </a:fld>
            <a:endParaRPr lang="fr-FR" sz="2400" b="1" dirty="0">
              <a:solidFill>
                <a:schemeClr val="bg1"/>
              </a:solidFill>
              <a:latin typeface="Arial" panose="020B0604020202020204" pitchFamily="34" charset="0"/>
              <a:cs typeface="Arial" panose="020B0604020202020204" pitchFamily="34" charset="0"/>
            </a:endParaRPr>
          </a:p>
        </p:txBody>
      </p:sp>
      <p:sp>
        <p:nvSpPr>
          <p:cNvPr id="7" name="Phylactère : pensées 6"/>
          <p:cNvSpPr/>
          <p:nvPr/>
        </p:nvSpPr>
        <p:spPr>
          <a:xfrm>
            <a:off x="5064448" y="774637"/>
            <a:ext cx="2983832" cy="1620252"/>
          </a:xfrm>
          <a:prstGeom prst="cloudCallout">
            <a:avLst>
              <a:gd name="adj1" fmla="val -119245"/>
              <a:gd name="adj2" fmla="val 3308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a:latin typeface="Arial" panose="020B0604020202020204" pitchFamily="34" charset="0"/>
                <a:cs typeface="Arial" panose="020B0604020202020204" pitchFamily="34" charset="0"/>
              </a:rPr>
              <a:t>certification SLIPTA</a:t>
            </a:r>
          </a:p>
        </p:txBody>
      </p:sp>
      <p:sp>
        <p:nvSpPr>
          <p:cNvPr id="8" name="Nuage 7"/>
          <p:cNvSpPr/>
          <p:nvPr/>
        </p:nvSpPr>
        <p:spPr>
          <a:xfrm>
            <a:off x="8360993" y="726513"/>
            <a:ext cx="2743200" cy="1668379"/>
          </a:xfrm>
          <a:prstGeom prst="cloud">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dirty="0">
                <a:latin typeface="Arial" panose="020B0604020202020204" pitchFamily="34" charset="0"/>
                <a:cs typeface="Arial" panose="020B0604020202020204" pitchFamily="34" charset="0"/>
              </a:rPr>
              <a:t>Accréditation ISO 15189</a:t>
            </a:r>
          </a:p>
        </p:txBody>
      </p:sp>
      <p:sp>
        <p:nvSpPr>
          <p:cNvPr id="6" name="Rectangle 5"/>
          <p:cNvSpPr/>
          <p:nvPr/>
        </p:nvSpPr>
        <p:spPr>
          <a:xfrm>
            <a:off x="3593" y="2150056"/>
            <a:ext cx="2850315" cy="952673"/>
          </a:xfrm>
          <a:prstGeom prst="rect">
            <a:avLst/>
          </a:prstGeom>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atin typeface="Arial" panose="020B0604020202020204" pitchFamily="34" charset="0"/>
                <a:cs typeface="Arial" panose="020B0604020202020204" pitchFamily="34" charset="0"/>
              </a:rPr>
              <a:t>LABORATOIRE DE BIOLOGIE MEDICALE</a:t>
            </a:r>
          </a:p>
        </p:txBody>
      </p:sp>
      <p:sp>
        <p:nvSpPr>
          <p:cNvPr id="13" name="Rectangle 12"/>
          <p:cNvSpPr/>
          <p:nvPr/>
        </p:nvSpPr>
        <p:spPr>
          <a:xfrm>
            <a:off x="3044355" y="5548457"/>
            <a:ext cx="3193143" cy="657809"/>
          </a:xfrm>
          <a:prstGeom prst="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solidFill>
                  <a:schemeClr val="bg1"/>
                </a:solidFill>
                <a:latin typeface="Arial" panose="020B0604020202020204" pitchFamily="34" charset="0"/>
                <a:cs typeface="Arial" panose="020B0604020202020204" pitchFamily="34" charset="0"/>
              </a:rPr>
              <a:t>Exigences de l’ISO 15189</a:t>
            </a:r>
          </a:p>
        </p:txBody>
      </p:sp>
      <p:sp>
        <p:nvSpPr>
          <p:cNvPr id="17" name="Rectangle 16"/>
          <p:cNvSpPr/>
          <p:nvPr/>
        </p:nvSpPr>
        <p:spPr>
          <a:xfrm>
            <a:off x="3044355" y="4214085"/>
            <a:ext cx="3193143" cy="711580"/>
          </a:xfrm>
          <a:prstGeom prst="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solidFill>
                  <a:schemeClr val="bg1"/>
                </a:solidFill>
                <a:latin typeface="Arial" panose="020B0604020202020204" pitchFamily="34" charset="0"/>
                <a:cs typeface="Arial" panose="020B0604020202020204" pitchFamily="34" charset="0"/>
              </a:rPr>
              <a:t>Exigences de SLIPTA (basé sur l’ISO 15189)</a:t>
            </a:r>
          </a:p>
        </p:txBody>
      </p:sp>
      <p:sp>
        <p:nvSpPr>
          <p:cNvPr id="12" name="Espace réservé du pied de page 4"/>
          <p:cNvSpPr>
            <a:spLocks noGrp="1"/>
          </p:cNvSpPr>
          <p:nvPr>
            <p:ph type="ftr" sz="quarter" idx="11"/>
          </p:nvPr>
        </p:nvSpPr>
        <p:spPr>
          <a:xfrm>
            <a:off x="1538518" y="13651"/>
            <a:ext cx="10653485" cy="365125"/>
          </a:xfrm>
        </p:spPr>
        <p:txBody>
          <a:bodyPr/>
          <a:lstStyle/>
          <a:p>
            <a:r>
              <a:rPr lang="fr-FR" b="1" dirty="0">
                <a:solidFill>
                  <a:schemeClr val="bg1"/>
                </a:solidFill>
                <a:effectLst/>
                <a:latin typeface="Arial" panose="020B0604020202020204" pitchFamily="34" charset="0"/>
                <a:cs typeface="Arial" panose="020B0604020202020204" pitchFamily="34" charset="0"/>
              </a:rPr>
              <a:t>Certification professionnelle ABIH 2017                                                                                                                                                                    </a:t>
            </a:r>
            <a:r>
              <a:rPr lang="fr-FR" b="1" u="sng" dirty="0">
                <a:solidFill>
                  <a:schemeClr val="bg1"/>
                </a:solidFill>
                <a:effectLst/>
                <a:latin typeface="Arial" panose="020B0604020202020204" pitchFamily="34" charset="0"/>
                <a:cs typeface="Arial" panose="020B0604020202020204" pitchFamily="34" charset="0"/>
              </a:rPr>
              <a:t>Auteurs:</a:t>
            </a:r>
            <a:r>
              <a:rPr lang="fr-FR" b="1" dirty="0">
                <a:solidFill>
                  <a:schemeClr val="bg1"/>
                </a:solidFill>
                <a:effectLst/>
                <a:latin typeface="Arial" panose="020B0604020202020204" pitchFamily="34" charset="0"/>
                <a:cs typeface="Arial" panose="020B0604020202020204" pitchFamily="34" charset="0"/>
              </a:rPr>
              <a:t>    SANOU Bakary Aimé, </a:t>
            </a:r>
          </a:p>
          <a:p>
            <a:r>
              <a:rPr lang="fr-FR" b="1" dirty="0">
                <a:solidFill>
                  <a:schemeClr val="bg1"/>
                </a:solidFill>
                <a:effectLst/>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
        <p:nvSpPr>
          <p:cNvPr id="2" name="ZoneTexte 1"/>
          <p:cNvSpPr txBox="1"/>
          <p:nvPr/>
        </p:nvSpPr>
        <p:spPr>
          <a:xfrm>
            <a:off x="520446" y="693791"/>
            <a:ext cx="4735592" cy="307777"/>
          </a:xfrm>
          <a:prstGeom prst="rect">
            <a:avLst/>
          </a:prstGeom>
          <a:noFill/>
        </p:spPr>
        <p:txBody>
          <a:bodyPr wrap="none" rtlCol="0">
            <a:spAutoFit/>
          </a:bodyPr>
          <a:lstStyle/>
          <a:p>
            <a:r>
              <a:rPr lang="fr-FR" sz="1200" b="1" dirty="0">
                <a:solidFill>
                  <a:schemeClr val="bg1"/>
                </a:solidFill>
                <a:latin typeface="Arial" panose="020B0604020202020204" pitchFamily="34" charset="0"/>
                <a:cs typeface="Arial" panose="020B0604020202020204" pitchFamily="34" charset="0"/>
              </a:rPr>
              <a:t>3- </a:t>
            </a:r>
            <a:r>
              <a:rPr lang="fr-FR" sz="1400" b="1" u="sng" dirty="0">
                <a:solidFill>
                  <a:schemeClr val="bg1"/>
                </a:solidFill>
                <a:latin typeface="Arial" panose="020B0604020202020204" pitchFamily="34" charset="0"/>
                <a:cs typeface="Arial" panose="020B0604020202020204" pitchFamily="34" charset="0"/>
              </a:rPr>
              <a:t>DEMARCHE DE MISE EN PLACE D’UNE SOLUTION</a:t>
            </a:r>
            <a:endParaRPr lang="fr-FR" sz="1200" b="1" u="sng" dirty="0">
              <a:solidFill>
                <a:schemeClr val="bg1"/>
              </a:solidFill>
              <a:latin typeface="Arial" panose="020B0604020202020204" pitchFamily="34" charset="0"/>
              <a:cs typeface="Arial" panose="020B0604020202020204" pitchFamily="34" charset="0"/>
            </a:endParaRPr>
          </a:p>
        </p:txBody>
      </p:sp>
      <p:sp>
        <p:nvSpPr>
          <p:cNvPr id="9" name="Rectangle : coins arrondis 8"/>
          <p:cNvSpPr/>
          <p:nvPr/>
        </p:nvSpPr>
        <p:spPr>
          <a:xfrm>
            <a:off x="7432905" y="4847041"/>
            <a:ext cx="2653601" cy="827315"/>
          </a:xfrm>
          <a:prstGeom prst="roundRect">
            <a:avLst/>
          </a:prstGeom>
          <a:solidFill>
            <a:srgbClr val="00B0F0">
              <a:alpha val="50000"/>
            </a:srgb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fr-FR" sz="1600" dirty="0">
                <a:solidFill>
                  <a:schemeClr val="bg1"/>
                </a:solidFill>
                <a:latin typeface="Arial" panose="020B0604020202020204" pitchFamily="34" charset="0"/>
                <a:cs typeface="Arial" panose="020B0604020202020204" pitchFamily="34" charset="0"/>
              </a:rPr>
              <a:t>Proposé une solution qui impliquera le service biomédical (Technicien)</a:t>
            </a:r>
          </a:p>
        </p:txBody>
      </p:sp>
      <p:sp>
        <p:nvSpPr>
          <p:cNvPr id="33" name="Flèche : droite rayée 32"/>
          <p:cNvSpPr/>
          <p:nvPr/>
        </p:nvSpPr>
        <p:spPr>
          <a:xfrm>
            <a:off x="6556364" y="4896674"/>
            <a:ext cx="557675" cy="670004"/>
          </a:xfrm>
          <a:prstGeom prst="stripedRightArrow">
            <a:avLst>
              <a:gd name="adj1" fmla="val 38754"/>
              <a:gd name="adj2" fmla="val 3313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38" name="Flèche : angle droit 37"/>
          <p:cNvSpPr/>
          <p:nvPr/>
        </p:nvSpPr>
        <p:spPr>
          <a:xfrm rot="5400000">
            <a:off x="713427" y="3407976"/>
            <a:ext cx="2340797" cy="1940165"/>
          </a:xfrm>
          <a:prstGeom prst="bentUpArrow">
            <a:avLst>
              <a:gd name="adj1" fmla="val 17041"/>
              <a:gd name="adj2" fmla="val 25000"/>
              <a:gd name="adj3" fmla="val 17042"/>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                 </a:t>
            </a:r>
          </a:p>
        </p:txBody>
      </p:sp>
      <p:sp>
        <p:nvSpPr>
          <p:cNvPr id="39" name="ZoneTexte 38"/>
          <p:cNvSpPr txBox="1"/>
          <p:nvPr/>
        </p:nvSpPr>
        <p:spPr>
          <a:xfrm>
            <a:off x="1052678" y="4862344"/>
            <a:ext cx="1005403"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Analyse</a:t>
            </a:r>
          </a:p>
        </p:txBody>
      </p:sp>
    </p:spTree>
    <p:extLst>
      <p:ext uri="{BB962C8B-B14F-4D97-AF65-F5344CB8AC3E}">
        <p14:creationId xmlns:p14="http://schemas.microsoft.com/office/powerpoint/2010/main" val="181992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250"/>
                                        <p:tgtEl>
                                          <p:spTgt spid="7"/>
                                        </p:tgtEl>
                                      </p:cBhvr>
                                    </p:animEffect>
                                  </p:childTnLst>
                                </p:cTn>
                              </p:par>
                            </p:childTnLst>
                          </p:cTn>
                        </p:par>
                        <p:par>
                          <p:cTn id="12" fill="hold">
                            <p:stCondLst>
                              <p:cond delay="1500"/>
                            </p:stCondLst>
                            <p:childTnLst>
                              <p:par>
                                <p:cTn id="13" presetID="16" presetClass="entr" presetSubtype="21" fill="hold" grpId="0" nodeType="afterEffect">
                                  <p:stCondLst>
                                    <p:cond delay="75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2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down)">
                                      <p:cBhvr>
                                        <p:cTn id="30" dur="500"/>
                                        <p:tgtEl>
                                          <p:spTgt spid="39"/>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par>
                          <p:cTn id="35" fill="hold">
                            <p:stCondLst>
                              <p:cond delay="1500"/>
                            </p:stCondLst>
                            <p:childTnLst>
                              <p:par>
                                <p:cTn id="36" presetID="2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P spid="13" grpId="0" animBg="1"/>
      <p:bldP spid="17" grpId="0" animBg="1"/>
      <p:bldP spid="9" grpId="0" animBg="1"/>
      <p:bldP spid="33" grpId="0" animBg="1"/>
      <p:bldP spid="38" grpId="0" animBg="1"/>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42838" y="6370826"/>
            <a:ext cx="753545" cy="365125"/>
          </a:xfrm>
        </p:spPr>
        <p:txBody>
          <a:bodyPr/>
          <a:lstStyle/>
          <a:p>
            <a:fld id="{2792C719-6F6E-410D-B3F4-C729222ADB2C}" type="slidenum">
              <a:rPr lang="fr-FR" sz="2400" b="1">
                <a:solidFill>
                  <a:schemeClr val="bg1"/>
                </a:solidFill>
                <a:latin typeface="Arial" panose="020B0604020202020204" pitchFamily="34" charset="0"/>
                <a:cs typeface="Arial" panose="020B0604020202020204" pitchFamily="34" charset="0"/>
              </a:rPr>
              <a:t>13</a:t>
            </a:fld>
            <a:endParaRPr lang="fr-FR" sz="24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3673276" y="849952"/>
            <a:ext cx="6096000" cy="307777"/>
          </a:xfrm>
          <a:prstGeom prst="rect">
            <a:avLst/>
          </a:prstGeom>
        </p:spPr>
        <p:txBody>
          <a:bodyPr>
            <a:spAutoFit/>
          </a:bodyPr>
          <a:lstStyle/>
          <a:p>
            <a:r>
              <a:rPr lang="fr-FR" sz="1400" dirty="0">
                <a:solidFill>
                  <a:schemeClr val="bg1"/>
                </a:solidFill>
                <a:latin typeface="Arial" panose="020B0604020202020204" pitchFamily="34" charset="0"/>
                <a:cs typeface="Arial" panose="020B0604020202020204" pitchFamily="34" charset="0"/>
              </a:rPr>
              <a:t>5.1 Respect du protocole approprié relatif au Matériel </a:t>
            </a:r>
          </a:p>
        </p:txBody>
      </p:sp>
      <p:sp>
        <p:nvSpPr>
          <p:cNvPr id="6" name="Rectangle 5"/>
          <p:cNvSpPr/>
          <p:nvPr/>
        </p:nvSpPr>
        <p:spPr>
          <a:xfrm>
            <a:off x="3675938" y="1274634"/>
            <a:ext cx="6441743" cy="307777"/>
          </a:xfrm>
          <a:prstGeom prst="rect">
            <a:avLst/>
          </a:prstGeom>
        </p:spPr>
        <p:txBody>
          <a:bodyPr wrap="square">
            <a:spAutoFit/>
          </a:bodyPr>
          <a:lstStyle/>
          <a:p>
            <a:r>
              <a:rPr lang="fr-FR" sz="1400" dirty="0">
                <a:solidFill>
                  <a:schemeClr val="bg1"/>
                </a:solidFill>
                <a:latin typeface="Arial" panose="020B0604020202020204" pitchFamily="34" charset="0"/>
                <a:cs typeface="Arial" panose="020B0604020202020204" pitchFamily="34" charset="0"/>
              </a:rPr>
              <a:t>5.2 Matériel, mode de validation/vérification et documentation </a:t>
            </a:r>
          </a:p>
        </p:txBody>
      </p:sp>
      <p:sp>
        <p:nvSpPr>
          <p:cNvPr id="7" name="Rectangle 6"/>
          <p:cNvSpPr/>
          <p:nvPr/>
        </p:nvSpPr>
        <p:spPr>
          <a:xfrm>
            <a:off x="3675933" y="1743855"/>
            <a:ext cx="6096000" cy="307777"/>
          </a:xfrm>
          <a:prstGeom prst="rect">
            <a:avLst/>
          </a:prstGeom>
        </p:spPr>
        <p:txBody>
          <a:bodyPr>
            <a:spAutoFit/>
          </a:bodyPr>
          <a:lstStyle/>
          <a:p>
            <a:r>
              <a:rPr lang="fr-FR" sz="1400" dirty="0">
                <a:solidFill>
                  <a:schemeClr val="bg1"/>
                </a:solidFill>
                <a:latin typeface="Arial" panose="020B0604020202020204" pitchFamily="34" charset="0"/>
                <a:cs typeface="Arial" panose="020B0604020202020204" pitchFamily="34" charset="0"/>
              </a:rPr>
              <a:t>5.3 Conservation des enregistrements du matériel </a:t>
            </a:r>
          </a:p>
        </p:txBody>
      </p:sp>
      <p:sp>
        <p:nvSpPr>
          <p:cNvPr id="8" name="Rectangle 7"/>
          <p:cNvSpPr/>
          <p:nvPr/>
        </p:nvSpPr>
        <p:spPr>
          <a:xfrm>
            <a:off x="3675934" y="2232298"/>
            <a:ext cx="6441743" cy="307777"/>
          </a:xfrm>
          <a:prstGeom prst="rect">
            <a:avLst/>
          </a:prstGeom>
        </p:spPr>
        <p:txBody>
          <a:bodyPr wrap="square">
            <a:spAutoFit/>
          </a:bodyPr>
          <a:lstStyle/>
          <a:p>
            <a:r>
              <a:rPr lang="fr-FR" sz="1400" dirty="0">
                <a:solidFill>
                  <a:schemeClr val="bg1"/>
                </a:solidFill>
                <a:latin typeface="Arial" panose="020B0604020202020204" pitchFamily="34" charset="0"/>
                <a:cs typeface="Arial" panose="020B0604020202020204" pitchFamily="34" charset="0"/>
              </a:rPr>
              <a:t>5.4 Enregistrements des données de maintenance du matériel </a:t>
            </a:r>
          </a:p>
        </p:txBody>
      </p:sp>
      <p:sp>
        <p:nvSpPr>
          <p:cNvPr id="9" name="Rectangle 8"/>
          <p:cNvSpPr/>
          <p:nvPr/>
        </p:nvSpPr>
        <p:spPr>
          <a:xfrm>
            <a:off x="3675933" y="2628103"/>
            <a:ext cx="6096000" cy="307777"/>
          </a:xfrm>
          <a:prstGeom prst="rect">
            <a:avLst/>
          </a:prstGeom>
        </p:spPr>
        <p:txBody>
          <a:bodyPr>
            <a:spAutoFit/>
          </a:bodyPr>
          <a:lstStyle/>
          <a:p>
            <a:r>
              <a:rPr lang="fr-FR" sz="1400" dirty="0">
                <a:solidFill>
                  <a:schemeClr val="bg1"/>
                </a:solidFill>
                <a:latin typeface="Arial" panose="020B0604020202020204" pitchFamily="34" charset="0"/>
                <a:cs typeface="Arial" panose="020B0604020202020204" pitchFamily="34" charset="0"/>
              </a:rPr>
              <a:t>5.5 Procédures applicables au matériel obsolète </a:t>
            </a:r>
          </a:p>
        </p:txBody>
      </p:sp>
      <p:sp>
        <p:nvSpPr>
          <p:cNvPr id="10" name="Rectangle 9"/>
          <p:cNvSpPr/>
          <p:nvPr/>
        </p:nvSpPr>
        <p:spPr>
          <a:xfrm>
            <a:off x="3675933" y="3011235"/>
            <a:ext cx="6096000" cy="307777"/>
          </a:xfrm>
          <a:prstGeom prst="rect">
            <a:avLst/>
          </a:prstGeom>
        </p:spPr>
        <p:txBody>
          <a:bodyPr>
            <a:spAutoFit/>
          </a:bodyPr>
          <a:lstStyle/>
          <a:p>
            <a:r>
              <a:rPr lang="fr-FR" sz="1400" dirty="0">
                <a:solidFill>
                  <a:schemeClr val="bg1"/>
                </a:solidFill>
                <a:latin typeface="Arial" panose="020B0604020202020204" pitchFamily="34" charset="0"/>
                <a:cs typeface="Arial" panose="020B0604020202020204" pitchFamily="34" charset="0"/>
              </a:rPr>
              <a:t>5.6 Respect du protocole d'étalonnage du matériel </a:t>
            </a:r>
          </a:p>
        </p:txBody>
      </p:sp>
      <p:sp>
        <p:nvSpPr>
          <p:cNvPr id="11" name="Rectangle 10"/>
          <p:cNvSpPr/>
          <p:nvPr/>
        </p:nvSpPr>
        <p:spPr>
          <a:xfrm>
            <a:off x="3675935" y="3407083"/>
            <a:ext cx="3366627" cy="307777"/>
          </a:xfrm>
          <a:prstGeom prst="rect">
            <a:avLst/>
          </a:prstGeom>
        </p:spPr>
        <p:txBody>
          <a:bodyPr wrap="none">
            <a:spAutoFit/>
          </a:bodyPr>
          <a:lstStyle/>
          <a:p>
            <a:r>
              <a:rPr lang="fr-FR" sz="1400" dirty="0">
                <a:solidFill>
                  <a:schemeClr val="bg1"/>
                </a:solidFill>
                <a:latin typeface="Arial" panose="020B0604020202020204" pitchFamily="34" charset="0"/>
                <a:cs typeface="Arial" panose="020B0604020202020204" pitchFamily="34" charset="0"/>
              </a:rPr>
              <a:t>5.7 Maintenance préventive du matériel </a:t>
            </a:r>
          </a:p>
        </p:txBody>
      </p:sp>
      <p:sp>
        <p:nvSpPr>
          <p:cNvPr id="12" name="Rectangle 11"/>
          <p:cNvSpPr/>
          <p:nvPr/>
        </p:nvSpPr>
        <p:spPr>
          <a:xfrm>
            <a:off x="3675934" y="3833145"/>
            <a:ext cx="3558988" cy="307777"/>
          </a:xfrm>
          <a:prstGeom prst="rect">
            <a:avLst/>
          </a:prstGeom>
        </p:spPr>
        <p:txBody>
          <a:bodyPr wrap="none">
            <a:spAutoFit/>
          </a:bodyPr>
          <a:lstStyle/>
          <a:p>
            <a:r>
              <a:rPr lang="fr-FR" sz="1400" dirty="0">
                <a:solidFill>
                  <a:schemeClr val="bg1"/>
                </a:solidFill>
                <a:latin typeface="Arial" panose="020B0604020202020204" pitchFamily="34" charset="0"/>
                <a:cs typeface="Arial" panose="020B0604020202020204" pitchFamily="34" charset="0"/>
              </a:rPr>
              <a:t>5.8 Maintenance de l'entretien du matériel </a:t>
            </a:r>
          </a:p>
        </p:txBody>
      </p:sp>
      <p:sp>
        <p:nvSpPr>
          <p:cNvPr id="13" name="Rectangle 12"/>
          <p:cNvSpPr/>
          <p:nvPr/>
        </p:nvSpPr>
        <p:spPr>
          <a:xfrm>
            <a:off x="3675936" y="4256153"/>
            <a:ext cx="2779928" cy="307777"/>
          </a:xfrm>
          <a:prstGeom prst="rect">
            <a:avLst/>
          </a:prstGeom>
        </p:spPr>
        <p:txBody>
          <a:bodyPr wrap="none">
            <a:spAutoFit/>
          </a:bodyPr>
          <a:lstStyle/>
          <a:p>
            <a:r>
              <a:rPr lang="fr-FR" sz="1400" dirty="0">
                <a:solidFill>
                  <a:schemeClr val="bg1"/>
                </a:solidFill>
                <a:latin typeface="Arial" panose="020B0604020202020204" pitchFamily="34" charset="0"/>
                <a:cs typeface="Arial" panose="020B0604020202020204" pitchFamily="34" charset="0"/>
              </a:rPr>
              <a:t>5.9 Pièces de matériel à réparer </a:t>
            </a:r>
          </a:p>
        </p:txBody>
      </p:sp>
      <p:sp>
        <p:nvSpPr>
          <p:cNvPr id="14" name="Rectangle 13"/>
          <p:cNvSpPr/>
          <p:nvPr/>
        </p:nvSpPr>
        <p:spPr>
          <a:xfrm>
            <a:off x="3675931" y="4665499"/>
            <a:ext cx="8315140" cy="307777"/>
          </a:xfrm>
          <a:prstGeom prst="rect">
            <a:avLst/>
          </a:prstGeom>
        </p:spPr>
        <p:txBody>
          <a:bodyPr wrap="square">
            <a:spAutoFit/>
          </a:bodyPr>
          <a:lstStyle/>
          <a:p>
            <a:r>
              <a:rPr lang="fr-FR" sz="1400" dirty="0">
                <a:solidFill>
                  <a:schemeClr val="bg1"/>
                </a:solidFill>
                <a:latin typeface="Arial" panose="020B0604020202020204" pitchFamily="34" charset="0"/>
                <a:cs typeface="Arial" panose="020B0604020202020204" pitchFamily="34" charset="0"/>
              </a:rPr>
              <a:t>5.10 Procédure à suivre et documentation des cas de dysfonctionnements du matériel </a:t>
            </a:r>
          </a:p>
        </p:txBody>
      </p:sp>
      <p:sp>
        <p:nvSpPr>
          <p:cNvPr id="15" name="Rectangle 14"/>
          <p:cNvSpPr/>
          <p:nvPr/>
        </p:nvSpPr>
        <p:spPr>
          <a:xfrm>
            <a:off x="3673276" y="5053025"/>
            <a:ext cx="6096000" cy="307777"/>
          </a:xfrm>
          <a:prstGeom prst="rect">
            <a:avLst/>
          </a:prstGeom>
        </p:spPr>
        <p:txBody>
          <a:bodyPr>
            <a:spAutoFit/>
          </a:bodyPr>
          <a:lstStyle/>
          <a:p>
            <a:r>
              <a:rPr lang="fr-FR" sz="1400" dirty="0">
                <a:solidFill>
                  <a:schemeClr val="bg1"/>
                </a:solidFill>
                <a:latin typeface="Arial" panose="020B0604020202020204" pitchFamily="34" charset="0"/>
                <a:cs typeface="Arial" panose="020B0604020202020204" pitchFamily="34" charset="0"/>
              </a:rPr>
              <a:t>5.11 Suivi et documentation de la réparation du matériel </a:t>
            </a:r>
          </a:p>
        </p:txBody>
      </p:sp>
      <p:sp>
        <p:nvSpPr>
          <p:cNvPr id="16" name="Rectangle 15"/>
          <p:cNvSpPr/>
          <p:nvPr/>
        </p:nvSpPr>
        <p:spPr>
          <a:xfrm>
            <a:off x="3673276" y="5403287"/>
            <a:ext cx="6096000" cy="307777"/>
          </a:xfrm>
          <a:prstGeom prst="rect">
            <a:avLst/>
          </a:prstGeom>
        </p:spPr>
        <p:txBody>
          <a:bodyPr>
            <a:spAutoFit/>
          </a:bodyPr>
          <a:lstStyle/>
          <a:p>
            <a:r>
              <a:rPr lang="fr-FR" sz="1400" dirty="0">
                <a:solidFill>
                  <a:schemeClr val="bg1"/>
                </a:solidFill>
                <a:latin typeface="Arial" panose="020B0604020202020204" pitchFamily="34" charset="0"/>
                <a:cs typeface="Arial" panose="020B0604020202020204" pitchFamily="34" charset="0"/>
              </a:rPr>
              <a:t>5.12 Plan d'urgence en cas de défaillance du matériel </a:t>
            </a:r>
          </a:p>
        </p:txBody>
      </p:sp>
      <p:sp>
        <p:nvSpPr>
          <p:cNvPr id="17" name="Rectangle 16"/>
          <p:cNvSpPr/>
          <p:nvPr/>
        </p:nvSpPr>
        <p:spPr>
          <a:xfrm>
            <a:off x="3673282" y="5800075"/>
            <a:ext cx="3877985" cy="307777"/>
          </a:xfrm>
          <a:prstGeom prst="rect">
            <a:avLst/>
          </a:prstGeom>
        </p:spPr>
        <p:txBody>
          <a:bodyPr wrap="none">
            <a:spAutoFit/>
          </a:bodyPr>
          <a:lstStyle/>
          <a:p>
            <a:r>
              <a:rPr lang="fr-FR" sz="1400" dirty="0">
                <a:solidFill>
                  <a:schemeClr val="bg1"/>
                </a:solidFill>
                <a:latin typeface="Arial" panose="020B0604020202020204" pitchFamily="34" charset="0"/>
                <a:cs typeface="Arial" panose="020B0604020202020204" pitchFamily="34" charset="0"/>
              </a:rPr>
              <a:t>5.13 Manuel d'utilisation fourni par le fabricant </a:t>
            </a:r>
          </a:p>
        </p:txBody>
      </p:sp>
      <p:sp>
        <p:nvSpPr>
          <p:cNvPr id="18" name="Rectangle 17"/>
          <p:cNvSpPr/>
          <p:nvPr/>
        </p:nvSpPr>
        <p:spPr>
          <a:xfrm>
            <a:off x="3675936" y="6183203"/>
            <a:ext cx="8669315" cy="307777"/>
          </a:xfrm>
          <a:prstGeom prst="rect">
            <a:avLst/>
          </a:prstGeom>
        </p:spPr>
        <p:txBody>
          <a:bodyPr wrap="square">
            <a:spAutoFit/>
          </a:bodyPr>
          <a:lstStyle/>
          <a:p>
            <a:r>
              <a:rPr lang="fr-FR" sz="1400" dirty="0">
                <a:solidFill>
                  <a:schemeClr val="bg1"/>
                </a:solidFill>
                <a:latin typeface="Arial" panose="020B0604020202020204" pitchFamily="34" charset="0"/>
                <a:cs typeface="Arial" panose="020B0604020202020204" pitchFamily="34" charset="0"/>
              </a:rPr>
              <a:t>5.14 Communication sur l'efficacité du Système de Management de la Qualité </a:t>
            </a:r>
          </a:p>
        </p:txBody>
      </p:sp>
      <p:sp>
        <p:nvSpPr>
          <p:cNvPr id="19" name="ZoneTexte 18"/>
          <p:cNvSpPr txBox="1"/>
          <p:nvPr/>
        </p:nvSpPr>
        <p:spPr>
          <a:xfrm>
            <a:off x="147457" y="3457145"/>
            <a:ext cx="2098352" cy="369332"/>
          </a:xfrm>
          <a:prstGeom prst="rect">
            <a:avLst/>
          </a:prstGeom>
          <a:ln>
            <a:solidFill>
              <a:schemeClr val="accent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sz="1799" dirty="0">
                <a:solidFill>
                  <a:schemeClr val="bg1"/>
                </a:solidFill>
                <a:latin typeface="Arial" panose="020B0604020202020204" pitchFamily="34" charset="0"/>
                <a:cs typeface="Arial" panose="020B0604020202020204" pitchFamily="34" charset="0"/>
              </a:rPr>
              <a:t>CHECK-LIST </a:t>
            </a:r>
            <a:r>
              <a:rPr lang="fr-FR" b="1" dirty="0">
                <a:solidFill>
                  <a:srgbClr val="FF0000"/>
                </a:solidFill>
                <a:latin typeface="Arial" panose="020B0604020202020204" pitchFamily="34" charset="0"/>
                <a:cs typeface="Arial" panose="020B0604020202020204" pitchFamily="34" charset="0"/>
              </a:rPr>
              <a:t>[4]</a:t>
            </a:r>
            <a:endParaRPr lang="fr-FR" sz="1400" b="1" dirty="0">
              <a:solidFill>
                <a:srgbClr val="FF0000"/>
              </a:solidFill>
              <a:latin typeface="Arial" panose="020B0604020202020204" pitchFamily="34" charset="0"/>
              <a:cs typeface="Arial" panose="020B0604020202020204" pitchFamily="34" charset="0"/>
            </a:endParaRPr>
          </a:p>
        </p:txBody>
      </p:sp>
      <p:sp>
        <p:nvSpPr>
          <p:cNvPr id="20" name="Flèche : droite 19"/>
          <p:cNvSpPr/>
          <p:nvPr/>
        </p:nvSpPr>
        <p:spPr>
          <a:xfrm rot="18760882">
            <a:off x="1737976" y="2127720"/>
            <a:ext cx="2026689" cy="350829"/>
          </a:xfrm>
          <a:prstGeom prst="rightArrow">
            <a:avLst/>
          </a:prstGeom>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799">
              <a:solidFill>
                <a:schemeClr val="bg1"/>
              </a:solidFill>
              <a:latin typeface="Arial" panose="020B0604020202020204" pitchFamily="34" charset="0"/>
              <a:cs typeface="Arial" panose="020B0604020202020204" pitchFamily="34" charset="0"/>
            </a:endParaRPr>
          </a:p>
        </p:txBody>
      </p:sp>
      <p:sp>
        <p:nvSpPr>
          <p:cNvPr id="21" name="Flèche : droite 20"/>
          <p:cNvSpPr/>
          <p:nvPr/>
        </p:nvSpPr>
        <p:spPr>
          <a:xfrm rot="3190510">
            <a:off x="1659068" y="4679608"/>
            <a:ext cx="1919782" cy="270412"/>
          </a:xfrm>
          <a:prstGeom prst="rightArrow">
            <a:avLst/>
          </a:prstGeom>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799">
              <a:solidFill>
                <a:schemeClr val="bg1"/>
              </a:solidFill>
              <a:latin typeface="Arial" panose="020B0604020202020204" pitchFamily="34" charset="0"/>
              <a:cs typeface="Arial" panose="020B0604020202020204" pitchFamily="34" charset="0"/>
            </a:endParaRPr>
          </a:p>
        </p:txBody>
      </p:sp>
      <p:sp>
        <p:nvSpPr>
          <p:cNvPr id="22" name="Flèche : droite 21"/>
          <p:cNvSpPr/>
          <p:nvPr/>
        </p:nvSpPr>
        <p:spPr>
          <a:xfrm>
            <a:off x="2515139" y="3489808"/>
            <a:ext cx="964163" cy="164320"/>
          </a:xfrm>
          <a:prstGeom prst="rightArrow">
            <a:avLst/>
          </a:prstGeom>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799">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2413" y="661255"/>
            <a:ext cx="4876656" cy="261610"/>
          </a:xfrm>
          <a:prstGeom prst="rect">
            <a:avLst/>
          </a:prstGeom>
        </p:spPr>
        <p:txBody>
          <a:bodyPr wrap="none">
            <a:spAutoFit/>
          </a:bodyPr>
          <a:lstStyle/>
          <a:p>
            <a:pPr marL="171445" indent="-171445">
              <a:buFont typeface="Wingdings" panose="05000000000000000000" pitchFamily="2" charset="2"/>
              <a:buChar char="v"/>
            </a:pPr>
            <a:r>
              <a:rPr lang="fr-FR" sz="1100" b="1" u="sng" dirty="0">
                <a:solidFill>
                  <a:schemeClr val="bg1"/>
                </a:solidFill>
                <a:latin typeface="Arial" panose="020B0604020202020204" pitchFamily="34" charset="0"/>
                <a:cs typeface="Arial" panose="020B0604020202020204" pitchFamily="34" charset="0"/>
              </a:rPr>
              <a:t> ANALYSE DES EXIGENCES DU PROCESSUS GRATUEL SLIPTA</a:t>
            </a:r>
          </a:p>
        </p:txBody>
      </p:sp>
      <p:sp>
        <p:nvSpPr>
          <p:cNvPr id="26" name="ZoneTexte 25"/>
          <p:cNvSpPr txBox="1"/>
          <p:nvPr/>
        </p:nvSpPr>
        <p:spPr>
          <a:xfrm rot="20399874">
            <a:off x="3869218" y="1484598"/>
            <a:ext cx="5709427" cy="400110"/>
          </a:xfrm>
          <a:prstGeom prst="rect">
            <a:avLst/>
          </a:prstGeom>
          <a:gradFill rotWithShape="1">
            <a:gsLst>
              <a:gs pos="0">
                <a:srgbClr val="EA6312">
                  <a:tint val="98000"/>
                  <a:lumMod val="114000"/>
                </a:srgbClr>
              </a:gs>
              <a:gs pos="100000">
                <a:srgbClr val="EA6312">
                  <a:shade val="90000"/>
                  <a:lumMod val="84000"/>
                </a:srgbClr>
              </a:gs>
            </a:gsLst>
            <a:lin ang="5400000" scaled="0"/>
          </a:gradFill>
          <a:ln w="9525" cap="rnd" cmpd="sng" algn="ctr">
            <a:solidFill>
              <a:srgbClr val="EA6312"/>
            </a:solidFill>
            <a:prstDash val="solid"/>
          </a:ln>
          <a:effectLst>
            <a:outerShdw blurRad="38100" dist="25400" dir="5400000" rotWithShape="0">
              <a:srgbClr val="000000">
                <a:alpha val="45000"/>
              </a:srgbClr>
            </a:outerShdw>
          </a:effectLst>
        </p:spPr>
        <p:txBody>
          <a:bodyPr wrap="square" rtlCol="0">
            <a:spAutoFit/>
          </a:bodyPr>
          <a:lstStyle/>
          <a:p>
            <a:pPr algn="ctr" defTabSz="914372">
              <a:defRPr/>
            </a:pPr>
            <a:r>
              <a:rPr lang="fr-FR" sz="2000" kern="0" dirty="0">
                <a:latin typeface="Arial" panose="020B0604020202020204" pitchFamily="34" charset="0"/>
                <a:cs typeface="Arial" panose="020B0604020202020204" pitchFamily="34" charset="0"/>
              </a:rPr>
              <a:t>MAINTENANCE ET METROLOGIE DES DM</a:t>
            </a:r>
          </a:p>
        </p:txBody>
      </p:sp>
      <p:sp>
        <p:nvSpPr>
          <p:cNvPr id="28" name="ZoneTexte 27"/>
          <p:cNvSpPr txBox="1"/>
          <p:nvPr/>
        </p:nvSpPr>
        <p:spPr>
          <a:xfrm rot="20662176">
            <a:off x="5136192" y="3271026"/>
            <a:ext cx="3095144" cy="400110"/>
          </a:xfrm>
          <a:prstGeom prst="rect">
            <a:avLst/>
          </a:prstGeom>
          <a:gradFill rotWithShape="1">
            <a:gsLst>
              <a:gs pos="0">
                <a:srgbClr val="EA6312">
                  <a:tint val="98000"/>
                  <a:lumMod val="114000"/>
                </a:srgbClr>
              </a:gs>
              <a:gs pos="100000">
                <a:srgbClr val="EA6312">
                  <a:shade val="90000"/>
                  <a:lumMod val="84000"/>
                </a:srgbClr>
              </a:gs>
            </a:gsLst>
            <a:lin ang="5400000" scaled="0"/>
          </a:gradFill>
          <a:ln w="9525" cap="rnd" cmpd="sng" algn="ctr">
            <a:solidFill>
              <a:srgbClr val="EA6312"/>
            </a:solidFill>
            <a:prstDash val="solid"/>
          </a:ln>
          <a:effectLst>
            <a:outerShdw blurRad="38100" dist="25400" dir="5400000" rotWithShape="0">
              <a:srgbClr val="000000">
                <a:alpha val="45000"/>
              </a:srgbClr>
            </a:outerShdw>
          </a:effectLst>
        </p:spPr>
        <p:txBody>
          <a:bodyPr wrap="square" rtlCol="0">
            <a:spAutoFit/>
          </a:bodyPr>
          <a:lstStyle/>
          <a:p>
            <a:pPr algn="ctr" defTabSz="914372">
              <a:defRPr/>
            </a:pPr>
            <a:r>
              <a:rPr lang="fr-FR" kern="0" dirty="0">
                <a:latin typeface="Arial" panose="020B0604020202020204" pitchFamily="34" charset="0"/>
                <a:cs typeface="Arial" panose="020B0604020202020204" pitchFamily="34" charset="0"/>
              </a:rPr>
              <a:t>SUIVI ET </a:t>
            </a:r>
            <a:r>
              <a:rPr lang="fr-FR" sz="2000" kern="0" dirty="0">
                <a:latin typeface="Arial" panose="020B0604020202020204" pitchFamily="34" charset="0"/>
                <a:cs typeface="Arial" panose="020B0604020202020204" pitchFamily="34" charset="0"/>
              </a:rPr>
              <a:t>TRAÇABILITÉ</a:t>
            </a:r>
            <a:r>
              <a:rPr lang="fr-FR" kern="0" dirty="0">
                <a:latin typeface="Arial" panose="020B0604020202020204" pitchFamily="34" charset="0"/>
                <a:cs typeface="Arial" panose="020B0604020202020204" pitchFamily="34" charset="0"/>
              </a:rPr>
              <a:t> </a:t>
            </a:r>
          </a:p>
        </p:txBody>
      </p:sp>
      <p:sp>
        <p:nvSpPr>
          <p:cNvPr id="31" name="ZoneTexte 30"/>
          <p:cNvSpPr txBox="1"/>
          <p:nvPr/>
        </p:nvSpPr>
        <p:spPr>
          <a:xfrm rot="20496932">
            <a:off x="4870992" y="4833439"/>
            <a:ext cx="5531241" cy="400110"/>
          </a:xfrm>
          <a:prstGeom prst="rect">
            <a:avLst/>
          </a:prstGeom>
          <a:gradFill rotWithShape="1">
            <a:gsLst>
              <a:gs pos="0">
                <a:srgbClr val="EA6312">
                  <a:tint val="98000"/>
                  <a:lumMod val="114000"/>
                </a:srgbClr>
              </a:gs>
              <a:gs pos="100000">
                <a:srgbClr val="EA6312">
                  <a:shade val="90000"/>
                  <a:lumMod val="84000"/>
                </a:srgbClr>
              </a:gs>
            </a:gsLst>
            <a:lin ang="5400000" scaled="0"/>
          </a:gradFill>
          <a:ln w="9525" cap="rnd" cmpd="sng" algn="ctr">
            <a:solidFill>
              <a:srgbClr val="EA6312"/>
            </a:solidFill>
            <a:prstDash val="solid"/>
          </a:ln>
          <a:effectLst>
            <a:outerShdw blurRad="38100" dist="25400" dir="5400000" rotWithShape="0">
              <a:srgbClr val="000000">
                <a:alpha val="45000"/>
              </a:srgbClr>
            </a:outerShdw>
          </a:effectLst>
        </p:spPr>
        <p:txBody>
          <a:bodyPr wrap="square" rtlCol="0">
            <a:spAutoFit/>
          </a:bodyPr>
          <a:lstStyle/>
          <a:p>
            <a:pPr defTabSz="914372">
              <a:defRPr/>
            </a:pPr>
            <a:r>
              <a:rPr lang="fr-FR" sz="2000" kern="0" dirty="0">
                <a:latin typeface="Arial" panose="020B0604020202020204" pitchFamily="34" charset="0"/>
                <a:cs typeface="Arial" panose="020B0604020202020204" pitchFamily="34" charset="0"/>
              </a:rPr>
              <a:t>ORGANISATION DU SERVICE BIOMEDICAL</a:t>
            </a:r>
          </a:p>
        </p:txBody>
      </p:sp>
      <p:sp>
        <p:nvSpPr>
          <p:cNvPr id="24" name="Rectangle 23"/>
          <p:cNvSpPr/>
          <p:nvPr/>
        </p:nvSpPr>
        <p:spPr>
          <a:xfrm>
            <a:off x="3673282" y="6499982"/>
            <a:ext cx="4484469" cy="307777"/>
          </a:xfrm>
          <a:prstGeom prst="rect">
            <a:avLst/>
          </a:prstGeom>
        </p:spPr>
        <p:txBody>
          <a:bodyPr wrap="square">
            <a:spAutoFit/>
          </a:bodyPr>
          <a:lstStyle/>
          <a:p>
            <a:r>
              <a:rPr lang="fr-FR" sz="1400" dirty="0">
                <a:solidFill>
                  <a:schemeClr val="bg1"/>
                </a:solidFill>
                <a:latin typeface="Arial" panose="020B0604020202020204" pitchFamily="34" charset="0"/>
                <a:cs typeface="Arial" panose="020B0604020202020204" pitchFamily="34" charset="0"/>
              </a:rPr>
              <a:t>5.15 Prestations du laboratoire en matière d'analyses</a:t>
            </a:r>
          </a:p>
        </p:txBody>
      </p:sp>
      <p:sp>
        <p:nvSpPr>
          <p:cNvPr id="32" name="Espace réservé du pied de page 4"/>
          <p:cNvSpPr>
            <a:spLocks noGrp="1"/>
          </p:cNvSpPr>
          <p:nvPr>
            <p:ph type="ftr" sz="quarter" idx="11"/>
          </p:nvPr>
        </p:nvSpPr>
        <p:spPr>
          <a:xfrm>
            <a:off x="1538518" y="13651"/>
            <a:ext cx="10653485" cy="365125"/>
          </a:xfrm>
        </p:spPr>
        <p:txBody>
          <a:bodyPr/>
          <a:lstStyle/>
          <a:p>
            <a:r>
              <a:rPr lang="fr-FR" dirty="0">
                <a:solidFill>
                  <a:schemeClr val="bg1"/>
                </a:solidFill>
                <a:effectLst/>
                <a:latin typeface="Arial" panose="020B0604020202020204" pitchFamily="34" charset="0"/>
                <a:cs typeface="Arial" panose="020B0604020202020204" pitchFamily="34" charset="0"/>
              </a:rPr>
              <a:t>Certification professionnelle ABIH 2017                                                                                                                                                                             </a:t>
            </a:r>
            <a:r>
              <a:rPr lang="fr-FR" b="1" u="sng" dirty="0">
                <a:solidFill>
                  <a:schemeClr val="bg1"/>
                </a:solidFill>
                <a:effectLst/>
                <a:latin typeface="Arial" panose="020B0604020202020204" pitchFamily="34" charset="0"/>
                <a:cs typeface="Arial" panose="020B0604020202020204" pitchFamily="34" charset="0"/>
              </a:rPr>
              <a:t>Auteurs:</a:t>
            </a:r>
            <a:r>
              <a:rPr lang="fr-FR" b="1" dirty="0">
                <a:solidFill>
                  <a:schemeClr val="bg1"/>
                </a:solidFill>
                <a:effectLst/>
                <a:latin typeface="Arial" panose="020B0604020202020204" pitchFamily="34" charset="0"/>
                <a:cs typeface="Arial" panose="020B0604020202020204" pitchFamily="34" charset="0"/>
              </a:rPr>
              <a:t>    </a:t>
            </a:r>
            <a:r>
              <a:rPr lang="fr-FR" dirty="0">
                <a:solidFill>
                  <a:schemeClr val="bg1"/>
                </a:solidFill>
                <a:effectLst/>
                <a:latin typeface="Arial" panose="020B0604020202020204" pitchFamily="34" charset="0"/>
                <a:cs typeface="Arial" panose="020B0604020202020204" pitchFamily="34" charset="0"/>
              </a:rPr>
              <a:t>SANOU Bakary Aimé, </a:t>
            </a:r>
          </a:p>
          <a:p>
            <a:r>
              <a:rPr lang="fr-FR" dirty="0">
                <a:solidFill>
                  <a:schemeClr val="bg1"/>
                </a:solidFill>
                <a:effectLst/>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33" name="Imag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
        <p:nvSpPr>
          <p:cNvPr id="34" name="Rectangle 33"/>
          <p:cNvSpPr/>
          <p:nvPr/>
        </p:nvSpPr>
        <p:spPr>
          <a:xfrm>
            <a:off x="1" y="6099167"/>
            <a:ext cx="3675932" cy="769441"/>
          </a:xfrm>
          <a:prstGeom prst="rect">
            <a:avLst/>
          </a:prstGeom>
        </p:spPr>
        <p:txBody>
          <a:bodyPr wrap="square">
            <a:spAutoFit/>
          </a:bodyPr>
          <a:lstStyle/>
          <a:p>
            <a:r>
              <a:rPr lang="fr-FR" sz="1100" b="1" dirty="0">
                <a:solidFill>
                  <a:srgbClr val="FF0000"/>
                </a:solidFill>
                <a:latin typeface="Arial" panose="020B0604020202020204" pitchFamily="34" charset="0"/>
                <a:cs typeface="Arial" panose="020B0604020202020204" pitchFamily="34" charset="0"/>
              </a:rPr>
              <a:t>[4] </a:t>
            </a:r>
            <a:r>
              <a:rPr lang="fr-FR" sz="1100" dirty="0">
                <a:solidFill>
                  <a:schemeClr val="bg1"/>
                </a:solidFill>
                <a:latin typeface="Arial" panose="020B0604020202020204" pitchFamily="34" charset="0"/>
                <a:cs typeface="Arial" panose="020B0604020202020204" pitchFamily="34" charset="0"/>
              </a:rPr>
              <a:t>OMS/AFRO /Lignes directrices de l'OMS relatives </a:t>
            </a:r>
          </a:p>
          <a:p>
            <a:r>
              <a:rPr lang="fr-FR" sz="1100" dirty="0">
                <a:solidFill>
                  <a:schemeClr val="bg1"/>
                </a:solidFill>
                <a:latin typeface="Arial" panose="020B0604020202020204" pitchFamily="34" charset="0"/>
                <a:cs typeface="Arial" panose="020B0604020202020204" pitchFamily="34" charset="0"/>
              </a:rPr>
              <a:t>au Processus graduel d’amélioration des laboratoires en vue de l'accréditation dans la Région africaine (accompagnées d'une liste de contrôle)</a:t>
            </a:r>
          </a:p>
        </p:txBody>
      </p:sp>
      <p:sp>
        <p:nvSpPr>
          <p:cNvPr id="29" name="ZoneTexte 28"/>
          <p:cNvSpPr txBox="1"/>
          <p:nvPr/>
        </p:nvSpPr>
        <p:spPr>
          <a:xfrm>
            <a:off x="3560796" y="349143"/>
            <a:ext cx="4714752" cy="307777"/>
          </a:xfrm>
          <a:prstGeom prst="rect">
            <a:avLst/>
          </a:prstGeom>
          <a:noFill/>
        </p:spPr>
        <p:txBody>
          <a:bodyPr wrap="none" rtlCol="0">
            <a:spAutoFit/>
          </a:bodyPr>
          <a:lstStyle/>
          <a:p>
            <a:r>
              <a:rPr lang="fr-FR" sz="1400" b="1" u="sng" dirty="0">
                <a:solidFill>
                  <a:schemeClr val="bg1"/>
                </a:solidFill>
                <a:latin typeface="Arial" panose="020B0604020202020204" pitchFamily="34" charset="0"/>
                <a:cs typeface="Arial" panose="020B0604020202020204" pitchFamily="34" charset="0"/>
              </a:rPr>
              <a:t>3-DEMARCHE DE MISE EN PLACE D’UNE SOLUTION</a:t>
            </a:r>
          </a:p>
        </p:txBody>
      </p:sp>
    </p:spTree>
    <p:extLst>
      <p:ext uri="{BB962C8B-B14F-4D97-AF65-F5344CB8AC3E}">
        <p14:creationId xmlns:p14="http://schemas.microsoft.com/office/powerpoint/2010/main" val="239309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250"/>
                                        <p:tgtEl>
                                          <p:spTgt spid="19"/>
                                        </p:tgtEl>
                                      </p:cBhvr>
                                    </p:animEffect>
                                  </p:childTnLst>
                                </p:cTn>
                              </p:par>
                            </p:childTnLst>
                          </p:cTn>
                        </p:par>
                        <p:par>
                          <p:cTn id="8" fill="hold">
                            <p:stCondLst>
                              <p:cond delay="250"/>
                            </p:stCondLst>
                            <p:childTnLst>
                              <p:par>
                                <p:cTn id="9" presetID="16" presetClass="entr" presetSubtype="2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250"/>
                                        <p:tgtEl>
                                          <p:spTgt spid="20"/>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250"/>
                                        <p:tgtEl>
                                          <p:spTgt spid="22"/>
                                        </p:tgtEl>
                                      </p:cBhvr>
                                    </p:animEffect>
                                  </p:childTnLst>
                                </p:cTn>
                              </p:par>
                            </p:childTnLst>
                          </p:cTn>
                        </p:par>
                        <p:par>
                          <p:cTn id="16" fill="hold">
                            <p:stCondLst>
                              <p:cond delay="750"/>
                            </p:stCondLst>
                            <p:childTnLst>
                              <p:par>
                                <p:cTn id="17" presetID="16" presetClass="entr" presetSubtype="2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250"/>
                                        <p:tgtEl>
                                          <p:spTgt spid="21"/>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250"/>
                                        <p:tgtEl>
                                          <p:spTgt spid="5"/>
                                        </p:tgtEl>
                                      </p:cBhvr>
                                    </p:animEffect>
                                  </p:childTnLst>
                                </p:cTn>
                              </p:par>
                            </p:childTnLst>
                          </p:cTn>
                        </p:par>
                        <p:par>
                          <p:cTn id="24" fill="hold">
                            <p:stCondLst>
                              <p:cond delay="125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250"/>
                                        <p:tgtEl>
                                          <p:spTgt spid="6"/>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250"/>
                                        <p:tgtEl>
                                          <p:spTgt spid="7"/>
                                        </p:tgtEl>
                                      </p:cBhvr>
                                    </p:animEffect>
                                  </p:childTnLst>
                                </p:cTn>
                              </p:par>
                            </p:childTnLst>
                          </p:cTn>
                        </p:par>
                        <p:par>
                          <p:cTn id="32" fill="hold">
                            <p:stCondLst>
                              <p:cond delay="1750"/>
                            </p:stCondLst>
                            <p:childTnLst>
                              <p:par>
                                <p:cTn id="33" presetID="16" presetClass="entr" presetSubtype="2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250"/>
                                        <p:tgtEl>
                                          <p:spTgt spid="8"/>
                                        </p:tgtEl>
                                      </p:cBhvr>
                                    </p:animEffect>
                                  </p:childTnLst>
                                </p:cTn>
                              </p:par>
                            </p:childTnLst>
                          </p:cTn>
                        </p:par>
                        <p:par>
                          <p:cTn id="36" fill="hold">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250"/>
                                        <p:tgtEl>
                                          <p:spTgt spid="9"/>
                                        </p:tgtEl>
                                      </p:cBhvr>
                                    </p:animEffect>
                                  </p:childTnLst>
                                </p:cTn>
                              </p:par>
                            </p:childTnLst>
                          </p:cTn>
                        </p:par>
                        <p:par>
                          <p:cTn id="40" fill="hold">
                            <p:stCondLst>
                              <p:cond delay="2250"/>
                            </p:stCondLst>
                            <p:childTnLst>
                              <p:par>
                                <p:cTn id="41" presetID="16" presetClass="entr" presetSubtype="2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250"/>
                                        <p:tgtEl>
                                          <p:spTgt spid="10"/>
                                        </p:tgtEl>
                                      </p:cBhvr>
                                    </p:animEffect>
                                  </p:childTnLst>
                                </p:cTn>
                              </p:par>
                            </p:childTnLst>
                          </p:cTn>
                        </p:par>
                        <p:par>
                          <p:cTn id="44" fill="hold">
                            <p:stCondLst>
                              <p:cond delay="2500"/>
                            </p:stCondLst>
                            <p:childTnLst>
                              <p:par>
                                <p:cTn id="45" presetID="16" presetClass="entr" presetSubtype="21"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250"/>
                                        <p:tgtEl>
                                          <p:spTgt spid="11"/>
                                        </p:tgtEl>
                                      </p:cBhvr>
                                    </p:animEffect>
                                  </p:childTnLst>
                                </p:cTn>
                              </p:par>
                            </p:childTnLst>
                          </p:cTn>
                        </p:par>
                        <p:par>
                          <p:cTn id="48" fill="hold">
                            <p:stCondLst>
                              <p:cond delay="2750"/>
                            </p:stCondLst>
                            <p:childTnLst>
                              <p:par>
                                <p:cTn id="49" presetID="16" presetClass="entr" presetSubtype="21"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250"/>
                                        <p:tgtEl>
                                          <p:spTgt spid="12"/>
                                        </p:tgtEl>
                                      </p:cBhvr>
                                    </p:animEffect>
                                  </p:childTnLst>
                                </p:cTn>
                              </p:par>
                            </p:childTnLst>
                          </p:cTn>
                        </p:par>
                        <p:par>
                          <p:cTn id="52" fill="hold">
                            <p:stCondLst>
                              <p:cond delay="3000"/>
                            </p:stCondLst>
                            <p:childTnLst>
                              <p:par>
                                <p:cTn id="53" presetID="16" presetClass="entr" presetSubtype="21"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250"/>
                                        <p:tgtEl>
                                          <p:spTgt spid="13"/>
                                        </p:tgtEl>
                                      </p:cBhvr>
                                    </p:animEffect>
                                  </p:childTnLst>
                                </p:cTn>
                              </p:par>
                            </p:childTnLst>
                          </p:cTn>
                        </p:par>
                        <p:par>
                          <p:cTn id="56" fill="hold">
                            <p:stCondLst>
                              <p:cond delay="3250"/>
                            </p:stCondLst>
                            <p:childTnLst>
                              <p:par>
                                <p:cTn id="57" presetID="16" presetClass="entr" presetSubtype="2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250"/>
                                        <p:tgtEl>
                                          <p:spTgt spid="14"/>
                                        </p:tgtEl>
                                      </p:cBhvr>
                                    </p:animEffect>
                                  </p:childTnLst>
                                </p:cTn>
                              </p:par>
                            </p:childTnLst>
                          </p:cTn>
                        </p:par>
                        <p:par>
                          <p:cTn id="60" fill="hold">
                            <p:stCondLst>
                              <p:cond delay="3500"/>
                            </p:stCondLst>
                            <p:childTnLst>
                              <p:par>
                                <p:cTn id="61" presetID="16" presetClass="entr" presetSubtype="21"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250"/>
                                        <p:tgtEl>
                                          <p:spTgt spid="15"/>
                                        </p:tgtEl>
                                      </p:cBhvr>
                                    </p:animEffect>
                                  </p:childTnLst>
                                </p:cTn>
                              </p:par>
                            </p:childTnLst>
                          </p:cTn>
                        </p:par>
                        <p:par>
                          <p:cTn id="64" fill="hold">
                            <p:stCondLst>
                              <p:cond delay="3750"/>
                            </p:stCondLst>
                            <p:childTnLst>
                              <p:par>
                                <p:cTn id="65" presetID="16" presetClass="entr" presetSubtype="21"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250"/>
                                        <p:tgtEl>
                                          <p:spTgt spid="16"/>
                                        </p:tgtEl>
                                      </p:cBhvr>
                                    </p:animEffect>
                                  </p:childTnLst>
                                </p:cTn>
                              </p:par>
                            </p:childTnLst>
                          </p:cTn>
                        </p:par>
                        <p:par>
                          <p:cTn id="68" fill="hold">
                            <p:stCondLst>
                              <p:cond delay="4000"/>
                            </p:stCondLst>
                            <p:childTnLst>
                              <p:par>
                                <p:cTn id="69" presetID="16" presetClass="entr" presetSubtype="21"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arn(inVertical)">
                                      <p:cBhvr>
                                        <p:cTn id="71" dur="250"/>
                                        <p:tgtEl>
                                          <p:spTgt spid="17"/>
                                        </p:tgtEl>
                                      </p:cBhvr>
                                    </p:animEffect>
                                  </p:childTnLst>
                                </p:cTn>
                              </p:par>
                            </p:childTnLst>
                          </p:cTn>
                        </p:par>
                        <p:par>
                          <p:cTn id="72" fill="hold">
                            <p:stCondLst>
                              <p:cond delay="4250"/>
                            </p:stCondLst>
                            <p:childTnLst>
                              <p:par>
                                <p:cTn id="73" presetID="16" presetClass="entr" presetSubtype="21"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arn(inVertical)">
                                      <p:cBhvr>
                                        <p:cTn id="75" dur="250"/>
                                        <p:tgtEl>
                                          <p:spTgt spid="18"/>
                                        </p:tgtEl>
                                      </p:cBhvr>
                                    </p:animEffect>
                                  </p:childTnLst>
                                </p:cTn>
                              </p:par>
                            </p:childTnLst>
                          </p:cTn>
                        </p:par>
                        <p:par>
                          <p:cTn id="76" fill="hold">
                            <p:stCondLst>
                              <p:cond delay="4500"/>
                            </p:stCondLst>
                            <p:childTnLst>
                              <p:par>
                                <p:cTn id="77" presetID="16" presetClass="entr" presetSubtype="21"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barn(inVertical)">
                                      <p:cBhvr>
                                        <p:cTn id="79" dur="250"/>
                                        <p:tgtEl>
                                          <p:spTgt spid="26"/>
                                        </p:tgtEl>
                                      </p:cBhvr>
                                    </p:animEffect>
                                  </p:childTnLst>
                                </p:cTn>
                              </p:par>
                            </p:childTnLst>
                          </p:cTn>
                        </p:par>
                        <p:par>
                          <p:cTn id="80" fill="hold">
                            <p:stCondLst>
                              <p:cond delay="4750"/>
                            </p:stCondLst>
                            <p:childTnLst>
                              <p:par>
                                <p:cTn id="81" presetID="16" presetClass="entr" presetSubtype="2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barn(inVertical)">
                                      <p:cBhvr>
                                        <p:cTn id="83" dur="250"/>
                                        <p:tgtEl>
                                          <p:spTgt spid="28"/>
                                        </p:tgtEl>
                                      </p:cBhvr>
                                    </p:animEffect>
                                  </p:childTnLst>
                                </p:cTn>
                              </p:par>
                            </p:childTnLst>
                          </p:cTn>
                        </p:par>
                        <p:par>
                          <p:cTn id="84" fill="hold">
                            <p:stCondLst>
                              <p:cond delay="5000"/>
                            </p:stCondLst>
                            <p:childTnLst>
                              <p:par>
                                <p:cTn id="85" presetID="22" presetClass="entr" presetSubtype="4"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down)">
                                      <p:cBhvr>
                                        <p:cTn id="87" dur="250"/>
                                        <p:tgtEl>
                                          <p:spTgt spid="24"/>
                                        </p:tgtEl>
                                      </p:cBhvr>
                                    </p:animEffect>
                                  </p:childTnLst>
                                </p:cTn>
                              </p:par>
                            </p:childTnLst>
                          </p:cTn>
                        </p:par>
                        <p:par>
                          <p:cTn id="88" fill="hold">
                            <p:stCondLst>
                              <p:cond delay="5250"/>
                            </p:stCondLst>
                            <p:childTnLst>
                              <p:par>
                                <p:cTn id="89" presetID="16" presetClass="entr" presetSubtype="21"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barn(inVertical)">
                                      <p:cBhvr>
                                        <p:cTn id="91"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animBg="1"/>
      <p:bldP spid="20" grpId="0" animBg="1"/>
      <p:bldP spid="21" grpId="0" animBg="1"/>
      <p:bldP spid="22" grpId="0" animBg="1"/>
      <p:bldP spid="26" grpId="0" animBg="1"/>
      <p:bldP spid="28" grpId="0" animBg="1"/>
      <p:bldP spid="31"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1201897" y="6407626"/>
            <a:ext cx="753545" cy="365125"/>
          </a:xfrm>
        </p:spPr>
        <p:txBody>
          <a:bodyPr/>
          <a:lstStyle/>
          <a:p>
            <a:fld id="{2792C719-6F6E-410D-B3F4-C729222ADB2C}" type="slidenum">
              <a:rPr lang="fr-FR" sz="2400" b="1">
                <a:solidFill>
                  <a:schemeClr val="bg1"/>
                </a:solidFill>
                <a:latin typeface="Arial" panose="020B0604020202020204" pitchFamily="34" charset="0"/>
                <a:cs typeface="Arial" panose="020B0604020202020204" pitchFamily="34" charset="0"/>
              </a:rPr>
              <a:t>14</a:t>
            </a:fld>
            <a:endParaRPr lang="fr-FR" sz="2400" b="1" dirty="0">
              <a:solidFill>
                <a:schemeClr val="bg1"/>
              </a:solidFill>
              <a:latin typeface="Arial" panose="020B0604020202020204" pitchFamily="34" charset="0"/>
              <a:cs typeface="Arial" panose="020B0604020202020204" pitchFamily="34" charset="0"/>
            </a:endParaRPr>
          </a:p>
        </p:txBody>
      </p:sp>
      <p:sp>
        <p:nvSpPr>
          <p:cNvPr id="6" name="Rectangle : coins arrondis 5"/>
          <p:cNvSpPr/>
          <p:nvPr/>
        </p:nvSpPr>
        <p:spPr>
          <a:xfrm>
            <a:off x="4703436" y="3121930"/>
            <a:ext cx="3398293" cy="1446663"/>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Arial" panose="020B0604020202020204" pitchFamily="34" charset="0"/>
                <a:cs typeface="Arial" panose="020B0604020202020204" pitchFamily="34" charset="0"/>
              </a:rPr>
              <a:t>ACTIVITES DE LA NORME 15189 RELATIVES AU SERVICE DE MAINTENANCE BIOMEDICALE</a:t>
            </a:r>
          </a:p>
        </p:txBody>
      </p:sp>
      <p:sp>
        <p:nvSpPr>
          <p:cNvPr id="9" name="Rectangle 8"/>
          <p:cNvSpPr/>
          <p:nvPr/>
        </p:nvSpPr>
        <p:spPr>
          <a:xfrm>
            <a:off x="9189216" y="5026929"/>
            <a:ext cx="2296379" cy="7779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4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ISO 15189 5.3.1.5 Maintenance et réparation du matériel </a:t>
            </a:r>
          </a:p>
          <a:p>
            <a:endParaRPr lang="fr-FR" sz="14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612589" y="1763969"/>
            <a:ext cx="2740415" cy="791571"/>
          </a:xfrm>
          <a:custGeom>
            <a:avLst/>
            <a:gdLst>
              <a:gd name="connsiteX0" fmla="*/ 0 w 2492877"/>
              <a:gd name="connsiteY0" fmla="*/ 0 h 777923"/>
              <a:gd name="connsiteX1" fmla="*/ 2492877 w 2492877"/>
              <a:gd name="connsiteY1" fmla="*/ 0 h 777923"/>
              <a:gd name="connsiteX2" fmla="*/ 2492877 w 2492877"/>
              <a:gd name="connsiteY2" fmla="*/ 777923 h 777923"/>
              <a:gd name="connsiteX3" fmla="*/ 0 w 2492877"/>
              <a:gd name="connsiteY3" fmla="*/ 777923 h 777923"/>
              <a:gd name="connsiteX4" fmla="*/ 0 w 2492877"/>
              <a:gd name="connsiteY4" fmla="*/ 0 h 777923"/>
              <a:gd name="connsiteX0" fmla="*/ 0 w 2492877"/>
              <a:gd name="connsiteY0" fmla="*/ 0 h 791571"/>
              <a:gd name="connsiteX1" fmla="*/ 2492877 w 2492877"/>
              <a:gd name="connsiteY1" fmla="*/ 0 h 791571"/>
              <a:gd name="connsiteX2" fmla="*/ 2492877 w 2492877"/>
              <a:gd name="connsiteY2" fmla="*/ 791571 h 791571"/>
              <a:gd name="connsiteX3" fmla="*/ 0 w 2492877"/>
              <a:gd name="connsiteY3" fmla="*/ 777923 h 791571"/>
              <a:gd name="connsiteX4" fmla="*/ 0 w 2492877"/>
              <a:gd name="connsiteY4" fmla="*/ 0 h 791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77" h="791571">
                <a:moveTo>
                  <a:pt x="0" y="0"/>
                </a:moveTo>
                <a:lnTo>
                  <a:pt x="2492877" y="0"/>
                </a:lnTo>
                <a:lnTo>
                  <a:pt x="2492877" y="791571"/>
                </a:lnTo>
                <a:lnTo>
                  <a:pt x="0" y="777923"/>
                </a:lnTo>
                <a:lnTo>
                  <a:pt x="0"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400" dirty="0">
                <a:solidFill>
                  <a:schemeClr val="bg1"/>
                </a:solidFill>
                <a:latin typeface="Arial" panose="020B0604020202020204" pitchFamily="34" charset="0"/>
                <a:cs typeface="Arial" panose="020B0604020202020204" pitchFamily="34" charset="0"/>
              </a:rPr>
              <a:t>ISO 15189  5.3.1.2 Essais d'acceptation de l'équipement </a:t>
            </a:r>
          </a:p>
          <a:p>
            <a:endParaRPr lang="fr-FR" sz="1400"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9174075" y="1796957"/>
            <a:ext cx="2740424" cy="7779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4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ISO 15189 5.3.1.4 Etalonnage des équipements et traçabilité métrologique </a:t>
            </a:r>
          </a:p>
          <a:p>
            <a:endParaRPr lang="fr-FR" sz="140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659759" y="5026928"/>
            <a:ext cx="2391867" cy="7779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4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ISO 15189 5.3.1.7 Enregistrements relatifs au matériel </a:t>
            </a:r>
          </a:p>
          <a:p>
            <a:endParaRPr lang="fr-FR" sz="14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5283421" y="1491020"/>
            <a:ext cx="2296379" cy="7779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4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ISO 15189 5.3.1.3 Equipements-Mode d'emploi </a:t>
            </a:r>
          </a:p>
          <a:p>
            <a:endParaRPr lang="fr-FR" sz="1400" dirty="0">
              <a:solidFill>
                <a:schemeClr val="bg1"/>
              </a:solidFill>
              <a:latin typeface="Arial" panose="020B0604020202020204" pitchFamily="34" charset="0"/>
              <a:cs typeface="Arial" panose="020B0604020202020204" pitchFamily="34" charset="0"/>
            </a:endParaRPr>
          </a:p>
        </p:txBody>
      </p:sp>
      <p:cxnSp>
        <p:nvCxnSpPr>
          <p:cNvPr id="19" name="Connecteur : en angle 18"/>
          <p:cNvCxnSpPr>
            <a:cxnSpLocks/>
            <a:stCxn id="11" idx="1"/>
          </p:cNvCxnSpPr>
          <p:nvPr/>
        </p:nvCxnSpPr>
        <p:spPr>
          <a:xfrm rot="10800000" flipV="1">
            <a:off x="8086595" y="2185917"/>
            <a:ext cx="1087485" cy="1072487"/>
          </a:xfrm>
          <a:prstGeom prst="bentConnector3">
            <a:avLst/>
          </a:prstGeom>
          <a:ln>
            <a:solidFill>
              <a:srgbClr val="FF0000"/>
            </a:solidFill>
            <a:tailEnd type="triangle"/>
          </a:ln>
        </p:spPr>
        <p:style>
          <a:lnRef idx="1">
            <a:schemeClr val="accent2">
              <a:lumMod val="67000"/>
            </a:schemeClr>
          </a:lnRef>
          <a:fillRef idx="0">
            <a:schemeClr val="accent2">
              <a:lumMod val="67000"/>
            </a:schemeClr>
          </a:fillRef>
          <a:effectRef idx="0">
            <a:schemeClr val="accent2">
              <a:lumMod val="67000"/>
            </a:schemeClr>
          </a:effectRef>
          <a:fontRef idx="minor">
            <a:schemeClr val="tx1"/>
          </a:fontRef>
        </p:style>
      </p:cxnSp>
      <p:cxnSp>
        <p:nvCxnSpPr>
          <p:cNvPr id="24" name="Connecteur droit avec flèche 23"/>
          <p:cNvCxnSpPr>
            <a:cxnSpLocks/>
          </p:cNvCxnSpPr>
          <p:nvPr/>
        </p:nvCxnSpPr>
        <p:spPr>
          <a:xfrm flipH="1" flipV="1">
            <a:off x="6469372" y="4570794"/>
            <a:ext cx="3" cy="1353399"/>
          </a:xfrm>
          <a:prstGeom prst="straightConnector1">
            <a:avLst/>
          </a:prstGeom>
          <a:ln>
            <a:solidFill>
              <a:srgbClr val="FF0000"/>
            </a:solidFill>
            <a:tailEnd type="triangle"/>
          </a:ln>
        </p:spPr>
        <p:style>
          <a:lnRef idx="1">
            <a:schemeClr val="accent2">
              <a:lumMod val="67000"/>
            </a:schemeClr>
          </a:lnRef>
          <a:fillRef idx="0">
            <a:schemeClr val="accent2">
              <a:lumMod val="67000"/>
            </a:schemeClr>
          </a:fillRef>
          <a:effectRef idx="0">
            <a:schemeClr val="accent2">
              <a:lumMod val="67000"/>
            </a:schemeClr>
          </a:effectRef>
          <a:fontRef idx="minor">
            <a:schemeClr val="tx1"/>
          </a:fontRef>
        </p:style>
      </p:cxnSp>
      <p:cxnSp>
        <p:nvCxnSpPr>
          <p:cNvPr id="28" name="Connecteur : en angle 27"/>
          <p:cNvCxnSpPr>
            <a:cxnSpLocks/>
          </p:cNvCxnSpPr>
          <p:nvPr/>
        </p:nvCxnSpPr>
        <p:spPr>
          <a:xfrm>
            <a:off x="3353008" y="2159753"/>
            <a:ext cx="1350429" cy="1111339"/>
          </a:xfrm>
          <a:prstGeom prst="bentConnector3">
            <a:avLst/>
          </a:prstGeom>
          <a:ln>
            <a:solidFill>
              <a:srgbClr val="FF0000"/>
            </a:solidFill>
            <a:tailEnd type="triangle"/>
          </a:ln>
        </p:spPr>
        <p:style>
          <a:lnRef idx="1">
            <a:schemeClr val="accent2">
              <a:lumMod val="67000"/>
            </a:schemeClr>
          </a:lnRef>
          <a:fillRef idx="0">
            <a:schemeClr val="accent2">
              <a:lumMod val="67000"/>
            </a:schemeClr>
          </a:fillRef>
          <a:effectRef idx="0">
            <a:schemeClr val="accent2">
              <a:lumMod val="67000"/>
            </a:schemeClr>
          </a:effectRef>
          <a:fontRef idx="minor">
            <a:schemeClr val="tx1"/>
          </a:fontRef>
        </p:style>
      </p:cxnSp>
      <p:cxnSp>
        <p:nvCxnSpPr>
          <p:cNvPr id="33" name="Connecteur : en angle 32"/>
          <p:cNvCxnSpPr>
            <a:cxnSpLocks/>
            <a:stCxn id="12" idx="3"/>
          </p:cNvCxnSpPr>
          <p:nvPr/>
        </p:nvCxnSpPr>
        <p:spPr>
          <a:xfrm flipV="1">
            <a:off x="3051630" y="4424153"/>
            <a:ext cx="1651807" cy="991739"/>
          </a:xfrm>
          <a:prstGeom prst="bentConnector3">
            <a:avLst/>
          </a:prstGeom>
          <a:ln>
            <a:solidFill>
              <a:srgbClr val="FF0000"/>
            </a:solidFill>
            <a:tailEnd type="triangle"/>
          </a:ln>
        </p:spPr>
        <p:style>
          <a:lnRef idx="1">
            <a:schemeClr val="accent2">
              <a:lumMod val="67000"/>
            </a:schemeClr>
          </a:lnRef>
          <a:fillRef idx="0">
            <a:schemeClr val="accent2">
              <a:lumMod val="67000"/>
            </a:schemeClr>
          </a:fillRef>
          <a:effectRef idx="0">
            <a:schemeClr val="accent2">
              <a:lumMod val="67000"/>
            </a:schemeClr>
          </a:effectRef>
          <a:fontRef idx="minor">
            <a:schemeClr val="tx1"/>
          </a:fontRef>
        </p:style>
      </p:cxnSp>
      <p:cxnSp>
        <p:nvCxnSpPr>
          <p:cNvPr id="35" name="Connecteur : en angle 34"/>
          <p:cNvCxnSpPr>
            <a:cxnSpLocks/>
            <a:stCxn id="9" idx="1"/>
          </p:cNvCxnSpPr>
          <p:nvPr/>
        </p:nvCxnSpPr>
        <p:spPr>
          <a:xfrm rot="10800000">
            <a:off x="8086585" y="4424157"/>
            <a:ext cx="1102627" cy="991737"/>
          </a:xfrm>
          <a:prstGeom prst="bentConnector3">
            <a:avLst/>
          </a:prstGeom>
          <a:ln>
            <a:solidFill>
              <a:srgbClr val="FF0000"/>
            </a:solidFill>
            <a:tailEnd type="triangle"/>
          </a:ln>
        </p:spPr>
        <p:style>
          <a:lnRef idx="1">
            <a:schemeClr val="accent2">
              <a:lumMod val="67000"/>
            </a:schemeClr>
          </a:lnRef>
          <a:fillRef idx="0">
            <a:schemeClr val="accent2">
              <a:lumMod val="67000"/>
            </a:schemeClr>
          </a:fillRef>
          <a:effectRef idx="0">
            <a:schemeClr val="accent2">
              <a:lumMod val="67000"/>
            </a:schemeClr>
          </a:effectRef>
          <a:fontRef idx="minor">
            <a:schemeClr val="tx1"/>
          </a:fontRef>
        </p:style>
      </p:cxnSp>
      <p:sp>
        <p:nvSpPr>
          <p:cNvPr id="43" name="Rectangle 42"/>
          <p:cNvSpPr/>
          <p:nvPr/>
        </p:nvSpPr>
        <p:spPr>
          <a:xfrm>
            <a:off x="5201938" y="5626625"/>
            <a:ext cx="2534868" cy="7779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4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a:p>
            <a:r>
              <a:rPr lang="fr-FR" sz="1400" dirty="0">
                <a:solidFill>
                  <a:schemeClr val="bg1"/>
                </a:solidFill>
                <a:latin typeface="Arial" panose="020B0604020202020204" pitchFamily="34" charset="0"/>
                <a:cs typeface="Arial" panose="020B0604020202020204" pitchFamily="34" charset="0"/>
              </a:rPr>
              <a:t>ISO 15189 5.3.1.6 Compte rendu des événements indésirables </a:t>
            </a:r>
          </a:p>
          <a:p>
            <a:endParaRPr lang="fr-FR" sz="1400" dirty="0">
              <a:solidFill>
                <a:schemeClr val="bg1"/>
              </a:solidFill>
              <a:latin typeface="Arial" panose="020B0604020202020204" pitchFamily="34" charset="0"/>
              <a:cs typeface="Arial" panose="020B0604020202020204" pitchFamily="34" charset="0"/>
            </a:endParaRPr>
          </a:p>
          <a:p>
            <a:endParaRPr lang="fr-FR" sz="1400" dirty="0">
              <a:solidFill>
                <a:schemeClr val="bg1"/>
              </a:solidFill>
              <a:latin typeface="Arial" panose="020B0604020202020204" pitchFamily="34" charset="0"/>
              <a:cs typeface="Arial" panose="020B0604020202020204" pitchFamily="34" charset="0"/>
            </a:endParaRPr>
          </a:p>
        </p:txBody>
      </p:sp>
      <p:cxnSp>
        <p:nvCxnSpPr>
          <p:cNvPr id="50" name="Connecteur droit avec flèche 49"/>
          <p:cNvCxnSpPr>
            <a:cxnSpLocks/>
          </p:cNvCxnSpPr>
          <p:nvPr/>
        </p:nvCxnSpPr>
        <p:spPr>
          <a:xfrm flipH="1">
            <a:off x="6431613" y="2268945"/>
            <a:ext cx="1" cy="825691"/>
          </a:xfrm>
          <a:prstGeom prst="straightConnector1">
            <a:avLst/>
          </a:prstGeom>
          <a:ln>
            <a:solidFill>
              <a:srgbClr val="FF0000"/>
            </a:solidFill>
            <a:tailEnd type="triangle"/>
          </a:ln>
        </p:spPr>
        <p:style>
          <a:lnRef idx="1">
            <a:schemeClr val="accent2">
              <a:lumMod val="67000"/>
            </a:schemeClr>
          </a:lnRef>
          <a:fillRef idx="0">
            <a:schemeClr val="accent2">
              <a:lumMod val="67000"/>
            </a:schemeClr>
          </a:fillRef>
          <a:effectRef idx="0">
            <a:schemeClr val="accent2">
              <a:lumMod val="67000"/>
            </a:schemeClr>
          </a:effectRef>
          <a:fontRef idx="minor">
            <a:schemeClr val="tx1"/>
          </a:fontRef>
        </p:style>
      </p:cxnSp>
      <p:sp>
        <p:nvSpPr>
          <p:cNvPr id="47" name="Rectangle 46"/>
          <p:cNvSpPr/>
          <p:nvPr/>
        </p:nvSpPr>
        <p:spPr>
          <a:xfrm>
            <a:off x="136597" y="879141"/>
            <a:ext cx="4500976" cy="276999"/>
          </a:xfrm>
          <a:prstGeom prst="rect">
            <a:avLst/>
          </a:prstGeom>
        </p:spPr>
        <p:txBody>
          <a:bodyPr wrap="none">
            <a:spAutoFit/>
          </a:bodyPr>
          <a:lstStyle/>
          <a:p>
            <a:pPr marL="171445" indent="-171445">
              <a:buFont typeface="Wingdings" panose="05000000000000000000" pitchFamily="2" charset="2"/>
              <a:buChar char="v"/>
            </a:pPr>
            <a:r>
              <a:rPr lang="fr-FR" sz="1200" b="1" u="sng" dirty="0">
                <a:solidFill>
                  <a:schemeClr val="bg1"/>
                </a:solidFill>
                <a:latin typeface="Arial" panose="020B0604020202020204" pitchFamily="34" charset="0"/>
                <a:cs typeface="Arial" panose="020B0604020202020204" pitchFamily="34" charset="0"/>
              </a:rPr>
              <a:t>ANALYSE DES EXIGENCES DE LA NORME ISO 15189 </a:t>
            </a:r>
            <a:r>
              <a:rPr lang="fr-FR" sz="1200" b="1" u="sng" dirty="0">
                <a:solidFill>
                  <a:srgbClr val="FF0000"/>
                </a:solidFill>
                <a:latin typeface="Arial" panose="020B0604020202020204" pitchFamily="34" charset="0"/>
                <a:cs typeface="Arial" panose="020B0604020202020204" pitchFamily="34" charset="0"/>
              </a:rPr>
              <a:t>[1]</a:t>
            </a:r>
          </a:p>
        </p:txBody>
      </p:sp>
      <p:sp>
        <p:nvSpPr>
          <p:cNvPr id="20" name="Rectangle 19"/>
          <p:cNvSpPr/>
          <p:nvPr/>
        </p:nvSpPr>
        <p:spPr>
          <a:xfrm>
            <a:off x="0" y="6363974"/>
            <a:ext cx="5584371" cy="430887"/>
          </a:xfrm>
          <a:prstGeom prst="rect">
            <a:avLst/>
          </a:prstGeom>
        </p:spPr>
        <p:txBody>
          <a:bodyPr wrap="square">
            <a:spAutoFit/>
          </a:bodyPr>
          <a:lstStyle/>
          <a:p>
            <a:pPr marL="363527" indent="-363527"/>
            <a:r>
              <a:rPr lang="fr-FR" sz="1100" b="1" dirty="0">
                <a:solidFill>
                  <a:srgbClr val="FF0000"/>
                </a:solidFill>
                <a:latin typeface="Arial" panose="020B0604020202020204" pitchFamily="34" charset="0"/>
                <a:cs typeface="Arial" panose="020B0604020202020204" pitchFamily="34" charset="0"/>
              </a:rPr>
              <a:t>[1] </a:t>
            </a:r>
            <a:r>
              <a:rPr lang="fr-FR" sz="1100" dirty="0">
                <a:solidFill>
                  <a:schemeClr val="bg1"/>
                </a:solidFill>
                <a:latin typeface="Arial" panose="020B0604020202020204" pitchFamily="34" charset="0"/>
                <a:cs typeface="Arial" panose="020B0604020202020204" pitchFamily="34" charset="0"/>
              </a:rPr>
              <a:t>NF EN ISO 15189 Décembre 2012 (version corrigée de 2014) </a:t>
            </a:r>
          </a:p>
          <a:p>
            <a:pPr marL="363527" indent="-363527"/>
            <a:r>
              <a:rPr lang="fr-FR" sz="1100" dirty="0">
                <a:solidFill>
                  <a:schemeClr val="bg1"/>
                </a:solidFill>
                <a:latin typeface="Arial" panose="020B0604020202020204" pitchFamily="34" charset="0"/>
                <a:cs typeface="Arial" panose="020B0604020202020204" pitchFamily="34" charset="0"/>
              </a:rPr>
              <a:t>Laboratoires de biologie   médicale ,Exigences concernant la qualité et la compétence</a:t>
            </a:r>
          </a:p>
        </p:txBody>
      </p:sp>
      <p:sp>
        <p:nvSpPr>
          <p:cNvPr id="21" name="Espace réservé du pied de page 4"/>
          <p:cNvSpPr>
            <a:spLocks noGrp="1"/>
          </p:cNvSpPr>
          <p:nvPr>
            <p:ph type="ftr" sz="quarter" idx="11"/>
          </p:nvPr>
        </p:nvSpPr>
        <p:spPr>
          <a:xfrm>
            <a:off x="1538518" y="13651"/>
            <a:ext cx="10653485" cy="365125"/>
          </a:xfrm>
        </p:spPr>
        <p:txBody>
          <a:bodyPr/>
          <a:lstStyle/>
          <a:p>
            <a:r>
              <a:rPr lang="fr-FR" b="1" dirty="0">
                <a:solidFill>
                  <a:schemeClr val="bg1"/>
                </a:solidFill>
                <a:effectLst/>
                <a:latin typeface="Arial" panose="020B0604020202020204" pitchFamily="34" charset="0"/>
                <a:cs typeface="Arial" panose="020B0604020202020204" pitchFamily="34" charset="0"/>
              </a:rPr>
              <a:t>Certification professionnelle ABIH 2017                                                                                                                                                                     </a:t>
            </a:r>
            <a:r>
              <a:rPr lang="fr-FR" b="1" u="sng" dirty="0">
                <a:solidFill>
                  <a:schemeClr val="bg1"/>
                </a:solidFill>
                <a:effectLst/>
                <a:latin typeface="Arial" panose="020B0604020202020204" pitchFamily="34" charset="0"/>
                <a:cs typeface="Arial" panose="020B0604020202020204" pitchFamily="34" charset="0"/>
              </a:rPr>
              <a:t>Auteurs:</a:t>
            </a:r>
            <a:r>
              <a:rPr lang="fr-FR" b="1" dirty="0">
                <a:solidFill>
                  <a:schemeClr val="bg1"/>
                </a:solidFill>
                <a:effectLst/>
                <a:latin typeface="Arial" panose="020B0604020202020204" pitchFamily="34" charset="0"/>
                <a:cs typeface="Arial" panose="020B0604020202020204" pitchFamily="34" charset="0"/>
              </a:rPr>
              <a:t>    SANOU Bakary Aimé, </a:t>
            </a:r>
          </a:p>
          <a:p>
            <a:r>
              <a:rPr lang="fr-FR" b="1" dirty="0">
                <a:solidFill>
                  <a:schemeClr val="bg1"/>
                </a:solidFill>
                <a:effectLst/>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22" name="Imag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
        <p:nvSpPr>
          <p:cNvPr id="25" name="ZoneTexte 24"/>
          <p:cNvSpPr txBox="1"/>
          <p:nvPr/>
        </p:nvSpPr>
        <p:spPr>
          <a:xfrm>
            <a:off x="3543296" y="415489"/>
            <a:ext cx="4714752" cy="307777"/>
          </a:xfrm>
          <a:prstGeom prst="rect">
            <a:avLst/>
          </a:prstGeom>
          <a:noFill/>
        </p:spPr>
        <p:txBody>
          <a:bodyPr wrap="none" rtlCol="0">
            <a:spAutoFit/>
          </a:bodyPr>
          <a:lstStyle/>
          <a:p>
            <a:r>
              <a:rPr lang="fr-FR" sz="1400" b="1" u="sng" dirty="0">
                <a:solidFill>
                  <a:schemeClr val="bg1"/>
                </a:solidFill>
                <a:latin typeface="Arial" panose="020B0604020202020204" pitchFamily="34" charset="0"/>
                <a:cs typeface="Arial" panose="020B0604020202020204" pitchFamily="34" charset="0"/>
              </a:rPr>
              <a:t>3-DEMARCHE DE MISE EN PLACE D’UNE SOLUTION</a:t>
            </a:r>
          </a:p>
        </p:txBody>
      </p:sp>
    </p:spTree>
    <p:extLst>
      <p:ext uri="{BB962C8B-B14F-4D97-AF65-F5344CB8AC3E}">
        <p14:creationId xmlns:p14="http://schemas.microsoft.com/office/powerpoint/2010/main" val="7584879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250"/>
                                        <p:tgtEl>
                                          <p:spTgt spid="28"/>
                                        </p:tgtEl>
                                      </p:cBhvr>
                                    </p:animEffect>
                                    <p:anim calcmode="lin" valueType="num">
                                      <p:cBhvr>
                                        <p:cTn id="13" dur="250" fill="hold"/>
                                        <p:tgtEl>
                                          <p:spTgt spid="28"/>
                                        </p:tgtEl>
                                        <p:attrNameLst>
                                          <p:attrName>ppt_x</p:attrName>
                                        </p:attrNameLst>
                                      </p:cBhvr>
                                      <p:tavLst>
                                        <p:tav tm="0">
                                          <p:val>
                                            <p:strVal val="#ppt_x"/>
                                          </p:val>
                                        </p:tav>
                                        <p:tav tm="100000">
                                          <p:val>
                                            <p:strVal val="#ppt_x"/>
                                          </p:val>
                                        </p:tav>
                                      </p:tavLst>
                                    </p:anim>
                                    <p:anim calcmode="lin" valueType="num">
                                      <p:cBhvr>
                                        <p:cTn id="14" dur="25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anim calcmode="lin" valueType="num">
                                      <p:cBhvr>
                                        <p:cTn id="18" dur="250" fill="hold"/>
                                        <p:tgtEl>
                                          <p:spTgt spid="10"/>
                                        </p:tgtEl>
                                        <p:attrNameLst>
                                          <p:attrName>ppt_x</p:attrName>
                                        </p:attrNameLst>
                                      </p:cBhvr>
                                      <p:tavLst>
                                        <p:tav tm="0">
                                          <p:val>
                                            <p:strVal val="#ppt_x"/>
                                          </p:val>
                                        </p:tav>
                                        <p:tav tm="100000">
                                          <p:val>
                                            <p:strVal val="#ppt_x"/>
                                          </p:val>
                                        </p:tav>
                                      </p:tavLst>
                                    </p:anim>
                                    <p:anim calcmode="lin" valueType="num">
                                      <p:cBhvr>
                                        <p:cTn id="19" dur="25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250"/>
                            </p:stCondLst>
                            <p:childTnLst>
                              <p:par>
                                <p:cTn id="21" presetID="42"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250"/>
                                        <p:tgtEl>
                                          <p:spTgt spid="50"/>
                                        </p:tgtEl>
                                      </p:cBhvr>
                                    </p:animEffect>
                                    <p:anim calcmode="lin" valueType="num">
                                      <p:cBhvr>
                                        <p:cTn id="24" dur="250" fill="hold"/>
                                        <p:tgtEl>
                                          <p:spTgt spid="50"/>
                                        </p:tgtEl>
                                        <p:attrNameLst>
                                          <p:attrName>ppt_x</p:attrName>
                                        </p:attrNameLst>
                                      </p:cBhvr>
                                      <p:tavLst>
                                        <p:tav tm="0">
                                          <p:val>
                                            <p:strVal val="#ppt_x"/>
                                          </p:val>
                                        </p:tav>
                                        <p:tav tm="100000">
                                          <p:val>
                                            <p:strVal val="#ppt_x"/>
                                          </p:val>
                                        </p:tav>
                                      </p:tavLst>
                                    </p:anim>
                                    <p:anim calcmode="lin" valueType="num">
                                      <p:cBhvr>
                                        <p:cTn id="25" dur="250" fill="hold"/>
                                        <p:tgtEl>
                                          <p:spTgt spid="50"/>
                                        </p:tgtEl>
                                        <p:attrNameLst>
                                          <p:attrName>ppt_y</p:attrName>
                                        </p:attrNameLst>
                                      </p:cBhvr>
                                      <p:tavLst>
                                        <p:tav tm="0">
                                          <p:val>
                                            <p:strVal val="#ppt_y+.1"/>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anim calcmode="lin" valueType="num">
                                      <p:cBhvr>
                                        <p:cTn id="30" dur="250" fill="hold"/>
                                        <p:tgtEl>
                                          <p:spTgt spid="13"/>
                                        </p:tgtEl>
                                        <p:attrNameLst>
                                          <p:attrName>ppt_x</p:attrName>
                                        </p:attrNameLst>
                                      </p:cBhvr>
                                      <p:tavLst>
                                        <p:tav tm="0">
                                          <p:val>
                                            <p:strVal val="#ppt_x"/>
                                          </p:val>
                                        </p:tav>
                                        <p:tav tm="100000">
                                          <p:val>
                                            <p:strVal val="#ppt_x"/>
                                          </p:val>
                                        </p:tav>
                                      </p:tavLst>
                                    </p:anim>
                                    <p:anim calcmode="lin" valueType="num">
                                      <p:cBhvr>
                                        <p:cTn id="31" dur="25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750"/>
                            </p:stCondLst>
                            <p:childTnLst>
                              <p:par>
                                <p:cTn id="33" presetID="42"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50"/>
                                        <p:tgtEl>
                                          <p:spTgt spid="19"/>
                                        </p:tgtEl>
                                      </p:cBhvr>
                                    </p:animEffect>
                                    <p:anim calcmode="lin" valueType="num">
                                      <p:cBhvr>
                                        <p:cTn id="36" dur="250" fill="hold"/>
                                        <p:tgtEl>
                                          <p:spTgt spid="19"/>
                                        </p:tgtEl>
                                        <p:attrNameLst>
                                          <p:attrName>ppt_x</p:attrName>
                                        </p:attrNameLst>
                                      </p:cBhvr>
                                      <p:tavLst>
                                        <p:tav tm="0">
                                          <p:val>
                                            <p:strVal val="#ppt_x"/>
                                          </p:val>
                                        </p:tav>
                                        <p:tav tm="100000">
                                          <p:val>
                                            <p:strVal val="#ppt_x"/>
                                          </p:val>
                                        </p:tav>
                                      </p:tavLst>
                                    </p:anim>
                                    <p:anim calcmode="lin" valueType="num">
                                      <p:cBhvr>
                                        <p:cTn id="37" dur="250" fill="hold"/>
                                        <p:tgtEl>
                                          <p:spTgt spid="19"/>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1250"/>
                            </p:stCondLst>
                            <p:childTnLst>
                              <p:par>
                                <p:cTn id="45" presetID="42" presetClass="entr" presetSubtype="0"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250"/>
                                        <p:tgtEl>
                                          <p:spTgt spid="35"/>
                                        </p:tgtEl>
                                      </p:cBhvr>
                                    </p:animEffect>
                                    <p:anim calcmode="lin" valueType="num">
                                      <p:cBhvr>
                                        <p:cTn id="48" dur="250" fill="hold"/>
                                        <p:tgtEl>
                                          <p:spTgt spid="35"/>
                                        </p:tgtEl>
                                        <p:attrNameLst>
                                          <p:attrName>ppt_x</p:attrName>
                                        </p:attrNameLst>
                                      </p:cBhvr>
                                      <p:tavLst>
                                        <p:tav tm="0">
                                          <p:val>
                                            <p:strVal val="#ppt_x"/>
                                          </p:val>
                                        </p:tav>
                                        <p:tav tm="100000">
                                          <p:val>
                                            <p:strVal val="#ppt_x"/>
                                          </p:val>
                                        </p:tav>
                                      </p:tavLst>
                                    </p:anim>
                                    <p:anim calcmode="lin" valueType="num">
                                      <p:cBhvr>
                                        <p:cTn id="49" dur="25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42"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250"/>
                                        <p:tgtEl>
                                          <p:spTgt spid="9"/>
                                        </p:tgtEl>
                                      </p:cBhvr>
                                    </p:animEffect>
                                    <p:anim calcmode="lin" valueType="num">
                                      <p:cBhvr>
                                        <p:cTn id="54" dur="250" fill="hold"/>
                                        <p:tgtEl>
                                          <p:spTgt spid="9"/>
                                        </p:tgtEl>
                                        <p:attrNameLst>
                                          <p:attrName>ppt_x</p:attrName>
                                        </p:attrNameLst>
                                      </p:cBhvr>
                                      <p:tavLst>
                                        <p:tav tm="0">
                                          <p:val>
                                            <p:strVal val="#ppt_x"/>
                                          </p:val>
                                        </p:tav>
                                        <p:tav tm="100000">
                                          <p:val>
                                            <p:strVal val="#ppt_x"/>
                                          </p:val>
                                        </p:tav>
                                      </p:tavLst>
                                    </p:anim>
                                    <p:anim calcmode="lin" valueType="num">
                                      <p:cBhvr>
                                        <p:cTn id="55" dur="25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1750"/>
                            </p:stCondLst>
                            <p:childTnLst>
                              <p:par>
                                <p:cTn id="57" presetID="42" presetClass="entr" presetSubtype="0"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250"/>
                                        <p:tgtEl>
                                          <p:spTgt spid="43"/>
                                        </p:tgtEl>
                                      </p:cBhvr>
                                    </p:animEffect>
                                    <p:anim calcmode="lin" valueType="num">
                                      <p:cBhvr>
                                        <p:cTn id="60" dur="250" fill="hold"/>
                                        <p:tgtEl>
                                          <p:spTgt spid="43"/>
                                        </p:tgtEl>
                                        <p:attrNameLst>
                                          <p:attrName>ppt_x</p:attrName>
                                        </p:attrNameLst>
                                      </p:cBhvr>
                                      <p:tavLst>
                                        <p:tav tm="0">
                                          <p:val>
                                            <p:strVal val="#ppt_x"/>
                                          </p:val>
                                        </p:tav>
                                        <p:tav tm="100000">
                                          <p:val>
                                            <p:strVal val="#ppt_x"/>
                                          </p:val>
                                        </p:tav>
                                      </p:tavLst>
                                    </p:anim>
                                    <p:anim calcmode="lin" valueType="num">
                                      <p:cBhvr>
                                        <p:cTn id="61" dur="250" fill="hold"/>
                                        <p:tgtEl>
                                          <p:spTgt spid="43"/>
                                        </p:tgtEl>
                                        <p:attrNameLst>
                                          <p:attrName>ppt_y</p:attrName>
                                        </p:attrNameLst>
                                      </p:cBhvr>
                                      <p:tavLst>
                                        <p:tav tm="0">
                                          <p:val>
                                            <p:strVal val="#ppt_y+.1"/>
                                          </p:val>
                                        </p:tav>
                                        <p:tav tm="100000">
                                          <p:val>
                                            <p:strVal val="#ppt_y"/>
                                          </p:val>
                                        </p:tav>
                                      </p:tavLst>
                                    </p:anim>
                                  </p:childTnLst>
                                </p:cTn>
                              </p:par>
                            </p:childTnLst>
                          </p:cTn>
                        </p:par>
                        <p:par>
                          <p:cTn id="62" fill="hold">
                            <p:stCondLst>
                              <p:cond delay="2000"/>
                            </p:stCondLst>
                            <p:childTnLst>
                              <p:par>
                                <p:cTn id="63" presetID="42"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250"/>
                                        <p:tgtEl>
                                          <p:spTgt spid="24"/>
                                        </p:tgtEl>
                                      </p:cBhvr>
                                    </p:animEffect>
                                    <p:anim calcmode="lin" valueType="num">
                                      <p:cBhvr>
                                        <p:cTn id="66" dur="250" fill="hold"/>
                                        <p:tgtEl>
                                          <p:spTgt spid="24"/>
                                        </p:tgtEl>
                                        <p:attrNameLst>
                                          <p:attrName>ppt_x</p:attrName>
                                        </p:attrNameLst>
                                      </p:cBhvr>
                                      <p:tavLst>
                                        <p:tav tm="0">
                                          <p:val>
                                            <p:strVal val="#ppt_x"/>
                                          </p:val>
                                        </p:tav>
                                        <p:tav tm="100000">
                                          <p:val>
                                            <p:strVal val="#ppt_x"/>
                                          </p:val>
                                        </p:tav>
                                      </p:tavLst>
                                    </p:anim>
                                    <p:anim calcmode="lin" valueType="num">
                                      <p:cBhvr>
                                        <p:cTn id="67" dur="25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2250"/>
                            </p:stCondLst>
                            <p:childTnLst>
                              <p:par>
                                <p:cTn id="69" presetID="42" presetClass="entr" presetSubtype="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250"/>
                                        <p:tgtEl>
                                          <p:spTgt spid="33"/>
                                        </p:tgtEl>
                                      </p:cBhvr>
                                    </p:animEffect>
                                    <p:anim calcmode="lin" valueType="num">
                                      <p:cBhvr>
                                        <p:cTn id="72" dur="250" fill="hold"/>
                                        <p:tgtEl>
                                          <p:spTgt spid="33"/>
                                        </p:tgtEl>
                                        <p:attrNameLst>
                                          <p:attrName>ppt_x</p:attrName>
                                        </p:attrNameLst>
                                      </p:cBhvr>
                                      <p:tavLst>
                                        <p:tav tm="0">
                                          <p:val>
                                            <p:strVal val="#ppt_x"/>
                                          </p:val>
                                        </p:tav>
                                        <p:tav tm="100000">
                                          <p:val>
                                            <p:strVal val="#ppt_x"/>
                                          </p:val>
                                        </p:tav>
                                      </p:tavLst>
                                    </p:anim>
                                    <p:anim calcmode="lin" valueType="num">
                                      <p:cBhvr>
                                        <p:cTn id="73" dur="250" fill="hold"/>
                                        <p:tgtEl>
                                          <p:spTgt spid="33"/>
                                        </p:tgtEl>
                                        <p:attrNameLst>
                                          <p:attrName>ppt_y</p:attrName>
                                        </p:attrNameLst>
                                      </p:cBhvr>
                                      <p:tavLst>
                                        <p:tav tm="0">
                                          <p:val>
                                            <p:strVal val="#ppt_y+.1"/>
                                          </p:val>
                                        </p:tav>
                                        <p:tav tm="100000">
                                          <p:val>
                                            <p:strVal val="#ppt_y"/>
                                          </p:val>
                                        </p:tav>
                                      </p:tavLst>
                                    </p:anim>
                                  </p:childTnLst>
                                </p:cTn>
                              </p:par>
                            </p:childTnLst>
                          </p:cTn>
                        </p:par>
                        <p:par>
                          <p:cTn id="74" fill="hold">
                            <p:stCondLst>
                              <p:cond delay="250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250"/>
                                        <p:tgtEl>
                                          <p:spTgt spid="12"/>
                                        </p:tgtEl>
                                      </p:cBhvr>
                                    </p:animEffect>
                                    <p:anim calcmode="lin" valueType="num">
                                      <p:cBhvr>
                                        <p:cTn id="78" dur="250" fill="hold"/>
                                        <p:tgtEl>
                                          <p:spTgt spid="12"/>
                                        </p:tgtEl>
                                        <p:attrNameLst>
                                          <p:attrName>ppt_x</p:attrName>
                                        </p:attrNameLst>
                                      </p:cBhvr>
                                      <p:tavLst>
                                        <p:tav tm="0">
                                          <p:val>
                                            <p:strVal val="#ppt_x"/>
                                          </p:val>
                                        </p:tav>
                                        <p:tav tm="100000">
                                          <p:val>
                                            <p:strVal val="#ppt_x"/>
                                          </p:val>
                                        </p:tav>
                                      </p:tavLst>
                                    </p:anim>
                                    <p:anim calcmode="lin" valueType="num">
                                      <p:cBhvr>
                                        <p:cTn id="79"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0843" y="378779"/>
            <a:ext cx="4784679" cy="1325563"/>
          </a:xfrm>
          <a:noFill/>
          <a:ln>
            <a:noFill/>
          </a:ln>
        </p:spPr>
        <p:style>
          <a:lnRef idx="0">
            <a:scrgbClr r="0" g="0" b="0"/>
          </a:lnRef>
          <a:fillRef idx="0">
            <a:scrgbClr r="0" g="0" b="0"/>
          </a:fillRef>
          <a:effectRef idx="0">
            <a:scrgbClr r="0" g="0" b="0"/>
          </a:effectRef>
          <a:fontRef idx="minor">
            <a:schemeClr val="lt1"/>
          </a:fontRef>
        </p:style>
        <p:txBody>
          <a:bodyPr>
            <a:normAutofit/>
          </a:bodyPr>
          <a:lstStyle/>
          <a:p>
            <a:r>
              <a:rPr lang="fr-FR" sz="3200" b="1" dirty="0">
                <a:ln w="0"/>
                <a:solidFill>
                  <a:schemeClr val="bg1"/>
                </a:solidFill>
                <a:effectLst>
                  <a:reflection blurRad="6350" stA="53000" endA="300" endPos="35500" dir="5400000" sy="-90000" algn="bl" rotWithShape="0"/>
                </a:effectLst>
                <a:latin typeface="Arial" panose="020B0604020202020204" pitchFamily="34" charset="0"/>
                <a:cs typeface="Arial" panose="020B0604020202020204" pitchFamily="34" charset="0"/>
              </a:rPr>
              <a:t>PLAN JALON 3</a:t>
            </a:r>
          </a:p>
        </p:txBody>
      </p:sp>
      <p:sp>
        <p:nvSpPr>
          <p:cNvPr id="3" name="Espace réservé du contenu 2"/>
          <p:cNvSpPr>
            <a:spLocks noGrp="1"/>
          </p:cNvSpPr>
          <p:nvPr>
            <p:ph idx="1"/>
          </p:nvPr>
        </p:nvSpPr>
        <p:spPr>
          <a:xfrm>
            <a:off x="705703" y="1704342"/>
            <a:ext cx="10983109" cy="4638407"/>
          </a:xfrm>
          <a:noFill/>
          <a:ln>
            <a:noFill/>
          </a:ln>
        </p:spPr>
        <p:style>
          <a:lnRef idx="0">
            <a:scrgbClr r="0" g="0" b="0"/>
          </a:lnRef>
          <a:fillRef idx="0">
            <a:scrgbClr r="0" g="0" b="0"/>
          </a:fillRef>
          <a:effectRef idx="0">
            <a:scrgbClr r="0" g="0" b="0"/>
          </a:effectRef>
          <a:fontRef idx="minor">
            <a:schemeClr val="lt1"/>
          </a:fontRef>
        </p:style>
        <p:txBody>
          <a:bodyPr>
            <a:normAutofit fontScale="85000" lnSpcReduction="20000"/>
          </a:bodyPr>
          <a:lstStyle/>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1-ROLES DU LABORATOIRE DE BIOLOGIE MEDICALE (LBM) / NORME ISO 15189 .</a:t>
            </a:r>
          </a:p>
          <a:p>
            <a:endParaRPr lang="fr-FR" b="1" dirty="0">
              <a:solidFill>
                <a:schemeClr val="tx1">
                  <a:lumMod val="85000"/>
                </a:schemeClr>
              </a:solidFill>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2-SITUATION DES LBM EN AFRIQUE</a:t>
            </a:r>
          </a:p>
          <a:p>
            <a:pPr marL="36899" indent="0">
              <a:buNone/>
            </a:pPr>
            <a:endParaRPr lang="fr-FR" b="1" dirty="0">
              <a:solidFill>
                <a:schemeClr val="tx1">
                  <a:lumMod val="8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3-DEMARCHE DE MISE EN PLACE D’UNE SOLUTION</a:t>
            </a:r>
          </a:p>
          <a:p>
            <a:pPr marL="36899" indent="0">
              <a:buNone/>
            </a:pPr>
            <a:endParaRPr lang="fr-FR" b="1" dirty="0">
              <a:solidFill>
                <a:schemeClr val="bg2">
                  <a:lumMod val="75000"/>
                  <a:lumOff val="2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bg1"/>
                </a:solidFill>
                <a:latin typeface="Arial" panose="020B0604020202020204" pitchFamily="34" charset="0"/>
                <a:cs typeface="Arial" panose="020B0604020202020204" pitchFamily="34" charset="0"/>
              </a:rPr>
              <a:t>4- LA SOLUTIONS PROPOSEE</a:t>
            </a:r>
          </a:p>
          <a:p>
            <a:endParaRPr lang="fr-FR" b="1" dirty="0">
              <a:solidFill>
                <a:schemeClr val="tx1">
                  <a:lumMod val="8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5- STRATEGIE D’AMELIORATION CONTINUE (CAPD)</a:t>
            </a:r>
          </a:p>
          <a:p>
            <a:pPr marL="36899" indent="0">
              <a:buNone/>
            </a:pPr>
            <a:endParaRPr lang="fr-FR" b="1" dirty="0">
              <a:solidFill>
                <a:schemeClr val="tx1">
                  <a:lumMod val="8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6- RISQUES DU PROJET ET ALTERNATIVES</a:t>
            </a:r>
          </a:p>
          <a:p>
            <a:pPr marL="0" indent="0">
              <a:buNone/>
            </a:pPr>
            <a:endParaRPr lang="fr-FR" b="1" dirty="0">
              <a:solidFill>
                <a:schemeClr val="tx1">
                  <a:lumMod val="8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7- REFERENCE BIBLIOGRAPHIQUE</a:t>
            </a: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a:xfrm>
            <a:off x="11312038" y="6405790"/>
            <a:ext cx="753545" cy="365125"/>
          </a:xfrm>
        </p:spPr>
        <p:txBody>
          <a:bodyPr/>
          <a:lstStyle/>
          <a:p>
            <a:fld id="{2792C719-6F6E-410D-B3F4-C729222ADB2C}" type="slidenum">
              <a:rPr lang="fr-FR" sz="2400" b="1">
                <a:solidFill>
                  <a:schemeClr val="bg1"/>
                </a:solidFill>
                <a:latin typeface="Arial" panose="020B0604020202020204" pitchFamily="34" charset="0"/>
                <a:cs typeface="Arial" panose="020B0604020202020204" pitchFamily="34" charset="0"/>
              </a:rPr>
              <a:t>15</a:t>
            </a:fld>
            <a:endParaRPr lang="fr-FR" sz="2400" b="1" dirty="0">
              <a:solidFill>
                <a:schemeClr val="bg1"/>
              </a:solidFill>
              <a:latin typeface="Arial" panose="020B0604020202020204" pitchFamily="34" charset="0"/>
              <a:cs typeface="Arial" panose="020B0604020202020204" pitchFamily="34" charset="0"/>
            </a:endParaRPr>
          </a:p>
        </p:txBody>
      </p:sp>
      <p:sp>
        <p:nvSpPr>
          <p:cNvPr id="11" name="Espace réservé du pied de page 4"/>
          <p:cNvSpPr>
            <a:spLocks noGrp="1"/>
          </p:cNvSpPr>
          <p:nvPr>
            <p:ph type="ftr" sz="quarter" idx="11"/>
          </p:nvPr>
        </p:nvSpPr>
        <p:spPr>
          <a:xfrm>
            <a:off x="1538518" y="13651"/>
            <a:ext cx="10653485" cy="365125"/>
          </a:xfrm>
        </p:spPr>
        <p:txBody>
          <a:bodyPr/>
          <a:lstStyle/>
          <a:p>
            <a:r>
              <a:rPr lang="fr-FR" b="1" dirty="0">
                <a:solidFill>
                  <a:schemeClr val="bg1"/>
                </a:solidFill>
                <a:effectLst/>
                <a:latin typeface="Arial" panose="020B0604020202020204" pitchFamily="34" charset="0"/>
                <a:cs typeface="Arial" panose="020B0604020202020204" pitchFamily="34" charset="0"/>
              </a:rPr>
              <a:t>Certification professionnelle ABIH 2017                                                                                                                                                                     </a:t>
            </a:r>
            <a:r>
              <a:rPr lang="fr-FR" b="1" u="sng" dirty="0">
                <a:solidFill>
                  <a:schemeClr val="bg1"/>
                </a:solidFill>
                <a:effectLst/>
                <a:latin typeface="Arial" panose="020B0604020202020204" pitchFamily="34" charset="0"/>
                <a:cs typeface="Arial" panose="020B0604020202020204" pitchFamily="34" charset="0"/>
              </a:rPr>
              <a:t>Auteurs:</a:t>
            </a:r>
            <a:r>
              <a:rPr lang="fr-FR" b="1" dirty="0">
                <a:solidFill>
                  <a:schemeClr val="bg1"/>
                </a:solidFill>
                <a:effectLst/>
                <a:latin typeface="Arial" panose="020B0604020202020204" pitchFamily="34" charset="0"/>
                <a:cs typeface="Arial" panose="020B0604020202020204" pitchFamily="34" charset="0"/>
              </a:rPr>
              <a:t>    SANOU Bakary Aimé, </a:t>
            </a:r>
          </a:p>
          <a:p>
            <a:r>
              <a:rPr lang="fr-FR" b="1" dirty="0">
                <a:solidFill>
                  <a:schemeClr val="bg1"/>
                </a:solidFill>
                <a:effectLst/>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Tree>
    <p:extLst>
      <p:ext uri="{BB962C8B-B14F-4D97-AF65-F5344CB8AC3E}">
        <p14:creationId xmlns:p14="http://schemas.microsoft.com/office/powerpoint/2010/main" val="169319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558650" y="2015497"/>
            <a:ext cx="4858559" cy="523220"/>
          </a:xfrm>
          <a:prstGeom prst="rect">
            <a:avLst/>
          </a:prstGeom>
          <a:solidFill>
            <a:srgbClr val="FFC000">
              <a:alpha val="50000"/>
            </a:srgbClr>
          </a:solidFill>
          <a:ln w="38100">
            <a:solidFill>
              <a:schemeClr val="accent5">
                <a:lumMod val="60000"/>
                <a:lumOff val="40000"/>
              </a:schemeClr>
            </a:solidFill>
            <a:prstDash val="sysDot"/>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sz="1400" b="1" dirty="0">
                <a:solidFill>
                  <a:schemeClr val="bg1"/>
                </a:solidFill>
                <a:latin typeface="Arial" panose="020B0604020202020204" pitchFamily="34" charset="0"/>
                <a:cs typeface="Arial" panose="020B0604020202020204" pitchFamily="34" charset="0"/>
              </a:rPr>
              <a:t>INTERPRETATIONS SOUS FORME DE QUESTIONNAIRES</a:t>
            </a:r>
          </a:p>
        </p:txBody>
      </p:sp>
      <p:cxnSp>
        <p:nvCxnSpPr>
          <p:cNvPr id="39" name="Connecteur droit avec flèche 38"/>
          <p:cNvCxnSpPr>
            <a:cxnSpLocks/>
          </p:cNvCxnSpPr>
          <p:nvPr/>
        </p:nvCxnSpPr>
        <p:spPr>
          <a:xfrm>
            <a:off x="6028859" y="4401521"/>
            <a:ext cx="0" cy="295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599586" y="4014769"/>
            <a:ext cx="4858559" cy="369332"/>
          </a:xfrm>
          <a:prstGeom prst="rect">
            <a:avLst/>
          </a:prstGeom>
          <a:solidFill>
            <a:srgbClr val="FFFF00">
              <a:alpha val="50000"/>
            </a:srgbClr>
          </a:solidFill>
          <a:ln w="38100">
            <a:solidFill>
              <a:schemeClr val="accent5">
                <a:lumMod val="60000"/>
                <a:lumOff val="40000"/>
              </a:schemeClr>
            </a:solidFill>
            <a:prstDash val="sysDot"/>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b="1" dirty="0">
                <a:solidFill>
                  <a:schemeClr val="bg1"/>
                </a:solidFill>
                <a:latin typeface="Arial" panose="020B0604020202020204" pitchFamily="34" charset="0"/>
                <a:cs typeface="Arial" panose="020B0604020202020204" pitchFamily="34" charset="0"/>
              </a:rPr>
              <a:t>EVALUER LA QUALITE </a:t>
            </a:r>
          </a:p>
        </p:txBody>
      </p:sp>
      <p:sp>
        <p:nvSpPr>
          <p:cNvPr id="3" name="Espace réservé du numéro de diapositive 2"/>
          <p:cNvSpPr>
            <a:spLocks noGrp="1"/>
          </p:cNvSpPr>
          <p:nvPr>
            <p:ph type="sldNum" sz="quarter" idx="12"/>
          </p:nvPr>
        </p:nvSpPr>
        <p:spPr>
          <a:xfrm>
            <a:off x="11438457" y="6484342"/>
            <a:ext cx="753545" cy="365125"/>
          </a:xfrm>
        </p:spPr>
        <p:txBody>
          <a:bodyPr vert="horz" lIns="91440" tIns="45720" rIns="91440" bIns="45720" rtlCol="0" anchor="ctr"/>
          <a:lstStyle/>
          <a:p>
            <a:pPr defTabSz="457177"/>
            <a:fld id="{2792C719-6F6E-410D-B3F4-C729222ADB2C}" type="slidenum">
              <a:rPr lang="fr-FR" sz="2400" b="1">
                <a:solidFill>
                  <a:schemeClr val="bg1"/>
                </a:solidFill>
                <a:effectLst/>
                <a:latin typeface="Arial" panose="020B0604020202020204" pitchFamily="34" charset="0"/>
                <a:cs typeface="Arial" panose="020B0604020202020204" pitchFamily="34" charset="0"/>
              </a:rPr>
              <a:pPr defTabSz="457177"/>
              <a:t>16</a:t>
            </a:fld>
            <a:endParaRPr lang="fr-FR" sz="2400" b="1" dirty="0">
              <a:solidFill>
                <a:schemeClr val="bg1"/>
              </a:solidFill>
              <a:effectLst/>
              <a:latin typeface="Arial" panose="020B0604020202020204" pitchFamily="34" charset="0"/>
              <a:cs typeface="Arial" panose="020B0604020202020204" pitchFamily="34" charset="0"/>
            </a:endParaRPr>
          </a:p>
        </p:txBody>
      </p:sp>
      <p:sp>
        <p:nvSpPr>
          <p:cNvPr id="13" name="Rectangle 9"/>
          <p:cNvSpPr/>
          <p:nvPr/>
        </p:nvSpPr>
        <p:spPr>
          <a:xfrm>
            <a:off x="4240661" y="792432"/>
            <a:ext cx="3595265" cy="791571"/>
          </a:xfrm>
          <a:custGeom>
            <a:avLst/>
            <a:gdLst>
              <a:gd name="connsiteX0" fmla="*/ 0 w 2492877"/>
              <a:gd name="connsiteY0" fmla="*/ 0 h 777923"/>
              <a:gd name="connsiteX1" fmla="*/ 2492877 w 2492877"/>
              <a:gd name="connsiteY1" fmla="*/ 0 h 777923"/>
              <a:gd name="connsiteX2" fmla="*/ 2492877 w 2492877"/>
              <a:gd name="connsiteY2" fmla="*/ 777923 h 777923"/>
              <a:gd name="connsiteX3" fmla="*/ 0 w 2492877"/>
              <a:gd name="connsiteY3" fmla="*/ 777923 h 777923"/>
              <a:gd name="connsiteX4" fmla="*/ 0 w 2492877"/>
              <a:gd name="connsiteY4" fmla="*/ 0 h 777923"/>
              <a:gd name="connsiteX0" fmla="*/ 0 w 2492877"/>
              <a:gd name="connsiteY0" fmla="*/ 0 h 791571"/>
              <a:gd name="connsiteX1" fmla="*/ 2492877 w 2492877"/>
              <a:gd name="connsiteY1" fmla="*/ 0 h 791571"/>
              <a:gd name="connsiteX2" fmla="*/ 2492877 w 2492877"/>
              <a:gd name="connsiteY2" fmla="*/ 791571 h 791571"/>
              <a:gd name="connsiteX3" fmla="*/ 0 w 2492877"/>
              <a:gd name="connsiteY3" fmla="*/ 777923 h 791571"/>
              <a:gd name="connsiteX4" fmla="*/ 0 w 2492877"/>
              <a:gd name="connsiteY4" fmla="*/ 0 h 791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77" h="791571">
                <a:moveTo>
                  <a:pt x="0" y="0"/>
                </a:moveTo>
                <a:lnTo>
                  <a:pt x="2492877" y="0"/>
                </a:lnTo>
                <a:lnTo>
                  <a:pt x="2492877" y="791571"/>
                </a:lnTo>
                <a:lnTo>
                  <a:pt x="0" y="777923"/>
                </a:lnTo>
                <a:lnTo>
                  <a:pt x="0" y="0"/>
                </a:lnTo>
                <a:close/>
              </a:path>
            </a:pathLst>
          </a:custGeom>
          <a:solidFill>
            <a:schemeClr val="accent3">
              <a:lumMod val="75000"/>
            </a:schemeClr>
          </a:solidFill>
        </p:spPr>
        <p:style>
          <a:lnRef idx="0">
            <a:schemeClr val="accent2"/>
          </a:lnRef>
          <a:fillRef idx="3">
            <a:schemeClr val="accent2"/>
          </a:fillRef>
          <a:effectRef idx="3">
            <a:schemeClr val="accent2"/>
          </a:effectRef>
          <a:fontRef idx="minor">
            <a:schemeClr val="lt1"/>
          </a:fontRef>
        </p:style>
        <p:txBody>
          <a:bodyPr rtlCol="0" anchor="t"/>
          <a:lstStyle/>
          <a:p>
            <a:pPr algn="ctr"/>
            <a:r>
              <a:rPr lang="fr-FR" sz="1400" dirty="0">
                <a:solidFill>
                  <a:schemeClr val="tx1"/>
                </a:solidFill>
                <a:latin typeface="Arial" panose="020B0604020202020204" pitchFamily="34" charset="0"/>
                <a:cs typeface="Arial" panose="020B0604020202020204" pitchFamily="34" charset="0"/>
              </a:rPr>
              <a:t>Les exigences technique de la norme 15189 /2012 applicables au service biomédical</a:t>
            </a:r>
          </a:p>
          <a:p>
            <a:pPr algn="ctr"/>
            <a:endParaRPr lang="fr-FR" sz="1400" dirty="0">
              <a:solidFill>
                <a:schemeClr val="tx1"/>
              </a:solidFill>
              <a:latin typeface="Arial" panose="020B0604020202020204" pitchFamily="34" charset="0"/>
              <a:cs typeface="Arial" panose="020B0604020202020204" pitchFamily="34" charset="0"/>
            </a:endParaRPr>
          </a:p>
        </p:txBody>
      </p:sp>
      <p:cxnSp>
        <p:nvCxnSpPr>
          <p:cNvPr id="18" name="Connecteur droit avec flèche 17"/>
          <p:cNvCxnSpPr>
            <a:cxnSpLocks/>
          </p:cNvCxnSpPr>
          <p:nvPr/>
        </p:nvCxnSpPr>
        <p:spPr>
          <a:xfrm>
            <a:off x="6038294" y="1604472"/>
            <a:ext cx="0" cy="387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50181" y="4697463"/>
            <a:ext cx="3851027" cy="82274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Arial" panose="020B0604020202020204" pitchFamily="34" charset="0"/>
                <a:cs typeface="Arial" panose="020B0604020202020204" pitchFamily="34" charset="0"/>
              </a:rPr>
              <a:t>ACTIVITES DU SERVICE BIOMEDICAL AU LABORATOIRE</a:t>
            </a:r>
          </a:p>
        </p:txBody>
      </p:sp>
      <p:sp>
        <p:nvSpPr>
          <p:cNvPr id="26" name="Rectangle 25"/>
          <p:cNvSpPr/>
          <p:nvPr/>
        </p:nvSpPr>
        <p:spPr>
          <a:xfrm>
            <a:off x="4622149" y="6161107"/>
            <a:ext cx="2707091" cy="652708"/>
          </a:xfrm>
          <a:prstGeom prst="rect">
            <a:avLst/>
          </a:prstGeom>
          <a:solidFill>
            <a:schemeClr val="accent1">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latin typeface="Arial" panose="020B0604020202020204" pitchFamily="34" charset="0"/>
                <a:cs typeface="Arial" panose="020B0604020202020204" pitchFamily="34" charset="0"/>
              </a:rPr>
              <a:t> LES POINTS CRITIQUES </a:t>
            </a:r>
          </a:p>
        </p:txBody>
      </p:sp>
      <p:cxnSp>
        <p:nvCxnSpPr>
          <p:cNvPr id="48" name="Connecteur droit avec flèche 47"/>
          <p:cNvCxnSpPr>
            <a:cxnSpLocks/>
            <a:endCxn id="26" idx="0"/>
          </p:cNvCxnSpPr>
          <p:nvPr/>
        </p:nvCxnSpPr>
        <p:spPr>
          <a:xfrm>
            <a:off x="5975691" y="5539380"/>
            <a:ext cx="0" cy="621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8017905" y="6129043"/>
            <a:ext cx="3160473" cy="6823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dirty="0">
                <a:latin typeface="Arial" panose="020B0604020202020204" pitchFamily="34" charset="0"/>
                <a:cs typeface="Arial" panose="020B0604020202020204" pitchFamily="34" charset="0"/>
              </a:rPr>
              <a:t>INTERPRETATION DES ACTIVITES TECHNIQUE DE  LA NORME  15189</a:t>
            </a:r>
          </a:p>
        </p:txBody>
      </p:sp>
      <p:cxnSp>
        <p:nvCxnSpPr>
          <p:cNvPr id="59" name="Connecteur droit avec flèche 58"/>
          <p:cNvCxnSpPr>
            <a:cxnSpLocks/>
          </p:cNvCxnSpPr>
          <p:nvPr/>
        </p:nvCxnSpPr>
        <p:spPr>
          <a:xfrm>
            <a:off x="7397297" y="6372623"/>
            <a:ext cx="5517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flipH="1">
            <a:off x="7397297" y="6592856"/>
            <a:ext cx="5517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Espace réservé du pied de page 4"/>
          <p:cNvSpPr>
            <a:spLocks noGrp="1"/>
          </p:cNvSpPr>
          <p:nvPr>
            <p:ph type="ftr" sz="quarter" idx="11"/>
          </p:nvPr>
        </p:nvSpPr>
        <p:spPr>
          <a:xfrm>
            <a:off x="1538518" y="13651"/>
            <a:ext cx="10653485" cy="365125"/>
          </a:xfrm>
        </p:spPr>
        <p:txBody>
          <a:bodyPr/>
          <a:lstStyle/>
          <a:p>
            <a:r>
              <a:rPr lang="fr-FR" b="1" dirty="0">
                <a:solidFill>
                  <a:schemeClr val="bg1"/>
                </a:solidFill>
                <a:effectLst/>
                <a:latin typeface="Arial" panose="020B0604020202020204" pitchFamily="34" charset="0"/>
                <a:cs typeface="Arial" panose="020B0604020202020204" pitchFamily="34" charset="0"/>
              </a:rPr>
              <a:t>Certification professionnelle ABIH 2017                                                                                                                                                                    </a:t>
            </a:r>
            <a:r>
              <a:rPr lang="fr-FR" b="1" u="sng" dirty="0">
                <a:solidFill>
                  <a:schemeClr val="bg1"/>
                </a:solidFill>
                <a:effectLst/>
                <a:latin typeface="Arial" panose="020B0604020202020204" pitchFamily="34" charset="0"/>
                <a:cs typeface="Arial" panose="020B0604020202020204" pitchFamily="34" charset="0"/>
              </a:rPr>
              <a:t>Auteurs:</a:t>
            </a:r>
            <a:r>
              <a:rPr lang="fr-FR" b="1" dirty="0">
                <a:solidFill>
                  <a:schemeClr val="bg1"/>
                </a:solidFill>
                <a:effectLst/>
                <a:latin typeface="Arial" panose="020B0604020202020204" pitchFamily="34" charset="0"/>
                <a:cs typeface="Arial" panose="020B0604020202020204" pitchFamily="34" charset="0"/>
              </a:rPr>
              <a:t>    SANOU Bakary Aimé, </a:t>
            </a:r>
          </a:p>
          <a:p>
            <a:r>
              <a:rPr lang="fr-FR" b="1" dirty="0">
                <a:solidFill>
                  <a:schemeClr val="bg1"/>
                </a:solidFill>
                <a:effectLst/>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32" name="Imag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
        <p:nvSpPr>
          <p:cNvPr id="36" name="Rectangle 35"/>
          <p:cNvSpPr/>
          <p:nvPr/>
        </p:nvSpPr>
        <p:spPr>
          <a:xfrm>
            <a:off x="3609015" y="5623637"/>
            <a:ext cx="4858559" cy="369332"/>
          </a:xfrm>
          <a:prstGeom prst="rect">
            <a:avLst/>
          </a:prstGeom>
          <a:solidFill>
            <a:srgbClr val="FFFF00">
              <a:alpha val="50000"/>
            </a:srgbClr>
          </a:solidFill>
          <a:ln w="38100">
            <a:solidFill>
              <a:schemeClr val="accent5">
                <a:lumMod val="60000"/>
                <a:lumOff val="40000"/>
              </a:schemeClr>
            </a:solidFill>
            <a:prstDash val="sysDot"/>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b="1" dirty="0">
                <a:solidFill>
                  <a:schemeClr val="bg1"/>
                </a:solidFill>
                <a:latin typeface="Arial" panose="020B0604020202020204" pitchFamily="34" charset="0"/>
                <a:cs typeface="Arial" panose="020B0604020202020204" pitchFamily="34" charset="0"/>
              </a:rPr>
              <a:t>AGIR</a:t>
            </a:r>
          </a:p>
        </p:txBody>
      </p:sp>
      <p:sp>
        <p:nvSpPr>
          <p:cNvPr id="30" name="Rectangle 29"/>
          <p:cNvSpPr/>
          <p:nvPr/>
        </p:nvSpPr>
        <p:spPr>
          <a:xfrm>
            <a:off x="4665876" y="384361"/>
            <a:ext cx="2619628" cy="307777"/>
          </a:xfrm>
          <a:prstGeom prst="rect">
            <a:avLst/>
          </a:prstGeom>
        </p:spPr>
        <p:txBody>
          <a:bodyPr wrap="none">
            <a:spAutoFit/>
          </a:bodyPr>
          <a:lstStyle/>
          <a:p>
            <a:r>
              <a:rPr lang="fr-FR" sz="1400" b="1" dirty="0">
                <a:solidFill>
                  <a:schemeClr val="bg1"/>
                </a:solidFill>
                <a:latin typeface="Arial" panose="020B0604020202020204" pitchFamily="34" charset="0"/>
                <a:cs typeface="Arial" panose="020B0604020202020204" pitchFamily="34" charset="0"/>
              </a:rPr>
              <a:t>4- </a:t>
            </a:r>
            <a:r>
              <a:rPr lang="fr-FR" sz="1400" b="1" u="sng" dirty="0">
                <a:solidFill>
                  <a:schemeClr val="bg1"/>
                </a:solidFill>
                <a:latin typeface="Arial" panose="020B0604020202020204" pitchFamily="34" charset="0"/>
                <a:cs typeface="Arial" panose="020B0604020202020204" pitchFamily="34" charset="0"/>
              </a:rPr>
              <a:t>SOLUTIONS PROPOSEES</a:t>
            </a:r>
            <a:endParaRPr lang="fr-FR" sz="1400" u="sng" dirty="0">
              <a:solidFill>
                <a:schemeClr val="bg1"/>
              </a:solidFill>
              <a:latin typeface="Arial" panose="020B0604020202020204" pitchFamily="34" charset="0"/>
              <a:cs typeface="Arial" panose="020B0604020202020204" pitchFamily="34" charset="0"/>
            </a:endParaRPr>
          </a:p>
        </p:txBody>
      </p:sp>
      <p:sp>
        <p:nvSpPr>
          <p:cNvPr id="35" name="Rectangle 34"/>
          <p:cNvSpPr/>
          <p:nvPr/>
        </p:nvSpPr>
        <p:spPr>
          <a:xfrm>
            <a:off x="0" y="802352"/>
            <a:ext cx="4020909" cy="276999"/>
          </a:xfrm>
          <a:prstGeom prst="rect">
            <a:avLst/>
          </a:prstGeom>
        </p:spPr>
        <p:txBody>
          <a:bodyPr wrap="none">
            <a:spAutoFit/>
          </a:bodyPr>
          <a:lstStyle/>
          <a:p>
            <a:pPr marL="171445" indent="-171445">
              <a:buFont typeface="Wingdings" panose="05000000000000000000" pitchFamily="2" charset="2"/>
              <a:buChar char="v"/>
            </a:pPr>
            <a:r>
              <a:rPr lang="fr-FR" sz="1200" b="1" dirty="0">
                <a:solidFill>
                  <a:schemeClr val="bg1"/>
                </a:solidFill>
                <a:latin typeface="Arial" panose="020B0604020202020204" pitchFamily="34" charset="0"/>
                <a:cs typeface="Arial" panose="020B0604020202020204" pitchFamily="34" charset="0"/>
              </a:rPr>
              <a:t>GUIDE PRATIQUE DU TECHNICIEN BIOMEDICAL  </a:t>
            </a:r>
          </a:p>
        </p:txBody>
      </p:sp>
      <p:cxnSp>
        <p:nvCxnSpPr>
          <p:cNvPr id="9" name="Connecteur droit avec flèche 8"/>
          <p:cNvCxnSpPr/>
          <p:nvPr/>
        </p:nvCxnSpPr>
        <p:spPr>
          <a:xfrm>
            <a:off x="6036650" y="3513572"/>
            <a:ext cx="0" cy="501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9"/>
          <p:cNvSpPr/>
          <p:nvPr/>
        </p:nvSpPr>
        <p:spPr>
          <a:xfrm>
            <a:off x="4496029" y="2843923"/>
            <a:ext cx="2959323" cy="791571"/>
          </a:xfrm>
          <a:custGeom>
            <a:avLst/>
            <a:gdLst>
              <a:gd name="connsiteX0" fmla="*/ 0 w 2492877"/>
              <a:gd name="connsiteY0" fmla="*/ 0 h 777923"/>
              <a:gd name="connsiteX1" fmla="*/ 2492877 w 2492877"/>
              <a:gd name="connsiteY1" fmla="*/ 0 h 777923"/>
              <a:gd name="connsiteX2" fmla="*/ 2492877 w 2492877"/>
              <a:gd name="connsiteY2" fmla="*/ 777923 h 777923"/>
              <a:gd name="connsiteX3" fmla="*/ 0 w 2492877"/>
              <a:gd name="connsiteY3" fmla="*/ 777923 h 777923"/>
              <a:gd name="connsiteX4" fmla="*/ 0 w 2492877"/>
              <a:gd name="connsiteY4" fmla="*/ 0 h 777923"/>
              <a:gd name="connsiteX0" fmla="*/ 0 w 2492877"/>
              <a:gd name="connsiteY0" fmla="*/ 0 h 791571"/>
              <a:gd name="connsiteX1" fmla="*/ 2492877 w 2492877"/>
              <a:gd name="connsiteY1" fmla="*/ 0 h 791571"/>
              <a:gd name="connsiteX2" fmla="*/ 2492877 w 2492877"/>
              <a:gd name="connsiteY2" fmla="*/ 791571 h 791571"/>
              <a:gd name="connsiteX3" fmla="*/ 0 w 2492877"/>
              <a:gd name="connsiteY3" fmla="*/ 777923 h 791571"/>
              <a:gd name="connsiteX4" fmla="*/ 0 w 2492877"/>
              <a:gd name="connsiteY4" fmla="*/ 0 h 791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77" h="791571">
                <a:moveTo>
                  <a:pt x="0" y="0"/>
                </a:moveTo>
                <a:lnTo>
                  <a:pt x="2492877" y="0"/>
                </a:lnTo>
                <a:lnTo>
                  <a:pt x="2492877" y="791571"/>
                </a:lnTo>
                <a:lnTo>
                  <a:pt x="0" y="777923"/>
                </a:lnTo>
                <a:lnTo>
                  <a:pt x="0" y="0"/>
                </a:lnTo>
                <a:close/>
              </a:path>
            </a:pathLst>
          </a:custGeom>
          <a:solidFill>
            <a:srgbClr val="FFFF00"/>
          </a:solidFill>
          <a:ln>
            <a:noFill/>
          </a:ln>
          <a:effectLst>
            <a:glow rad="139700">
              <a:srgbClr val="00B050">
                <a:alpha val="40000"/>
              </a:srgbClr>
            </a:glow>
          </a:effectLst>
        </p:spPr>
        <p:style>
          <a:lnRef idx="0">
            <a:scrgbClr r="0" g="0" b="0"/>
          </a:lnRef>
          <a:fillRef idx="0">
            <a:scrgbClr r="0" g="0" b="0"/>
          </a:fillRef>
          <a:effectRef idx="0">
            <a:scrgbClr r="0" g="0" b="0"/>
          </a:effectRef>
          <a:fontRef idx="minor">
            <a:schemeClr val="lt1"/>
          </a:fontRef>
        </p:style>
        <p:txBody>
          <a:bodyPr bIns="0" rtlCol="0" anchor="t"/>
          <a:lstStyle/>
          <a:p>
            <a:pPr algn="ctr"/>
            <a:endParaRPr lang="fr-FR" sz="1400" b="1" dirty="0">
              <a:solidFill>
                <a:schemeClr val="bg1"/>
              </a:solidFill>
              <a:latin typeface="Arial" panose="020B0604020202020204" pitchFamily="34" charset="0"/>
              <a:cs typeface="Arial" panose="020B0604020202020204" pitchFamily="34" charset="0"/>
            </a:endParaRPr>
          </a:p>
          <a:p>
            <a:pPr algn="ctr"/>
            <a:r>
              <a:rPr lang="fr-FR" sz="1400" b="1" dirty="0">
                <a:solidFill>
                  <a:schemeClr val="bg1"/>
                </a:solidFill>
                <a:latin typeface="Arial" panose="020B0604020202020204" pitchFamily="34" charset="0"/>
                <a:cs typeface="Arial" panose="020B0604020202020204" pitchFamily="34" charset="0"/>
              </a:rPr>
              <a:t>OUTILS D’AUTO-DIAGNOSTIC</a:t>
            </a:r>
          </a:p>
          <a:p>
            <a:pPr algn="ctr"/>
            <a:endParaRPr lang="fr-FR" sz="1400" b="1" dirty="0">
              <a:solidFill>
                <a:schemeClr val="bg1"/>
              </a:solidFill>
              <a:latin typeface="Arial" panose="020B0604020202020204" pitchFamily="34" charset="0"/>
              <a:cs typeface="Arial" panose="020B0604020202020204" pitchFamily="34" charset="0"/>
            </a:endParaRPr>
          </a:p>
        </p:txBody>
      </p:sp>
      <p:cxnSp>
        <p:nvCxnSpPr>
          <p:cNvPr id="11" name="Connecteur droit avec flèche 10"/>
          <p:cNvCxnSpPr>
            <a:cxnSpLocks/>
          </p:cNvCxnSpPr>
          <p:nvPr/>
        </p:nvCxnSpPr>
        <p:spPr>
          <a:xfrm>
            <a:off x="6035698" y="2538717"/>
            <a:ext cx="0" cy="313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75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arn(inVertical)">
                                      <p:cBhvr>
                                        <p:cTn id="34" dur="500"/>
                                        <p:tgtEl>
                                          <p:spTgt spid="3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arn(inVertical)">
                                      <p:cBhvr>
                                        <p:cTn id="42" dur="500"/>
                                        <p:tgtEl>
                                          <p:spTgt spid="4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arn(inVertical)">
                                      <p:cBhvr>
                                        <p:cTn id="45" dur="500"/>
                                        <p:tgtEl>
                                          <p:spTgt spid="3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par>
                                <p:cTn id="49" presetID="16" presetClass="entr" presetSubtype="21"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barn(inVertical)">
                                      <p:cBhvr>
                                        <p:cTn id="51" dur="500"/>
                                        <p:tgtEl>
                                          <p:spTgt spid="59"/>
                                        </p:tgtEl>
                                      </p:cBhvr>
                                    </p:animEffect>
                                  </p:childTnLst>
                                </p:cTn>
                              </p:par>
                              <p:par>
                                <p:cTn id="52" presetID="16" presetClass="entr" presetSubtype="21"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barn(inVertical)">
                                      <p:cBhvr>
                                        <p:cTn id="54" dur="500"/>
                                        <p:tgtEl>
                                          <p:spTgt spid="65"/>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barn(inVertical)">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13" grpId="0" animBg="1"/>
      <p:bldP spid="21" grpId="0" animBg="1"/>
      <p:bldP spid="26" grpId="0" animBg="1"/>
      <p:bldP spid="54" grpId="0" animBg="1"/>
      <p:bldP spid="36"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1301386" y="6409308"/>
            <a:ext cx="753545" cy="365125"/>
          </a:xfrm>
        </p:spPr>
        <p:txBody>
          <a:bodyPr/>
          <a:lstStyle/>
          <a:p>
            <a:fld id="{2792C719-6F6E-410D-B3F4-C729222ADB2C}" type="slidenum">
              <a:rPr lang="fr-FR" sz="2400" b="1">
                <a:solidFill>
                  <a:schemeClr val="bg1"/>
                </a:solidFill>
                <a:effectLst/>
                <a:latin typeface="Arial" panose="020B0604020202020204" pitchFamily="34" charset="0"/>
                <a:cs typeface="Arial" panose="020B0604020202020204" pitchFamily="34" charset="0"/>
              </a:rPr>
              <a:t>17</a:t>
            </a:fld>
            <a:endParaRPr lang="fr-FR" sz="2400" b="1" dirty="0">
              <a:solidFill>
                <a:schemeClr val="bg1"/>
              </a:solidFill>
              <a:effectLst/>
              <a:latin typeface="Arial" panose="020B0604020202020204" pitchFamily="34" charset="0"/>
              <a:cs typeface="Arial" panose="020B0604020202020204" pitchFamily="34" charset="0"/>
            </a:endParaRPr>
          </a:p>
        </p:txBody>
      </p:sp>
      <p:sp>
        <p:nvSpPr>
          <p:cNvPr id="8" name="Ellipse 7"/>
          <p:cNvSpPr/>
          <p:nvPr/>
        </p:nvSpPr>
        <p:spPr>
          <a:xfrm>
            <a:off x="4674210" y="2893729"/>
            <a:ext cx="2599959" cy="2260507"/>
          </a:xfrm>
          <a:prstGeom prst="ellipse">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7200" dirty="0">
                <a:latin typeface="Arial" panose="020B0604020202020204" pitchFamily="34" charset="0"/>
                <a:cs typeface="Arial" panose="020B0604020202020204" pitchFamily="34" charset="0"/>
              </a:rPr>
              <a:t>5S</a:t>
            </a:r>
          </a:p>
        </p:txBody>
      </p:sp>
      <p:sp>
        <p:nvSpPr>
          <p:cNvPr id="33" name="Cercle : creux 32"/>
          <p:cNvSpPr/>
          <p:nvPr/>
        </p:nvSpPr>
        <p:spPr>
          <a:xfrm>
            <a:off x="3062023" y="1530694"/>
            <a:ext cx="5780688" cy="4769893"/>
          </a:xfrm>
          <a:prstGeom prst="donut">
            <a:avLst>
              <a:gd name="adj" fmla="val 2726"/>
            </a:avLst>
          </a:prstGeom>
          <a:solidFill>
            <a:srgbClr val="00B0F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schemeClr val="tx1"/>
              </a:solidFill>
              <a:latin typeface="Arial" panose="020B0604020202020204" pitchFamily="34" charset="0"/>
              <a:cs typeface="Arial" panose="020B0604020202020204" pitchFamily="34" charset="0"/>
            </a:endParaRPr>
          </a:p>
        </p:txBody>
      </p:sp>
      <p:sp>
        <p:nvSpPr>
          <p:cNvPr id="18" name="Ellipse 17"/>
          <p:cNvSpPr/>
          <p:nvPr/>
        </p:nvSpPr>
        <p:spPr>
          <a:xfrm>
            <a:off x="5100729" y="993106"/>
            <a:ext cx="1746915" cy="1364777"/>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dirty="0">
                <a:solidFill>
                  <a:schemeClr val="tx1"/>
                </a:solidFill>
                <a:latin typeface="Arial" panose="020B0604020202020204" pitchFamily="34" charset="0"/>
                <a:cs typeface="Arial" panose="020B0604020202020204" pitchFamily="34" charset="0"/>
              </a:rPr>
              <a:t>Seiri</a:t>
            </a:r>
          </a:p>
          <a:p>
            <a:pPr algn="ctr"/>
            <a:r>
              <a:rPr lang="fr-FR" sz="1400" dirty="0">
                <a:solidFill>
                  <a:schemeClr val="tx1"/>
                </a:solidFill>
                <a:latin typeface="Arial" panose="020B0604020202020204" pitchFamily="34" charset="0"/>
                <a:cs typeface="Arial" panose="020B0604020202020204" pitchFamily="34" charset="0"/>
              </a:rPr>
              <a:t>(Eliminer l’inutile)</a:t>
            </a:r>
          </a:p>
        </p:txBody>
      </p:sp>
      <p:sp>
        <p:nvSpPr>
          <p:cNvPr id="17" name="Ellipse 16"/>
          <p:cNvSpPr/>
          <p:nvPr/>
        </p:nvSpPr>
        <p:spPr>
          <a:xfrm>
            <a:off x="7743867" y="2357887"/>
            <a:ext cx="1746915" cy="1421861"/>
          </a:xfrm>
          <a:prstGeom prst="ellipse">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400" dirty="0">
                <a:solidFill>
                  <a:schemeClr val="tx1"/>
                </a:solidFill>
                <a:latin typeface="Arial" panose="020B0604020202020204" pitchFamily="34" charset="0"/>
                <a:cs typeface="Arial" panose="020B0604020202020204" pitchFamily="34" charset="0"/>
              </a:rPr>
              <a:t>Seiton (Ranger)</a:t>
            </a:r>
          </a:p>
        </p:txBody>
      </p:sp>
      <p:sp>
        <p:nvSpPr>
          <p:cNvPr id="16" name="Ellipse 15"/>
          <p:cNvSpPr/>
          <p:nvPr/>
        </p:nvSpPr>
        <p:spPr>
          <a:xfrm>
            <a:off x="7230523" y="4740087"/>
            <a:ext cx="1687719" cy="1560500"/>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400" dirty="0">
                <a:solidFill>
                  <a:schemeClr val="tx1"/>
                </a:solidFill>
                <a:latin typeface="Arial" panose="020B0604020202020204" pitchFamily="34" charset="0"/>
                <a:cs typeface="Arial" panose="020B0604020202020204" pitchFamily="34" charset="0"/>
              </a:rPr>
              <a:t>Shitsuke (Respecter Améliorer)</a:t>
            </a:r>
          </a:p>
        </p:txBody>
      </p:sp>
      <p:sp>
        <p:nvSpPr>
          <p:cNvPr id="15" name="Ellipse 14"/>
          <p:cNvSpPr/>
          <p:nvPr/>
        </p:nvSpPr>
        <p:spPr>
          <a:xfrm>
            <a:off x="3446781" y="5025388"/>
            <a:ext cx="1985161" cy="1542197"/>
          </a:xfrm>
          <a:prstGeom prst="ellipse">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400" dirty="0">
                <a:solidFill>
                  <a:schemeClr val="tx1"/>
                </a:solidFill>
                <a:latin typeface="Arial" panose="020B0604020202020204" pitchFamily="34" charset="0"/>
                <a:cs typeface="Arial" panose="020B0604020202020204" pitchFamily="34" charset="0"/>
              </a:rPr>
              <a:t>Seiketsu (Standardiser Formaliser)</a:t>
            </a:r>
          </a:p>
        </p:txBody>
      </p:sp>
      <p:sp>
        <p:nvSpPr>
          <p:cNvPr id="14" name="Ellipse 13"/>
          <p:cNvSpPr/>
          <p:nvPr/>
        </p:nvSpPr>
        <p:spPr>
          <a:xfrm>
            <a:off x="2530597" y="2271693"/>
            <a:ext cx="1801505" cy="1585379"/>
          </a:xfrm>
          <a:prstGeom prst="ellipse">
            <a:avLst/>
          </a:prstGeom>
          <a:solidFill>
            <a:schemeClr val="accent3">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dirty="0">
                <a:solidFill>
                  <a:schemeClr val="tx1"/>
                </a:solidFill>
                <a:latin typeface="Arial" panose="020B0604020202020204" pitchFamily="34" charset="0"/>
                <a:cs typeface="Arial" panose="020B0604020202020204" pitchFamily="34" charset="0"/>
              </a:rPr>
              <a:t>S</a:t>
            </a:r>
            <a:r>
              <a:rPr lang="fr-FR" sz="1400" dirty="0">
                <a:latin typeface="Arial" panose="020B0604020202020204" pitchFamily="34" charset="0"/>
                <a:cs typeface="Arial" panose="020B0604020202020204" pitchFamily="34" charset="0"/>
              </a:rPr>
              <a:t>eiso (Nettoyer Inspecter)</a:t>
            </a:r>
          </a:p>
        </p:txBody>
      </p:sp>
      <p:sp>
        <p:nvSpPr>
          <p:cNvPr id="13" name="Espace réservé du pied de page 4"/>
          <p:cNvSpPr>
            <a:spLocks noGrp="1"/>
          </p:cNvSpPr>
          <p:nvPr>
            <p:ph type="ftr" sz="quarter" idx="11"/>
          </p:nvPr>
        </p:nvSpPr>
        <p:spPr>
          <a:xfrm>
            <a:off x="1538518" y="13651"/>
            <a:ext cx="10653485" cy="365125"/>
          </a:xfrm>
        </p:spPr>
        <p:txBody>
          <a:bodyPr/>
          <a:lstStyle/>
          <a:p>
            <a:r>
              <a:rPr lang="fr-FR" b="1" dirty="0">
                <a:solidFill>
                  <a:schemeClr val="bg1"/>
                </a:solidFill>
                <a:effectLst/>
                <a:latin typeface="Arial" panose="020B0604020202020204" pitchFamily="34" charset="0"/>
                <a:cs typeface="Arial" panose="020B0604020202020204" pitchFamily="34" charset="0"/>
              </a:rPr>
              <a:t>Certification professionnelle ABIH 2017                                                                                                                                                                  </a:t>
            </a:r>
            <a:r>
              <a:rPr lang="fr-FR" b="1" u="sng" dirty="0">
                <a:solidFill>
                  <a:schemeClr val="bg1"/>
                </a:solidFill>
                <a:effectLst/>
                <a:latin typeface="Arial" panose="020B0604020202020204" pitchFamily="34" charset="0"/>
                <a:cs typeface="Arial" panose="020B0604020202020204" pitchFamily="34" charset="0"/>
              </a:rPr>
              <a:t>Auteurs:</a:t>
            </a:r>
            <a:r>
              <a:rPr lang="fr-FR" b="1" dirty="0">
                <a:solidFill>
                  <a:schemeClr val="bg1"/>
                </a:solidFill>
                <a:effectLst/>
                <a:latin typeface="Arial" panose="020B0604020202020204" pitchFamily="34" charset="0"/>
                <a:cs typeface="Arial" panose="020B0604020202020204" pitchFamily="34" charset="0"/>
              </a:rPr>
              <a:t>    SANOU Bakary Aimé, </a:t>
            </a:r>
          </a:p>
          <a:p>
            <a:r>
              <a:rPr lang="fr-FR" b="1" dirty="0">
                <a:solidFill>
                  <a:schemeClr val="bg1"/>
                </a:solidFill>
                <a:effectLst/>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19" name="Imag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
        <p:nvSpPr>
          <p:cNvPr id="20" name="Rectangle 19"/>
          <p:cNvSpPr/>
          <p:nvPr/>
        </p:nvSpPr>
        <p:spPr>
          <a:xfrm>
            <a:off x="256266" y="764035"/>
            <a:ext cx="2348463" cy="307777"/>
          </a:xfrm>
          <a:prstGeom prst="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fr-FR" sz="1400" b="1" dirty="0">
                <a:solidFill>
                  <a:schemeClr val="bg1"/>
                </a:solidFill>
                <a:latin typeface="Arial" panose="020B0604020202020204" pitchFamily="34" charset="0"/>
                <a:cs typeface="Arial" panose="020B0604020202020204" pitchFamily="34" charset="0"/>
              </a:rPr>
              <a:t>LA METHODE DES 5S</a:t>
            </a:r>
            <a:r>
              <a:rPr lang="fr-FR" sz="1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1400" b="1" dirty="0">
                <a:solidFill>
                  <a:srgbClr val="FF0000"/>
                </a:solidFill>
                <a:latin typeface="Arial" panose="020B0604020202020204" pitchFamily="34" charset="0"/>
                <a:ea typeface="Calibri" panose="020F0502020204030204" pitchFamily="34" charset="0"/>
                <a:cs typeface="Arial" panose="020B0604020202020204" pitchFamily="34" charset="0"/>
              </a:rPr>
              <a:t>[5]</a:t>
            </a:r>
            <a:r>
              <a:rPr lang="fr-FR" sz="1400" b="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fr-FR" sz="14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rot="20233320">
            <a:off x="215054" y="1531378"/>
            <a:ext cx="4265520" cy="64633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b="1" dirty="0">
                <a:solidFill>
                  <a:schemeClr val="bg1"/>
                </a:solidFill>
                <a:latin typeface="Arial" panose="020B0604020202020204" pitchFamily="34" charset="0"/>
                <a:cs typeface="Arial" panose="020B0604020202020204" pitchFamily="34" charset="0"/>
              </a:rPr>
              <a:t>PRE-REQUIS DU SERVICE BIOMEDICAL</a:t>
            </a:r>
          </a:p>
        </p:txBody>
      </p:sp>
      <p:sp>
        <p:nvSpPr>
          <p:cNvPr id="21" name="Rectangle 20"/>
          <p:cNvSpPr/>
          <p:nvPr/>
        </p:nvSpPr>
        <p:spPr>
          <a:xfrm>
            <a:off x="4455052" y="382698"/>
            <a:ext cx="2619628" cy="307777"/>
          </a:xfrm>
          <a:prstGeom prst="rect">
            <a:avLst/>
          </a:prstGeom>
        </p:spPr>
        <p:txBody>
          <a:bodyPr wrap="none">
            <a:spAutoFit/>
          </a:bodyPr>
          <a:lstStyle/>
          <a:p>
            <a:r>
              <a:rPr lang="fr-FR" sz="1400" b="1" dirty="0">
                <a:solidFill>
                  <a:schemeClr val="bg1"/>
                </a:solidFill>
                <a:latin typeface="Arial" panose="020B0604020202020204" pitchFamily="34" charset="0"/>
                <a:cs typeface="Arial" panose="020B0604020202020204" pitchFamily="34" charset="0"/>
              </a:rPr>
              <a:t>4-</a:t>
            </a:r>
            <a:r>
              <a:rPr lang="fr-FR" sz="1400" b="1" u="sng" dirty="0">
                <a:solidFill>
                  <a:schemeClr val="bg1"/>
                </a:solidFill>
                <a:latin typeface="Arial" panose="020B0604020202020204" pitchFamily="34" charset="0"/>
                <a:cs typeface="Arial" panose="020B0604020202020204" pitchFamily="34" charset="0"/>
              </a:rPr>
              <a:t>SOLUTIONS  PROPOSEES</a:t>
            </a:r>
            <a:endParaRPr lang="fr-FR" sz="1400" u="sng"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0" y="6304810"/>
            <a:ext cx="3775406" cy="553998"/>
          </a:xfrm>
          <a:prstGeom prst="rect">
            <a:avLst/>
          </a:prstGeom>
        </p:spPr>
        <p:txBody>
          <a:bodyPr wrap="square">
            <a:spAutoFit/>
          </a:bodyPr>
          <a:lstStyle/>
          <a:p>
            <a:r>
              <a:rPr lang="fr-FR" sz="1000" b="1" dirty="0">
                <a:solidFill>
                  <a:srgbClr val="FF0000"/>
                </a:solidFill>
                <a:latin typeface="Arial" panose="020B0604020202020204" pitchFamily="34" charset="0"/>
                <a:ea typeface="Calibri" panose="020F0502020204030204" pitchFamily="34" charset="0"/>
                <a:cs typeface="Arial" panose="020B0604020202020204" pitchFamily="34" charset="0"/>
              </a:rPr>
              <a:t>[5] </a:t>
            </a:r>
            <a:r>
              <a:rPr lang="fr-FR" sz="1000" dirty="0">
                <a:solidFill>
                  <a:schemeClr val="bg1"/>
                </a:solidFill>
                <a:latin typeface="Arial" panose="020B0604020202020204" pitchFamily="34" charset="0"/>
                <a:ea typeface="Calibri" panose="020F0502020204030204" pitchFamily="34" charset="0"/>
                <a:cs typeface="Arial" panose="020B0604020202020204" pitchFamily="34" charset="0"/>
              </a:rPr>
              <a:t>Asma Khalil, Lanqing Yin ; Nicolas Drillaud, Coulibaly Siaka, 5S Biologie : un atout pour l’organisation des laboratoires </a:t>
            </a:r>
          </a:p>
          <a:p>
            <a:r>
              <a:rPr lang="fr-FR" sz="1000" dirty="0">
                <a:solidFill>
                  <a:schemeClr val="bg1"/>
                </a:solidFill>
                <a:latin typeface="Arial" panose="020B0604020202020204" pitchFamily="34" charset="0"/>
                <a:ea typeface="Calibri" panose="020F0502020204030204" pitchFamily="34" charset="0"/>
                <a:cs typeface="Arial" panose="020B0604020202020204" pitchFamily="34" charset="0"/>
              </a:rPr>
              <a:t>Mémoire d’intelligence méthodique (Master qualité 2015-2016)</a:t>
            </a:r>
            <a:endParaRPr lang="fr-FR" sz="1000"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rot="21059113">
            <a:off x="8167289" y="1004884"/>
            <a:ext cx="3758903" cy="64633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b="1" dirty="0">
                <a:solidFill>
                  <a:schemeClr val="bg1"/>
                </a:solidFill>
                <a:latin typeface="Arial" panose="020B0604020202020204" pitchFamily="34" charset="0"/>
                <a:cs typeface="Arial" panose="020B0604020202020204" pitchFamily="34" charset="0"/>
              </a:rPr>
              <a:t>ORGANISATION DE L’ATELIER DU SERVICE BIOMEDICAL</a:t>
            </a:r>
          </a:p>
        </p:txBody>
      </p:sp>
    </p:spTree>
    <p:extLst>
      <p:ext uri="{BB962C8B-B14F-4D97-AF65-F5344CB8AC3E}">
        <p14:creationId xmlns:p14="http://schemas.microsoft.com/office/powerpoint/2010/main" val="100329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50"/>
                                        <p:tgtEl>
                                          <p:spTgt spid="8"/>
                                        </p:tgtEl>
                                      </p:cBhvr>
                                    </p:animEffect>
                                  </p:childTnLst>
                                </p:cTn>
                              </p:par>
                            </p:childTnLst>
                          </p:cTn>
                        </p:par>
                        <p:par>
                          <p:cTn id="8" fill="hold">
                            <p:stCondLst>
                              <p:cond delay="25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250"/>
                                        <p:tgtEl>
                                          <p:spTgt spid="33"/>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50"/>
                                        <p:tgtEl>
                                          <p:spTgt spid="18"/>
                                        </p:tgtEl>
                                      </p:cBhvr>
                                    </p:animEffect>
                                    <p:anim calcmode="lin" valueType="num">
                                      <p:cBhvr>
                                        <p:cTn id="16" dur="250" fill="hold"/>
                                        <p:tgtEl>
                                          <p:spTgt spid="18"/>
                                        </p:tgtEl>
                                        <p:attrNameLst>
                                          <p:attrName>ppt_x</p:attrName>
                                        </p:attrNameLst>
                                      </p:cBhvr>
                                      <p:tavLst>
                                        <p:tav tm="0">
                                          <p:val>
                                            <p:strVal val="#ppt_x"/>
                                          </p:val>
                                        </p:tav>
                                        <p:tav tm="100000">
                                          <p:val>
                                            <p:strVal val="#ppt_x"/>
                                          </p:val>
                                        </p:tav>
                                      </p:tavLst>
                                    </p:anim>
                                    <p:anim calcmode="lin" valueType="num">
                                      <p:cBhvr>
                                        <p:cTn id="17" dur="250" fill="hold"/>
                                        <p:tgtEl>
                                          <p:spTgt spid="18"/>
                                        </p:tgtEl>
                                        <p:attrNameLst>
                                          <p:attrName>ppt_y</p:attrName>
                                        </p:attrNameLst>
                                      </p:cBhvr>
                                      <p:tavLst>
                                        <p:tav tm="0">
                                          <p:val>
                                            <p:strVal val="#ppt_y+.1"/>
                                          </p:val>
                                        </p:tav>
                                        <p:tav tm="100000">
                                          <p:val>
                                            <p:strVal val="#ppt_y"/>
                                          </p:val>
                                        </p:tav>
                                      </p:tavLst>
                                    </p:anim>
                                  </p:childTnLst>
                                </p:cTn>
                              </p:par>
                            </p:childTnLst>
                          </p:cTn>
                        </p:par>
                        <p:par>
                          <p:cTn id="18" fill="hold">
                            <p:stCondLst>
                              <p:cond delay="75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50"/>
                                        <p:tgtEl>
                                          <p:spTgt spid="17"/>
                                        </p:tgtEl>
                                      </p:cBhvr>
                                    </p:animEffect>
                                    <p:anim calcmode="lin" valueType="num">
                                      <p:cBhvr>
                                        <p:cTn id="22" dur="250" fill="hold"/>
                                        <p:tgtEl>
                                          <p:spTgt spid="17"/>
                                        </p:tgtEl>
                                        <p:attrNameLst>
                                          <p:attrName>ppt_x</p:attrName>
                                        </p:attrNameLst>
                                      </p:cBhvr>
                                      <p:tavLst>
                                        <p:tav tm="0">
                                          <p:val>
                                            <p:strVal val="#ppt_x"/>
                                          </p:val>
                                        </p:tav>
                                        <p:tav tm="100000">
                                          <p:val>
                                            <p:strVal val="#ppt_x"/>
                                          </p:val>
                                        </p:tav>
                                      </p:tavLst>
                                    </p:anim>
                                    <p:anim calcmode="lin" valueType="num">
                                      <p:cBhvr>
                                        <p:cTn id="23" dur="25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anim calcmode="lin" valueType="num">
                                      <p:cBhvr>
                                        <p:cTn id="28" dur="250" fill="hold"/>
                                        <p:tgtEl>
                                          <p:spTgt spid="16"/>
                                        </p:tgtEl>
                                        <p:attrNameLst>
                                          <p:attrName>ppt_x</p:attrName>
                                        </p:attrNameLst>
                                      </p:cBhvr>
                                      <p:tavLst>
                                        <p:tav tm="0">
                                          <p:val>
                                            <p:strVal val="#ppt_x"/>
                                          </p:val>
                                        </p:tav>
                                        <p:tav tm="100000">
                                          <p:val>
                                            <p:strVal val="#ppt_x"/>
                                          </p:val>
                                        </p:tav>
                                      </p:tavLst>
                                    </p:anim>
                                    <p:anim calcmode="lin" valueType="num">
                                      <p:cBhvr>
                                        <p:cTn id="29" dur="25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125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50"/>
                                        <p:tgtEl>
                                          <p:spTgt spid="15"/>
                                        </p:tgtEl>
                                      </p:cBhvr>
                                    </p:animEffect>
                                    <p:anim calcmode="lin" valueType="num">
                                      <p:cBhvr>
                                        <p:cTn id="34" dur="250" fill="hold"/>
                                        <p:tgtEl>
                                          <p:spTgt spid="15"/>
                                        </p:tgtEl>
                                        <p:attrNameLst>
                                          <p:attrName>ppt_x</p:attrName>
                                        </p:attrNameLst>
                                      </p:cBhvr>
                                      <p:tavLst>
                                        <p:tav tm="0">
                                          <p:val>
                                            <p:strVal val="#ppt_x"/>
                                          </p:val>
                                        </p:tav>
                                        <p:tav tm="100000">
                                          <p:val>
                                            <p:strVal val="#ppt_x"/>
                                          </p:val>
                                        </p:tav>
                                      </p:tavLst>
                                    </p:anim>
                                    <p:anim calcmode="lin" valueType="num">
                                      <p:cBhvr>
                                        <p:cTn id="35" dur="25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anim calcmode="lin" valueType="num">
                                      <p:cBhvr>
                                        <p:cTn id="40" dur="250" fill="hold"/>
                                        <p:tgtEl>
                                          <p:spTgt spid="14"/>
                                        </p:tgtEl>
                                        <p:attrNameLst>
                                          <p:attrName>ppt_x</p:attrName>
                                        </p:attrNameLst>
                                      </p:cBhvr>
                                      <p:tavLst>
                                        <p:tav tm="0">
                                          <p:val>
                                            <p:strVal val="#ppt_x"/>
                                          </p:val>
                                        </p:tav>
                                        <p:tav tm="100000">
                                          <p:val>
                                            <p:strVal val="#ppt_x"/>
                                          </p:val>
                                        </p:tav>
                                      </p:tavLst>
                                    </p:anim>
                                    <p:anim calcmode="lin" valueType="num">
                                      <p:cBhvr>
                                        <p:cTn id="41" dur="250" fill="hold"/>
                                        <p:tgtEl>
                                          <p:spTgt spid="14"/>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22" presetClass="entr" presetSubtype="4"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down)">
                                      <p:cBhvr>
                                        <p:cTn id="45" dur="500"/>
                                        <p:tgtEl>
                                          <p:spTgt spid="2"/>
                                        </p:tgtEl>
                                      </p:cBhvr>
                                    </p:animEffect>
                                  </p:childTnLst>
                                </p:cTn>
                              </p:par>
                            </p:childTnLst>
                          </p:cTn>
                        </p:par>
                        <p:par>
                          <p:cTn id="46" fill="hold">
                            <p:stCondLst>
                              <p:cond delay="2250"/>
                            </p:stCondLst>
                            <p:childTnLst>
                              <p:par>
                                <p:cTn id="47" presetID="22" presetClass="entr" presetSubtype="4"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18" grpId="0" animBg="1"/>
      <p:bldP spid="17" grpId="0" animBg="1"/>
      <p:bldP spid="16" grpId="0" animBg="1"/>
      <p:bldP spid="15" grpId="0" animBg="1"/>
      <p:bldP spid="14" grpId="0" animBg="1"/>
      <p:bldP spid="2"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0843" y="378779"/>
            <a:ext cx="4784679" cy="1325563"/>
          </a:xfrm>
          <a:noFill/>
          <a:ln>
            <a:noFill/>
          </a:ln>
        </p:spPr>
        <p:style>
          <a:lnRef idx="0">
            <a:scrgbClr r="0" g="0" b="0"/>
          </a:lnRef>
          <a:fillRef idx="0">
            <a:scrgbClr r="0" g="0" b="0"/>
          </a:fillRef>
          <a:effectRef idx="0">
            <a:scrgbClr r="0" g="0" b="0"/>
          </a:effectRef>
          <a:fontRef idx="minor">
            <a:schemeClr val="lt1"/>
          </a:fontRef>
        </p:style>
        <p:txBody>
          <a:bodyPr>
            <a:normAutofit/>
          </a:bodyPr>
          <a:lstStyle/>
          <a:p>
            <a:r>
              <a:rPr lang="fr-FR" sz="3200" b="1" dirty="0">
                <a:ln w="0"/>
                <a:solidFill>
                  <a:schemeClr val="bg1"/>
                </a:solidFill>
                <a:effectLst>
                  <a:reflection blurRad="6350" stA="53000" endA="300" endPos="35500" dir="5400000" sy="-90000" algn="bl" rotWithShape="0"/>
                </a:effectLst>
                <a:latin typeface="Arial" panose="020B0604020202020204" pitchFamily="34" charset="0"/>
                <a:cs typeface="Arial" panose="020B0604020202020204" pitchFamily="34" charset="0"/>
              </a:rPr>
              <a:t>PLAN </a:t>
            </a:r>
          </a:p>
        </p:txBody>
      </p:sp>
      <p:sp>
        <p:nvSpPr>
          <p:cNvPr id="3" name="Espace réservé du contenu 2"/>
          <p:cNvSpPr>
            <a:spLocks noGrp="1"/>
          </p:cNvSpPr>
          <p:nvPr>
            <p:ph idx="1"/>
          </p:nvPr>
        </p:nvSpPr>
        <p:spPr>
          <a:xfrm>
            <a:off x="705703" y="1704342"/>
            <a:ext cx="10983109" cy="4638407"/>
          </a:xfrm>
          <a:noFill/>
          <a:ln>
            <a:noFill/>
          </a:ln>
        </p:spPr>
        <p:style>
          <a:lnRef idx="0">
            <a:scrgbClr r="0" g="0" b="0"/>
          </a:lnRef>
          <a:fillRef idx="0">
            <a:scrgbClr r="0" g="0" b="0"/>
          </a:fillRef>
          <a:effectRef idx="0">
            <a:scrgbClr r="0" g="0" b="0"/>
          </a:effectRef>
          <a:fontRef idx="minor">
            <a:schemeClr val="lt1"/>
          </a:fontRef>
        </p:style>
        <p:txBody>
          <a:bodyPr>
            <a:normAutofit fontScale="85000" lnSpcReduction="20000"/>
          </a:bodyPr>
          <a:lstStyle/>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1-ROLES DU LABORATOIRE DE BIOLOGIE MEDICALE (LBM) / NORME ISO 15189 .</a:t>
            </a:r>
          </a:p>
          <a:p>
            <a:endParaRPr lang="fr-FR" b="1" dirty="0">
              <a:solidFill>
                <a:schemeClr val="tx1">
                  <a:lumMod val="85000"/>
                </a:schemeClr>
              </a:solidFill>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2-SITUATION DES LBM EN AFRIQUE</a:t>
            </a:r>
          </a:p>
          <a:p>
            <a:pPr marL="36899" indent="0">
              <a:buNone/>
            </a:pPr>
            <a:endParaRPr lang="fr-FR" b="1" dirty="0">
              <a:solidFill>
                <a:schemeClr val="tx1">
                  <a:lumMod val="8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3-DEMARCHE DE MISE EN PLACE D’UNE SOLUTION</a:t>
            </a:r>
          </a:p>
          <a:p>
            <a:pPr marL="36899" indent="0">
              <a:buNone/>
            </a:pPr>
            <a:endParaRPr lang="fr-FR" b="1" dirty="0">
              <a:solidFill>
                <a:schemeClr val="tx1">
                  <a:lumMod val="8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4- LA SOLUTIONS PROPOSEE</a:t>
            </a:r>
          </a:p>
          <a:p>
            <a:endParaRPr lang="fr-FR" b="1" dirty="0">
              <a:solidFill>
                <a:schemeClr val="bg2">
                  <a:lumMod val="75000"/>
                  <a:lumOff val="2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bg1"/>
                </a:solidFill>
                <a:latin typeface="Arial" panose="020B0604020202020204" pitchFamily="34" charset="0"/>
                <a:cs typeface="Arial" panose="020B0604020202020204" pitchFamily="34" charset="0"/>
              </a:rPr>
              <a:t>5- STRATEGIE D’AMELIORATION CONTINUE (CAPD)</a:t>
            </a:r>
          </a:p>
          <a:p>
            <a:pPr marL="36899" indent="0">
              <a:buNone/>
            </a:pPr>
            <a:endParaRPr lang="fr-FR" b="1" dirty="0">
              <a:solidFill>
                <a:schemeClr val="tx1">
                  <a:lumMod val="8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6- RISQUES DU PROJET ET ALTERNATIVES</a:t>
            </a:r>
          </a:p>
          <a:p>
            <a:pPr marL="0" indent="0">
              <a:buNone/>
            </a:pPr>
            <a:endParaRPr lang="fr-FR" b="1" dirty="0">
              <a:solidFill>
                <a:schemeClr val="tx1">
                  <a:lumMod val="8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7- REFERENCE BIBLIOGRAPHIQUE</a:t>
            </a: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a:xfrm>
            <a:off x="11312038" y="6405790"/>
            <a:ext cx="753545" cy="365125"/>
          </a:xfrm>
        </p:spPr>
        <p:txBody>
          <a:bodyPr/>
          <a:lstStyle/>
          <a:p>
            <a:fld id="{2792C719-6F6E-410D-B3F4-C729222ADB2C}" type="slidenum">
              <a:rPr lang="fr-FR" sz="2400" b="1">
                <a:solidFill>
                  <a:schemeClr val="bg1"/>
                </a:solidFill>
                <a:effectLst/>
                <a:latin typeface="Arial" panose="020B0604020202020204" pitchFamily="34" charset="0"/>
                <a:cs typeface="Arial" panose="020B0604020202020204" pitchFamily="34" charset="0"/>
              </a:rPr>
              <a:t>18</a:t>
            </a:fld>
            <a:endParaRPr lang="fr-FR" sz="2400" b="1" dirty="0">
              <a:solidFill>
                <a:schemeClr val="bg1"/>
              </a:solidFill>
              <a:effectLst/>
              <a:latin typeface="Arial" panose="020B0604020202020204" pitchFamily="34" charset="0"/>
              <a:cs typeface="Arial" panose="020B0604020202020204" pitchFamily="34" charset="0"/>
            </a:endParaRPr>
          </a:p>
        </p:txBody>
      </p:sp>
      <p:sp>
        <p:nvSpPr>
          <p:cNvPr id="11" name="Espace réservé du pied de page 4"/>
          <p:cNvSpPr>
            <a:spLocks noGrp="1"/>
          </p:cNvSpPr>
          <p:nvPr>
            <p:ph type="ftr" sz="quarter" idx="11"/>
          </p:nvPr>
        </p:nvSpPr>
        <p:spPr>
          <a:xfrm>
            <a:off x="1538518" y="13651"/>
            <a:ext cx="10653485" cy="365125"/>
          </a:xfrm>
        </p:spPr>
        <p:txBody>
          <a:bodyPr/>
          <a:lstStyle/>
          <a:p>
            <a:r>
              <a:rPr lang="fr-FR" b="1" dirty="0">
                <a:solidFill>
                  <a:schemeClr val="bg1"/>
                </a:solidFill>
                <a:effectLst/>
                <a:latin typeface="Arial" panose="020B0604020202020204" pitchFamily="34" charset="0"/>
                <a:cs typeface="Arial" panose="020B0604020202020204" pitchFamily="34" charset="0"/>
              </a:rPr>
              <a:t>Certification professionnelle ABIH 2017                                                                                                                                                                    </a:t>
            </a:r>
            <a:r>
              <a:rPr lang="fr-FR" b="1" u="sng" dirty="0">
                <a:solidFill>
                  <a:schemeClr val="bg1"/>
                </a:solidFill>
                <a:effectLst/>
                <a:latin typeface="Arial" panose="020B0604020202020204" pitchFamily="34" charset="0"/>
                <a:cs typeface="Arial" panose="020B0604020202020204" pitchFamily="34" charset="0"/>
              </a:rPr>
              <a:t>Auteurs:</a:t>
            </a:r>
            <a:r>
              <a:rPr lang="fr-FR" b="1" dirty="0">
                <a:solidFill>
                  <a:schemeClr val="bg1"/>
                </a:solidFill>
                <a:effectLst/>
                <a:latin typeface="Arial" panose="020B0604020202020204" pitchFamily="34" charset="0"/>
                <a:cs typeface="Arial" panose="020B0604020202020204" pitchFamily="34" charset="0"/>
              </a:rPr>
              <a:t>    SANOU Bakary Aimé, </a:t>
            </a:r>
          </a:p>
          <a:p>
            <a:r>
              <a:rPr lang="fr-FR" b="1" dirty="0">
                <a:solidFill>
                  <a:schemeClr val="bg1"/>
                </a:solidFill>
                <a:effectLst/>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Tree>
    <p:extLst>
      <p:ext uri="{BB962C8B-B14F-4D97-AF65-F5344CB8AC3E}">
        <p14:creationId xmlns:p14="http://schemas.microsoft.com/office/powerpoint/2010/main" val="2816858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297785" y="6376762"/>
            <a:ext cx="753545" cy="365125"/>
          </a:xfrm>
        </p:spPr>
        <p:txBody>
          <a:bodyPr/>
          <a:lstStyle/>
          <a:p>
            <a:fld id="{2792C719-6F6E-410D-B3F4-C729222ADB2C}" type="slidenum">
              <a:rPr lang="fr-FR" sz="2400" b="1">
                <a:solidFill>
                  <a:schemeClr val="bg1"/>
                </a:solidFill>
                <a:effectLst/>
                <a:latin typeface="Arial" panose="020B0604020202020204" pitchFamily="34" charset="0"/>
                <a:cs typeface="Arial" panose="020B0604020202020204" pitchFamily="34" charset="0"/>
              </a:rPr>
              <a:t>19</a:t>
            </a:fld>
            <a:endParaRPr lang="fr-FR" sz="2400" b="1" dirty="0">
              <a:solidFill>
                <a:schemeClr val="bg1"/>
              </a:solidFill>
              <a:effectLst/>
              <a:latin typeface="Arial" panose="020B0604020202020204" pitchFamily="34" charset="0"/>
              <a:cs typeface="Arial" panose="020B0604020202020204" pitchFamily="34" charset="0"/>
            </a:endParaRPr>
          </a:p>
        </p:txBody>
      </p:sp>
      <p:sp>
        <p:nvSpPr>
          <p:cNvPr id="4" name="Espace réservé du pied de page 4"/>
          <p:cNvSpPr>
            <a:spLocks noGrp="1"/>
          </p:cNvSpPr>
          <p:nvPr>
            <p:ph type="ftr" sz="quarter" idx="11"/>
          </p:nvPr>
        </p:nvSpPr>
        <p:spPr>
          <a:xfrm>
            <a:off x="1538518" y="40947"/>
            <a:ext cx="10653485" cy="365125"/>
          </a:xfrm>
        </p:spPr>
        <p:txBody>
          <a:bodyPr/>
          <a:lstStyle/>
          <a:p>
            <a:r>
              <a:rPr lang="fr-FR" b="1" dirty="0">
                <a:solidFill>
                  <a:schemeClr val="bg1"/>
                </a:solidFill>
                <a:effectLst/>
                <a:latin typeface="Arial" panose="020B0604020202020204" pitchFamily="34" charset="0"/>
                <a:cs typeface="Arial" panose="020B0604020202020204" pitchFamily="34" charset="0"/>
              </a:rPr>
              <a:t>Certification professionnelle ABIH 2017                                                                                                                                                                    </a:t>
            </a:r>
            <a:r>
              <a:rPr lang="fr-FR" b="1" u="sng" dirty="0">
                <a:solidFill>
                  <a:schemeClr val="bg1"/>
                </a:solidFill>
                <a:effectLst/>
                <a:latin typeface="Arial" panose="020B0604020202020204" pitchFamily="34" charset="0"/>
                <a:cs typeface="Arial" panose="020B0604020202020204" pitchFamily="34" charset="0"/>
              </a:rPr>
              <a:t>Auteurs:</a:t>
            </a:r>
            <a:r>
              <a:rPr lang="fr-FR" b="1" dirty="0">
                <a:solidFill>
                  <a:schemeClr val="bg1"/>
                </a:solidFill>
                <a:effectLst/>
                <a:latin typeface="Arial" panose="020B0604020202020204" pitchFamily="34" charset="0"/>
                <a:cs typeface="Arial" panose="020B0604020202020204" pitchFamily="34" charset="0"/>
              </a:rPr>
              <a:t>    SANOU Bakary Aimé, </a:t>
            </a:r>
          </a:p>
          <a:p>
            <a:r>
              <a:rPr lang="fr-FR" b="1" dirty="0">
                <a:solidFill>
                  <a:schemeClr val="bg1"/>
                </a:solidFill>
                <a:effectLst/>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graphicFrame>
        <p:nvGraphicFramePr>
          <p:cNvPr id="6" name="Diagramme 5"/>
          <p:cNvGraphicFramePr/>
          <p:nvPr>
            <p:extLst>
              <p:ext uri="{D42A27DB-BD31-4B8C-83A1-F6EECF244321}">
                <p14:modId xmlns:p14="http://schemas.microsoft.com/office/powerpoint/2010/main" val="1942457564"/>
              </p:ext>
            </p:extLst>
          </p:nvPr>
        </p:nvGraphicFramePr>
        <p:xfrm>
          <a:off x="0" y="1043969"/>
          <a:ext cx="11833613" cy="53327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ctangle 16"/>
          <p:cNvSpPr/>
          <p:nvPr/>
        </p:nvSpPr>
        <p:spPr>
          <a:xfrm>
            <a:off x="1538516" y="502504"/>
            <a:ext cx="5314212" cy="338554"/>
          </a:xfrm>
          <a:prstGeom prst="rect">
            <a:avLst/>
          </a:prstGeom>
        </p:spPr>
        <p:txBody>
          <a:bodyPr wrap="none">
            <a:spAutoFit/>
          </a:bodyPr>
          <a:lstStyle/>
          <a:p>
            <a:r>
              <a:rPr lang="fr-FR" sz="1600" b="1" dirty="0">
                <a:solidFill>
                  <a:schemeClr val="bg1"/>
                </a:solidFill>
                <a:latin typeface="Arial" panose="020B0604020202020204" pitchFamily="34" charset="0"/>
                <a:cs typeface="Arial" panose="020B0604020202020204" pitchFamily="34" charset="0"/>
              </a:rPr>
              <a:t>5- </a:t>
            </a:r>
            <a:r>
              <a:rPr lang="fr-FR" sz="1600" b="1" u="sng" dirty="0">
                <a:solidFill>
                  <a:schemeClr val="bg1"/>
                </a:solidFill>
                <a:latin typeface="Arial" panose="020B0604020202020204" pitchFamily="34" charset="0"/>
                <a:cs typeface="Arial" panose="020B0604020202020204" pitchFamily="34" charset="0"/>
              </a:rPr>
              <a:t>STRATEGIE D’AMELIORATION CONTINUE (CAPD)</a:t>
            </a:r>
            <a:endParaRPr lang="fr-FR" sz="1600" u="sng" dirty="0">
              <a:solidFill>
                <a:schemeClr val="bg1"/>
              </a:solidFill>
              <a:latin typeface="Arial" panose="020B0604020202020204" pitchFamily="34" charset="0"/>
              <a:cs typeface="Arial" panose="020B0604020202020204" pitchFamily="34" charset="0"/>
            </a:endParaRPr>
          </a:p>
        </p:txBody>
      </p:sp>
      <p:sp>
        <p:nvSpPr>
          <p:cNvPr id="2" name="Explosion : 14 points 1"/>
          <p:cNvSpPr/>
          <p:nvPr/>
        </p:nvSpPr>
        <p:spPr>
          <a:xfrm>
            <a:off x="5868519" y="1229571"/>
            <a:ext cx="1993480" cy="1480456"/>
          </a:xfrm>
          <a:prstGeom prst="irregularSeal2">
            <a:avLst/>
          </a:prstGeom>
          <a:ln>
            <a:solidFill>
              <a:srgbClr val="FFFF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panose="020B0604020202020204" pitchFamily="34" charset="0"/>
                <a:cs typeface="Arial" panose="020B0604020202020204" pitchFamily="34" charset="0"/>
              </a:rPr>
              <a:t>Début</a:t>
            </a:r>
          </a:p>
        </p:txBody>
      </p:sp>
      <p:sp>
        <p:nvSpPr>
          <p:cNvPr id="7" name="Rectangle 6"/>
          <p:cNvSpPr/>
          <p:nvPr/>
        </p:nvSpPr>
        <p:spPr>
          <a:xfrm>
            <a:off x="8374253" y="2340695"/>
            <a:ext cx="278794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dirty="0">
                <a:latin typeface="Arial" panose="020B0604020202020204" pitchFamily="34" charset="0"/>
                <a:ea typeface="Calibri" panose="020F0502020204030204" pitchFamily="34" charset="0"/>
              </a:rPr>
              <a:t>Mesurer pour progresser </a:t>
            </a:r>
            <a:endParaRPr lang="fr-FR" dirty="0"/>
          </a:p>
        </p:txBody>
      </p:sp>
      <p:sp>
        <p:nvSpPr>
          <p:cNvPr id="8" name="Rectangle 7"/>
          <p:cNvSpPr/>
          <p:nvPr/>
        </p:nvSpPr>
        <p:spPr>
          <a:xfrm>
            <a:off x="8374253" y="4358728"/>
            <a:ext cx="305724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dirty="0">
                <a:latin typeface="Arial" panose="020B0604020202020204" pitchFamily="34" charset="0"/>
                <a:ea typeface="Calibri" panose="020F0502020204030204" pitchFamily="34" charset="0"/>
              </a:rPr>
              <a:t>Enumérer les améliorations </a:t>
            </a:r>
            <a:endParaRPr lang="fr-FR" dirty="0"/>
          </a:p>
        </p:txBody>
      </p:sp>
      <p:sp>
        <p:nvSpPr>
          <p:cNvPr id="9" name="Rectangle 8"/>
          <p:cNvSpPr/>
          <p:nvPr/>
        </p:nvSpPr>
        <p:spPr>
          <a:xfrm>
            <a:off x="438416" y="4080947"/>
            <a:ext cx="3174939"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a:latin typeface="Arial" panose="020B0604020202020204" pitchFamily="34" charset="0"/>
                <a:ea typeface="Calibri" panose="020F0502020204030204" pitchFamily="34" charset="0"/>
              </a:rPr>
              <a:t>Planifier les actions à réaliser </a:t>
            </a:r>
            <a:endParaRPr lang="fr-FR" dirty="0"/>
          </a:p>
        </p:txBody>
      </p:sp>
      <p:sp>
        <p:nvSpPr>
          <p:cNvPr id="10" name="Rectangle 9"/>
          <p:cNvSpPr/>
          <p:nvPr/>
        </p:nvSpPr>
        <p:spPr>
          <a:xfrm>
            <a:off x="857129" y="1785133"/>
            <a:ext cx="299312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dirty="0">
                <a:latin typeface="Arial" panose="020B0604020202020204" pitchFamily="34" charset="0"/>
                <a:ea typeface="Calibri" panose="020F0502020204030204" pitchFamily="34" charset="0"/>
              </a:rPr>
              <a:t>Réaliser ce qui a été prévu </a:t>
            </a:r>
            <a:endParaRPr lang="fr-FR" dirty="0"/>
          </a:p>
        </p:txBody>
      </p:sp>
    </p:spTree>
    <p:extLst>
      <p:ext uri="{BB962C8B-B14F-4D97-AF65-F5344CB8AC3E}">
        <p14:creationId xmlns:p14="http://schemas.microsoft.com/office/powerpoint/2010/main" val="18481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2750"/>
                            </p:stCondLst>
                            <p:childTnLst>
                              <p:par>
                                <p:cTn id="15" presetID="16" presetClass="entr" presetSubtype="2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0843" y="378779"/>
            <a:ext cx="4784679" cy="1325563"/>
          </a:xfrm>
          <a:noFill/>
          <a:ln>
            <a:noFill/>
          </a:ln>
        </p:spPr>
        <p:style>
          <a:lnRef idx="0">
            <a:scrgbClr r="0" g="0" b="0"/>
          </a:lnRef>
          <a:fillRef idx="0">
            <a:scrgbClr r="0" g="0" b="0"/>
          </a:fillRef>
          <a:effectRef idx="0">
            <a:scrgbClr r="0" g="0" b="0"/>
          </a:effectRef>
          <a:fontRef idx="minor">
            <a:schemeClr val="lt1"/>
          </a:fontRef>
        </p:style>
        <p:txBody>
          <a:bodyPr>
            <a:normAutofit/>
          </a:bodyPr>
          <a:lstStyle/>
          <a:p>
            <a:r>
              <a:rPr lang="fr-FR" sz="3200" b="1" dirty="0">
                <a:ln w="0"/>
                <a:solidFill>
                  <a:schemeClr val="bg1"/>
                </a:solidFill>
                <a:effectLst>
                  <a:reflection blurRad="6350" stA="53000" endA="300" endPos="35500" dir="5400000" sy="-90000" algn="bl" rotWithShape="0"/>
                </a:effectLst>
                <a:latin typeface="Arial" panose="020B0604020202020204" pitchFamily="34" charset="0"/>
                <a:cs typeface="Arial" panose="020B0604020202020204" pitchFamily="34" charset="0"/>
              </a:rPr>
              <a:t>PLAN </a:t>
            </a:r>
          </a:p>
        </p:txBody>
      </p:sp>
      <p:sp>
        <p:nvSpPr>
          <p:cNvPr id="3" name="Espace réservé du contenu 2"/>
          <p:cNvSpPr>
            <a:spLocks noGrp="1"/>
          </p:cNvSpPr>
          <p:nvPr>
            <p:ph idx="1"/>
          </p:nvPr>
        </p:nvSpPr>
        <p:spPr>
          <a:xfrm>
            <a:off x="705703" y="1704342"/>
            <a:ext cx="10983109" cy="4638407"/>
          </a:xfrm>
          <a:noFill/>
          <a:ln>
            <a:noFill/>
          </a:ln>
        </p:spPr>
        <p:style>
          <a:lnRef idx="0">
            <a:scrgbClr r="0" g="0" b="0"/>
          </a:lnRef>
          <a:fillRef idx="0">
            <a:scrgbClr r="0" g="0" b="0"/>
          </a:fillRef>
          <a:effectRef idx="0">
            <a:scrgbClr r="0" g="0" b="0"/>
          </a:effectRef>
          <a:fontRef idx="minor">
            <a:schemeClr val="lt1"/>
          </a:fontRef>
        </p:style>
        <p:txBody>
          <a:bodyPr>
            <a:normAutofit fontScale="85000" lnSpcReduction="20000"/>
          </a:bodyPr>
          <a:lstStyle/>
          <a:p>
            <a:pPr marL="36899" indent="0">
              <a:buNone/>
            </a:pPr>
            <a:r>
              <a:rPr lang="fr-FR" b="1" dirty="0">
                <a:solidFill>
                  <a:schemeClr val="bg1"/>
                </a:solidFill>
                <a:latin typeface="Arial" panose="020B0604020202020204" pitchFamily="34" charset="0"/>
                <a:cs typeface="Arial" panose="020B0604020202020204" pitchFamily="34" charset="0"/>
              </a:rPr>
              <a:t>1-ROLES DU LABORATOIRE DE BIOLOGIE MEDICALE (LBM) / NORME ISO 15189 .</a:t>
            </a:r>
          </a:p>
          <a:p>
            <a:endParaRPr lang="fr-FR" b="1" dirty="0">
              <a:solidFill>
                <a:schemeClr val="bg1"/>
              </a:solidFill>
              <a:latin typeface="Arial" panose="020B0604020202020204" pitchFamily="34" charset="0"/>
              <a:cs typeface="Arial" panose="020B0604020202020204" pitchFamily="34" charset="0"/>
            </a:endParaRPr>
          </a:p>
          <a:p>
            <a:pPr marL="36899" indent="0">
              <a:buNone/>
            </a:pPr>
            <a:r>
              <a:rPr lang="fr-FR" b="1" dirty="0">
                <a:solidFill>
                  <a:schemeClr val="bg1"/>
                </a:solidFill>
                <a:latin typeface="Arial" panose="020B0604020202020204" pitchFamily="34" charset="0"/>
                <a:cs typeface="Arial" panose="020B0604020202020204" pitchFamily="34" charset="0"/>
              </a:rPr>
              <a:t>2-SITUATION DES LBM EN AFRIQUE</a:t>
            </a:r>
          </a:p>
          <a:p>
            <a:pPr marL="36899" indent="0">
              <a:buNone/>
            </a:pPr>
            <a:endParaRPr lang="fr-FR" b="1" dirty="0">
              <a:solidFill>
                <a:schemeClr val="bg1"/>
              </a:solidFill>
              <a:latin typeface="Arial" panose="020B0604020202020204" pitchFamily="34" charset="0"/>
              <a:cs typeface="Arial" panose="020B0604020202020204" pitchFamily="34" charset="0"/>
            </a:endParaRPr>
          </a:p>
          <a:p>
            <a:pPr marL="36899" indent="0">
              <a:buNone/>
            </a:pPr>
            <a:r>
              <a:rPr lang="fr-FR" b="1" dirty="0">
                <a:solidFill>
                  <a:schemeClr val="bg1"/>
                </a:solidFill>
                <a:latin typeface="Arial" panose="020B0604020202020204" pitchFamily="34" charset="0"/>
                <a:cs typeface="Arial" panose="020B0604020202020204" pitchFamily="34" charset="0"/>
              </a:rPr>
              <a:t>3- DEMARCHE DE MISE EN PLACE D’UNE SOLUTION</a:t>
            </a:r>
          </a:p>
          <a:p>
            <a:pPr marL="36899" indent="0">
              <a:buNone/>
            </a:pPr>
            <a:endParaRPr lang="fr-FR" b="1" dirty="0">
              <a:solidFill>
                <a:schemeClr val="bg1"/>
              </a:solidFill>
              <a:latin typeface="Arial" panose="020B0604020202020204" pitchFamily="34" charset="0"/>
              <a:cs typeface="Arial" panose="020B0604020202020204" pitchFamily="34" charset="0"/>
            </a:endParaRPr>
          </a:p>
          <a:p>
            <a:pPr marL="36899" indent="0">
              <a:buNone/>
            </a:pPr>
            <a:r>
              <a:rPr lang="fr-FR" b="1" dirty="0">
                <a:solidFill>
                  <a:schemeClr val="bg1"/>
                </a:solidFill>
                <a:latin typeface="Arial" panose="020B0604020202020204" pitchFamily="34" charset="0"/>
                <a:cs typeface="Arial" panose="020B0604020202020204" pitchFamily="34" charset="0"/>
              </a:rPr>
              <a:t>4- LA SOLUTIONS PROPOSEE</a:t>
            </a:r>
          </a:p>
          <a:p>
            <a:endParaRPr lang="fr-FR" b="1" dirty="0">
              <a:solidFill>
                <a:schemeClr val="bg1"/>
              </a:solidFill>
              <a:latin typeface="Arial" panose="020B0604020202020204" pitchFamily="34" charset="0"/>
              <a:cs typeface="Arial" panose="020B0604020202020204" pitchFamily="34" charset="0"/>
            </a:endParaRPr>
          </a:p>
          <a:p>
            <a:pPr marL="36899" indent="0">
              <a:buNone/>
            </a:pPr>
            <a:r>
              <a:rPr lang="fr-FR" b="1" dirty="0">
                <a:solidFill>
                  <a:schemeClr val="bg1"/>
                </a:solidFill>
                <a:latin typeface="Arial" panose="020B0604020202020204" pitchFamily="34" charset="0"/>
                <a:cs typeface="Arial" panose="020B0604020202020204" pitchFamily="34" charset="0"/>
              </a:rPr>
              <a:t>5- STRATEGIE D’AMELIORATION CONTINUE (CAPD)</a:t>
            </a:r>
            <a:endParaRPr lang="fr-FR" dirty="0">
              <a:solidFill>
                <a:schemeClr val="bg1"/>
              </a:solidFill>
              <a:latin typeface="Arial" panose="020B0604020202020204" pitchFamily="34" charset="0"/>
              <a:cs typeface="Arial" panose="020B0604020202020204" pitchFamily="34" charset="0"/>
            </a:endParaRPr>
          </a:p>
          <a:p>
            <a:pPr marL="36899" indent="0">
              <a:buNone/>
            </a:pPr>
            <a:endParaRPr lang="fr-FR" b="1" dirty="0">
              <a:solidFill>
                <a:schemeClr val="bg1"/>
              </a:solidFill>
              <a:latin typeface="Arial" panose="020B0604020202020204" pitchFamily="34" charset="0"/>
              <a:cs typeface="Arial" panose="020B0604020202020204" pitchFamily="34" charset="0"/>
            </a:endParaRPr>
          </a:p>
          <a:p>
            <a:pPr marL="36899" indent="0">
              <a:buNone/>
            </a:pPr>
            <a:r>
              <a:rPr lang="fr-FR" b="1" dirty="0">
                <a:solidFill>
                  <a:schemeClr val="bg1"/>
                </a:solidFill>
                <a:latin typeface="Arial" panose="020B0604020202020204" pitchFamily="34" charset="0"/>
                <a:cs typeface="Arial" panose="020B0604020202020204" pitchFamily="34" charset="0"/>
              </a:rPr>
              <a:t>6- RISQUES DU PROJET ET ALTERNATIVES</a:t>
            </a:r>
          </a:p>
          <a:p>
            <a:pPr marL="0" indent="0">
              <a:buNone/>
            </a:pPr>
            <a:endParaRPr lang="fr-FR" b="1" dirty="0">
              <a:solidFill>
                <a:schemeClr val="bg1"/>
              </a:solidFill>
              <a:latin typeface="Arial" panose="020B0604020202020204" pitchFamily="34" charset="0"/>
              <a:cs typeface="Arial" panose="020B0604020202020204" pitchFamily="34" charset="0"/>
            </a:endParaRPr>
          </a:p>
          <a:p>
            <a:pPr marL="36899" indent="0">
              <a:buNone/>
            </a:pPr>
            <a:r>
              <a:rPr lang="fr-FR" b="1" dirty="0">
                <a:solidFill>
                  <a:schemeClr val="bg1"/>
                </a:solidFill>
                <a:latin typeface="Arial" panose="020B0604020202020204" pitchFamily="34" charset="0"/>
                <a:cs typeface="Arial" panose="020B0604020202020204" pitchFamily="34" charset="0"/>
              </a:rPr>
              <a:t>7- REFERENCE BIBLIOGRAPHIQUE</a:t>
            </a:r>
            <a:endParaRPr lang="fr-FR" dirty="0">
              <a:solidFill>
                <a:schemeClr val="bg1"/>
              </a:solidFill>
              <a:latin typeface="Arial" panose="020B0604020202020204" pitchFamily="34" charset="0"/>
              <a:cs typeface="Arial" panose="020B0604020202020204" pitchFamily="34" charset="0"/>
            </a:endParaRPr>
          </a:p>
          <a:p>
            <a:endParaRPr lang="fr-FR" b="1" dirty="0">
              <a:solidFill>
                <a:schemeClr val="bg1"/>
              </a:solidFill>
              <a:latin typeface="Arial" panose="020B0604020202020204" pitchFamily="34" charset="0"/>
              <a:cs typeface="Arial" panose="020B0604020202020204" pitchFamily="34" charset="0"/>
            </a:endParaRPr>
          </a:p>
          <a:p>
            <a:endParaRPr lang="fr-FR" b="1" dirty="0">
              <a:solidFill>
                <a:schemeClr val="bg1"/>
              </a:solidFill>
              <a:latin typeface="Arial" panose="020B0604020202020204" pitchFamily="34" charset="0"/>
              <a:cs typeface="Arial" panose="020B0604020202020204" pitchFamily="34" charset="0"/>
            </a:endParaRPr>
          </a:p>
          <a:p>
            <a:endParaRPr lang="fr-FR" b="1" dirty="0">
              <a:solidFill>
                <a:schemeClr val="bg1"/>
              </a:solidFill>
              <a:latin typeface="Arial" panose="020B0604020202020204" pitchFamily="34" charset="0"/>
              <a:cs typeface="Arial" panose="020B0604020202020204" pitchFamily="34" charset="0"/>
            </a:endParaRPr>
          </a:p>
          <a:p>
            <a:endParaRPr lang="fr-FR" dirty="0">
              <a:solidFill>
                <a:schemeClr val="bg1"/>
              </a:solidFill>
              <a:latin typeface="Arial" panose="020B0604020202020204" pitchFamily="34" charset="0"/>
              <a:cs typeface="Arial" panose="020B0604020202020204" pitchFamily="34" charset="0"/>
            </a:endParaRPr>
          </a:p>
          <a:p>
            <a:endParaRPr lang="fr-FR" dirty="0">
              <a:solidFill>
                <a:schemeClr val="bg1"/>
              </a:solidFill>
              <a:latin typeface="Arial" panose="020B0604020202020204" pitchFamily="34" charset="0"/>
              <a:cs typeface="Arial" panose="020B0604020202020204" pitchFamily="34" charset="0"/>
            </a:endParaRPr>
          </a:p>
          <a:p>
            <a:endParaRPr lang="fr-FR" dirty="0">
              <a:solidFill>
                <a:schemeClr val="bg1"/>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a:xfrm>
            <a:off x="11312038" y="6405790"/>
            <a:ext cx="753545" cy="365125"/>
          </a:xfrm>
        </p:spPr>
        <p:txBody>
          <a:bodyPr/>
          <a:lstStyle/>
          <a:p>
            <a:fld id="{2792C719-6F6E-410D-B3F4-C729222ADB2C}" type="slidenum">
              <a:rPr lang="fr-FR" sz="2400" b="1">
                <a:solidFill>
                  <a:schemeClr val="bg1"/>
                </a:solidFill>
                <a:latin typeface="Arial" panose="020B0604020202020204" pitchFamily="34" charset="0"/>
                <a:cs typeface="Arial" panose="020B0604020202020204" pitchFamily="34" charset="0"/>
              </a:rPr>
              <a:t>2</a:t>
            </a:fld>
            <a:endParaRPr lang="fr-FR" sz="2400" b="1" dirty="0">
              <a:solidFill>
                <a:schemeClr val="bg1"/>
              </a:solidFill>
              <a:latin typeface="Arial" panose="020B0604020202020204" pitchFamily="34" charset="0"/>
              <a:cs typeface="Arial" panose="020B0604020202020204" pitchFamily="34" charset="0"/>
            </a:endParaRPr>
          </a:p>
        </p:txBody>
      </p:sp>
      <p:sp>
        <p:nvSpPr>
          <p:cNvPr id="11" name="Espace réservé du pied de page 4"/>
          <p:cNvSpPr>
            <a:spLocks noGrp="1"/>
          </p:cNvSpPr>
          <p:nvPr>
            <p:ph type="ftr" sz="quarter" idx="11"/>
          </p:nvPr>
        </p:nvSpPr>
        <p:spPr>
          <a:xfrm>
            <a:off x="1538518" y="13651"/>
            <a:ext cx="10653485" cy="365125"/>
          </a:xfrm>
        </p:spPr>
        <p:txBody>
          <a:bodyPr/>
          <a:lstStyle/>
          <a:p>
            <a:r>
              <a:rPr lang="fr-FR" dirty="0">
                <a:solidFill>
                  <a:schemeClr val="bg1"/>
                </a:solidFill>
                <a:latin typeface="Arial" panose="020B0604020202020204" pitchFamily="34" charset="0"/>
                <a:cs typeface="Arial" panose="020B0604020202020204" pitchFamily="34" charset="0"/>
              </a:rPr>
              <a:t>Certification professionnelle ABIH 2017                                                                                                                                                                             </a:t>
            </a:r>
            <a:r>
              <a:rPr lang="fr-FR" b="1" u="sng" dirty="0">
                <a:solidFill>
                  <a:schemeClr val="bg1"/>
                </a:solidFill>
                <a:latin typeface="Arial" panose="020B0604020202020204" pitchFamily="34" charset="0"/>
                <a:cs typeface="Arial" panose="020B0604020202020204" pitchFamily="34" charset="0"/>
              </a:rPr>
              <a:t>Auteurs:</a:t>
            </a:r>
            <a:r>
              <a:rPr lang="fr-FR" b="1" dirty="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SANOU Bakary Aimé, </a:t>
            </a:r>
          </a:p>
          <a:p>
            <a:r>
              <a:rPr lang="fr-FR" dirty="0">
                <a:solidFill>
                  <a:schemeClr val="bg1"/>
                </a:solidFill>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Tree>
    <p:extLst>
      <p:ext uri="{BB962C8B-B14F-4D97-AF65-F5344CB8AC3E}">
        <p14:creationId xmlns:p14="http://schemas.microsoft.com/office/powerpoint/2010/main" val="177990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 calcmode="lin" valueType="num">
                                      <p:cBhvr additive="base">
                                        <p:cTn id="3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0843" y="378779"/>
            <a:ext cx="4784679" cy="1325563"/>
          </a:xfrm>
          <a:noFill/>
          <a:ln>
            <a:noFill/>
          </a:ln>
        </p:spPr>
        <p:style>
          <a:lnRef idx="0">
            <a:scrgbClr r="0" g="0" b="0"/>
          </a:lnRef>
          <a:fillRef idx="0">
            <a:scrgbClr r="0" g="0" b="0"/>
          </a:fillRef>
          <a:effectRef idx="0">
            <a:scrgbClr r="0" g="0" b="0"/>
          </a:effectRef>
          <a:fontRef idx="minor">
            <a:schemeClr val="lt1"/>
          </a:fontRef>
        </p:style>
        <p:txBody>
          <a:bodyPr>
            <a:normAutofit/>
          </a:bodyPr>
          <a:lstStyle/>
          <a:p>
            <a:r>
              <a:rPr lang="fr-FR" sz="3200" b="1" dirty="0">
                <a:ln w="0"/>
                <a:solidFill>
                  <a:schemeClr val="bg1"/>
                </a:solidFill>
                <a:effectLst>
                  <a:reflection blurRad="6350" stA="53000" endA="300" endPos="35500" dir="5400000" sy="-90000" algn="bl" rotWithShape="0"/>
                </a:effectLst>
                <a:latin typeface="Arial" panose="020B0604020202020204" pitchFamily="34" charset="0"/>
                <a:cs typeface="Arial" panose="020B0604020202020204" pitchFamily="34" charset="0"/>
              </a:rPr>
              <a:t>PLAN </a:t>
            </a:r>
          </a:p>
        </p:txBody>
      </p:sp>
      <p:sp>
        <p:nvSpPr>
          <p:cNvPr id="3" name="Espace réservé du contenu 2"/>
          <p:cNvSpPr>
            <a:spLocks noGrp="1"/>
          </p:cNvSpPr>
          <p:nvPr>
            <p:ph idx="1"/>
          </p:nvPr>
        </p:nvSpPr>
        <p:spPr>
          <a:xfrm>
            <a:off x="705703" y="1704342"/>
            <a:ext cx="10983109" cy="4638407"/>
          </a:xfrm>
          <a:noFill/>
          <a:ln>
            <a:noFill/>
          </a:ln>
        </p:spPr>
        <p:style>
          <a:lnRef idx="0">
            <a:scrgbClr r="0" g="0" b="0"/>
          </a:lnRef>
          <a:fillRef idx="0">
            <a:scrgbClr r="0" g="0" b="0"/>
          </a:fillRef>
          <a:effectRef idx="0">
            <a:scrgbClr r="0" g="0" b="0"/>
          </a:effectRef>
          <a:fontRef idx="minor">
            <a:schemeClr val="lt1"/>
          </a:fontRef>
        </p:style>
        <p:txBody>
          <a:bodyPr>
            <a:normAutofit fontScale="85000" lnSpcReduction="20000"/>
          </a:bodyPr>
          <a:lstStyle/>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1-ROLES DU LABORATOIRE DE BIOLOGIE MEDICALE (LBM) / NORME ISO 15189 .</a:t>
            </a:r>
          </a:p>
          <a:p>
            <a:endParaRPr lang="fr-FR" b="1" dirty="0">
              <a:solidFill>
                <a:schemeClr val="tx1">
                  <a:lumMod val="85000"/>
                </a:schemeClr>
              </a:solidFill>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2-SITUATION DES LBM EN AFRIQUE</a:t>
            </a:r>
          </a:p>
          <a:p>
            <a:pPr marL="36899" indent="0">
              <a:buNone/>
            </a:pPr>
            <a:endParaRPr lang="fr-FR" b="1" dirty="0">
              <a:solidFill>
                <a:schemeClr val="tx1">
                  <a:lumMod val="8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3-DEMARCHE DE MISE EN PLACE D’UNE SOLUTION</a:t>
            </a:r>
          </a:p>
          <a:p>
            <a:pPr marL="36899" indent="0">
              <a:buNone/>
            </a:pPr>
            <a:endParaRPr lang="fr-FR" b="1" dirty="0">
              <a:solidFill>
                <a:schemeClr val="tx1">
                  <a:lumMod val="8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4- LA SOLUTIONS PROPOSEE</a:t>
            </a:r>
          </a:p>
          <a:p>
            <a:endParaRPr lang="fr-FR" b="1" dirty="0">
              <a:solidFill>
                <a:schemeClr val="tx1">
                  <a:lumMod val="8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5- STRATEGIE D’AMELIORATION CONTINUE (CAPD)</a:t>
            </a:r>
          </a:p>
          <a:p>
            <a:pPr marL="36899" indent="0">
              <a:buNone/>
            </a:pPr>
            <a:endParaRPr lang="fr-FR" b="1" dirty="0">
              <a:solidFill>
                <a:schemeClr val="bg2">
                  <a:lumMod val="75000"/>
                  <a:lumOff val="2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bg1"/>
                </a:solidFill>
                <a:effectLst/>
                <a:latin typeface="Arial" panose="020B0604020202020204" pitchFamily="34" charset="0"/>
                <a:cs typeface="Arial" panose="020B0604020202020204" pitchFamily="34" charset="0"/>
              </a:rPr>
              <a:t>6- RISQUES DU PROJET ET ALTERNATIVES</a:t>
            </a:r>
          </a:p>
          <a:p>
            <a:pPr marL="0" indent="0">
              <a:buNone/>
            </a:pPr>
            <a:endParaRPr lang="fr-FR" b="1" dirty="0">
              <a:solidFill>
                <a:schemeClr val="bg2">
                  <a:lumMod val="75000"/>
                  <a:lumOff val="2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7- REFERENCE BIBLIOGRAPHIQUE</a:t>
            </a: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a:xfrm>
            <a:off x="11312038" y="6405790"/>
            <a:ext cx="753545" cy="365125"/>
          </a:xfrm>
        </p:spPr>
        <p:txBody>
          <a:bodyPr/>
          <a:lstStyle/>
          <a:p>
            <a:fld id="{2792C719-6F6E-410D-B3F4-C729222ADB2C}" type="slidenum">
              <a:rPr lang="fr-FR" sz="2400" b="1">
                <a:solidFill>
                  <a:schemeClr val="bg1"/>
                </a:solidFill>
                <a:effectLst/>
                <a:latin typeface="Arial" panose="020B0604020202020204" pitchFamily="34" charset="0"/>
                <a:cs typeface="Arial" panose="020B0604020202020204" pitchFamily="34" charset="0"/>
              </a:rPr>
              <a:t>20</a:t>
            </a:fld>
            <a:endParaRPr lang="fr-FR" sz="2400" b="1" dirty="0">
              <a:solidFill>
                <a:schemeClr val="bg1"/>
              </a:solidFill>
              <a:effectLst/>
              <a:latin typeface="Arial" panose="020B0604020202020204" pitchFamily="34" charset="0"/>
              <a:cs typeface="Arial" panose="020B0604020202020204" pitchFamily="34" charset="0"/>
            </a:endParaRPr>
          </a:p>
        </p:txBody>
      </p:sp>
      <p:sp>
        <p:nvSpPr>
          <p:cNvPr id="11" name="Espace réservé du pied de page 4"/>
          <p:cNvSpPr>
            <a:spLocks noGrp="1"/>
          </p:cNvSpPr>
          <p:nvPr>
            <p:ph type="ftr" sz="quarter" idx="11"/>
          </p:nvPr>
        </p:nvSpPr>
        <p:spPr>
          <a:xfrm>
            <a:off x="1538515" y="72287"/>
            <a:ext cx="10653485" cy="365125"/>
          </a:xfrm>
        </p:spPr>
        <p:txBody>
          <a:bodyPr/>
          <a:lstStyle/>
          <a:p>
            <a:r>
              <a:rPr lang="fr-FR" b="1" dirty="0">
                <a:solidFill>
                  <a:schemeClr val="bg1"/>
                </a:solidFill>
                <a:effectLst/>
                <a:latin typeface="Arial" panose="020B0604020202020204" pitchFamily="34" charset="0"/>
                <a:cs typeface="Arial" panose="020B0604020202020204" pitchFamily="34" charset="0"/>
              </a:rPr>
              <a:t>Certification professionnelle ABIH 2017                                                                                                                                                                    </a:t>
            </a:r>
            <a:r>
              <a:rPr lang="fr-FR" b="1" u="sng" dirty="0">
                <a:solidFill>
                  <a:schemeClr val="bg1"/>
                </a:solidFill>
                <a:effectLst/>
                <a:latin typeface="Arial" panose="020B0604020202020204" pitchFamily="34" charset="0"/>
                <a:cs typeface="Arial" panose="020B0604020202020204" pitchFamily="34" charset="0"/>
              </a:rPr>
              <a:t>Auteurs:</a:t>
            </a:r>
            <a:r>
              <a:rPr lang="fr-FR" b="1" dirty="0">
                <a:solidFill>
                  <a:schemeClr val="bg1"/>
                </a:solidFill>
                <a:effectLst/>
                <a:latin typeface="Arial" panose="020B0604020202020204" pitchFamily="34" charset="0"/>
                <a:cs typeface="Arial" panose="020B0604020202020204" pitchFamily="34" charset="0"/>
              </a:rPr>
              <a:t>    SANOU Bakary Aimé, </a:t>
            </a:r>
          </a:p>
          <a:p>
            <a:r>
              <a:rPr lang="fr-FR" b="1" dirty="0">
                <a:solidFill>
                  <a:schemeClr val="bg1"/>
                </a:solidFill>
                <a:effectLst/>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Tree>
    <p:extLst>
      <p:ext uri="{BB962C8B-B14F-4D97-AF65-F5344CB8AC3E}">
        <p14:creationId xmlns:p14="http://schemas.microsoft.com/office/powerpoint/2010/main" val="4059470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297784" y="6391276"/>
            <a:ext cx="753545" cy="365125"/>
          </a:xfrm>
        </p:spPr>
        <p:txBody>
          <a:bodyPr/>
          <a:lstStyle/>
          <a:p>
            <a:fld id="{2792C719-6F6E-410D-B3F4-C729222ADB2C}" type="slidenum">
              <a:rPr lang="fr-FR" sz="2400">
                <a:solidFill>
                  <a:schemeClr val="bg1"/>
                </a:solidFill>
                <a:effectLst/>
                <a:latin typeface="Arial" panose="020B0604020202020204" pitchFamily="34" charset="0"/>
                <a:cs typeface="Arial" panose="020B0604020202020204" pitchFamily="34" charset="0"/>
              </a:rPr>
              <a:t>21</a:t>
            </a:fld>
            <a:endParaRPr lang="fr-FR" sz="2400" dirty="0">
              <a:solidFill>
                <a:schemeClr val="bg1"/>
              </a:solidFill>
              <a:effectLst/>
              <a:latin typeface="Arial" panose="020B0604020202020204" pitchFamily="34" charset="0"/>
              <a:cs typeface="Arial" panose="020B0604020202020204" pitchFamily="34" charset="0"/>
            </a:endParaRPr>
          </a:p>
        </p:txBody>
      </p:sp>
      <p:sp>
        <p:nvSpPr>
          <p:cNvPr id="4" name="Espace réservé du pied de page 4"/>
          <p:cNvSpPr>
            <a:spLocks noGrp="1"/>
          </p:cNvSpPr>
          <p:nvPr>
            <p:ph type="ftr" sz="quarter" idx="11"/>
          </p:nvPr>
        </p:nvSpPr>
        <p:spPr>
          <a:xfrm>
            <a:off x="1538518" y="13651"/>
            <a:ext cx="10653485" cy="365125"/>
          </a:xfrm>
        </p:spPr>
        <p:txBody>
          <a:bodyPr/>
          <a:lstStyle/>
          <a:p>
            <a:r>
              <a:rPr lang="fr-FR" b="1" dirty="0">
                <a:solidFill>
                  <a:schemeClr val="bg1"/>
                </a:solidFill>
                <a:effectLst/>
                <a:latin typeface="Arial" panose="020B0604020202020204" pitchFamily="34" charset="0"/>
                <a:cs typeface="Arial" panose="020B0604020202020204" pitchFamily="34" charset="0"/>
              </a:rPr>
              <a:t>Certification professionnelle ABIH 2017                                                                                                                                                                     </a:t>
            </a:r>
            <a:r>
              <a:rPr lang="fr-FR" b="1" u="sng" dirty="0">
                <a:solidFill>
                  <a:schemeClr val="bg1"/>
                </a:solidFill>
                <a:effectLst/>
                <a:latin typeface="Arial" panose="020B0604020202020204" pitchFamily="34" charset="0"/>
                <a:cs typeface="Arial" panose="020B0604020202020204" pitchFamily="34" charset="0"/>
              </a:rPr>
              <a:t>Auteurs:</a:t>
            </a:r>
            <a:r>
              <a:rPr lang="fr-FR" b="1" dirty="0">
                <a:solidFill>
                  <a:schemeClr val="bg1"/>
                </a:solidFill>
                <a:effectLst/>
                <a:latin typeface="Arial" panose="020B0604020202020204" pitchFamily="34" charset="0"/>
                <a:cs typeface="Arial" panose="020B0604020202020204" pitchFamily="34" charset="0"/>
              </a:rPr>
              <a:t>    SANOU Bakary Aimé, </a:t>
            </a:r>
          </a:p>
          <a:p>
            <a:r>
              <a:rPr lang="fr-FR" b="1" dirty="0">
                <a:solidFill>
                  <a:schemeClr val="bg1"/>
                </a:solidFill>
                <a:effectLst/>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
        <p:nvSpPr>
          <p:cNvPr id="7" name="Rectangle 6"/>
          <p:cNvSpPr/>
          <p:nvPr/>
        </p:nvSpPr>
        <p:spPr>
          <a:xfrm>
            <a:off x="1538518" y="473075"/>
            <a:ext cx="4482637" cy="338554"/>
          </a:xfrm>
          <a:prstGeom prst="rect">
            <a:avLst/>
          </a:prstGeom>
        </p:spPr>
        <p:txBody>
          <a:bodyPr wrap="none">
            <a:spAutoFit/>
          </a:bodyPr>
          <a:lstStyle/>
          <a:p>
            <a:r>
              <a:rPr lang="fr-FR" sz="1600" b="1" dirty="0">
                <a:solidFill>
                  <a:schemeClr val="bg1"/>
                </a:solidFill>
                <a:latin typeface="Arial" panose="020B0604020202020204" pitchFamily="34" charset="0"/>
                <a:cs typeface="Arial" panose="020B0604020202020204" pitchFamily="34" charset="0"/>
              </a:rPr>
              <a:t>6- </a:t>
            </a:r>
            <a:r>
              <a:rPr lang="fr-FR" sz="1600" b="1" u="sng" dirty="0">
                <a:solidFill>
                  <a:schemeClr val="bg1"/>
                </a:solidFill>
                <a:latin typeface="Arial" panose="020B0604020202020204" pitchFamily="34" charset="0"/>
                <a:cs typeface="Arial" panose="020B0604020202020204" pitchFamily="34" charset="0"/>
              </a:rPr>
              <a:t>RISQUES DU PROJET ET ALTERNATIVES</a:t>
            </a:r>
            <a:endParaRPr lang="fr-FR" sz="1600" u="sng" dirty="0">
              <a:solidFill>
                <a:schemeClr val="bg1"/>
              </a:solidFill>
              <a:latin typeface="Arial" panose="020B0604020202020204" pitchFamily="34" charset="0"/>
              <a:cs typeface="Arial" panose="020B0604020202020204" pitchFamily="34" charset="0"/>
            </a:endParaRPr>
          </a:p>
        </p:txBody>
      </p:sp>
      <p:sp>
        <p:nvSpPr>
          <p:cNvPr id="8" name="Explosion : 8 points 7"/>
          <p:cNvSpPr/>
          <p:nvPr/>
        </p:nvSpPr>
        <p:spPr>
          <a:xfrm>
            <a:off x="420915" y="1135978"/>
            <a:ext cx="3135085" cy="2061029"/>
          </a:xfrm>
          <a:prstGeom prst="irregularSeal1">
            <a:avLst/>
          </a:prstGeom>
          <a:ln>
            <a:solidFill>
              <a:schemeClr val="bg1">
                <a:lumMod val="85000"/>
                <a:lumOff val="1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Arial" panose="020B0604020202020204" pitchFamily="34" charset="0"/>
                <a:cs typeface="Arial" panose="020B0604020202020204" pitchFamily="34" charset="0"/>
              </a:rPr>
              <a:t>Mauvaise interprétation de la norme</a:t>
            </a:r>
          </a:p>
        </p:txBody>
      </p:sp>
      <p:cxnSp>
        <p:nvCxnSpPr>
          <p:cNvPr id="10" name="Connecteur droit avec flèche 9"/>
          <p:cNvCxnSpPr>
            <a:cxnSpLocks/>
          </p:cNvCxnSpPr>
          <p:nvPr/>
        </p:nvCxnSpPr>
        <p:spPr>
          <a:xfrm>
            <a:off x="1959428" y="2569709"/>
            <a:ext cx="0" cy="118139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Rectangle 10"/>
          <p:cNvSpPr/>
          <p:nvPr/>
        </p:nvSpPr>
        <p:spPr>
          <a:xfrm>
            <a:off x="188685" y="4023100"/>
            <a:ext cx="4038507" cy="1681015"/>
          </a:xfrm>
          <a:prstGeom prst="rect">
            <a:avLst/>
          </a:prstGeom>
          <a:solidFill>
            <a:schemeClr val="accent6">
              <a:lumMod val="5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Arial" panose="020B0604020202020204" pitchFamily="34" charset="0"/>
                <a:cs typeface="Arial" panose="020B0604020202020204" pitchFamily="34" charset="0"/>
              </a:rPr>
              <a:t>Faire recours a un ingénieur  qui a déjà fait la démarche de qualification pour la norme 15189 </a:t>
            </a:r>
          </a:p>
          <a:p>
            <a:pPr algn="ctr"/>
            <a:r>
              <a:rPr lang="fr-FR" sz="1400" b="1" dirty="0">
                <a:latin typeface="Arial" panose="020B0604020202020204" pitchFamily="34" charset="0"/>
                <a:cs typeface="Arial" panose="020B0604020202020204" pitchFamily="34" charset="0"/>
              </a:rPr>
              <a:t>(M. Mathieu Saint Marc : ingénieur au CH ROBERT BALANGER)</a:t>
            </a:r>
          </a:p>
        </p:txBody>
      </p:sp>
      <p:sp>
        <p:nvSpPr>
          <p:cNvPr id="13" name="Explosion : 8 points 12"/>
          <p:cNvSpPr/>
          <p:nvPr/>
        </p:nvSpPr>
        <p:spPr>
          <a:xfrm>
            <a:off x="4263533" y="945953"/>
            <a:ext cx="3664475" cy="2310331"/>
          </a:xfrm>
          <a:prstGeom prst="irregularSeal1">
            <a:avLst/>
          </a:prstGeom>
          <a:ln>
            <a:solidFill>
              <a:schemeClr val="bg1">
                <a:lumMod val="85000"/>
                <a:lumOff val="1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Arial" panose="020B0604020202020204" pitchFamily="34" charset="0"/>
                <a:cs typeface="Arial" panose="020B0604020202020204" pitchFamily="34" charset="0"/>
              </a:rPr>
              <a:t>Auto diagnostic ne prend pas en compte toutes les activités du service</a:t>
            </a:r>
          </a:p>
        </p:txBody>
      </p:sp>
      <p:cxnSp>
        <p:nvCxnSpPr>
          <p:cNvPr id="14" name="Connecteur droit avec flèche 13"/>
          <p:cNvCxnSpPr>
            <a:cxnSpLocks/>
          </p:cNvCxnSpPr>
          <p:nvPr/>
        </p:nvCxnSpPr>
        <p:spPr>
          <a:xfrm>
            <a:off x="6064743" y="2534466"/>
            <a:ext cx="25723" cy="164911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4546693" y="4522629"/>
            <a:ext cx="3149600" cy="783771"/>
          </a:xfrm>
          <a:prstGeom prst="rect">
            <a:avLst/>
          </a:prstGeom>
          <a:solidFill>
            <a:schemeClr val="accent6">
              <a:lumMod val="5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Arial" panose="020B0604020202020204" pitchFamily="34" charset="0"/>
                <a:cs typeface="Arial" panose="020B0604020202020204" pitchFamily="34" charset="0"/>
              </a:rPr>
              <a:t>Revoir la norme ,et les ingénieurs qui ont déjà effectué la démarche d’accréditation 15189</a:t>
            </a:r>
          </a:p>
        </p:txBody>
      </p:sp>
      <p:sp>
        <p:nvSpPr>
          <p:cNvPr id="17" name="Explosion : 8 points 16"/>
          <p:cNvSpPr/>
          <p:nvPr/>
        </p:nvSpPr>
        <p:spPr>
          <a:xfrm>
            <a:off x="8129591" y="883011"/>
            <a:ext cx="3664475" cy="2310331"/>
          </a:xfrm>
          <a:prstGeom prst="irregularSeal1">
            <a:avLst/>
          </a:prstGeom>
          <a:ln>
            <a:solidFill>
              <a:schemeClr val="bg1">
                <a:lumMod val="85000"/>
                <a:lumOff val="1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Arial" panose="020B0604020202020204" pitchFamily="34" charset="0"/>
                <a:cs typeface="Arial" panose="020B0604020202020204" pitchFamily="34" charset="0"/>
              </a:rPr>
              <a:t>Ne pas réussir à programmer l’outils d’auto diagnostic </a:t>
            </a:r>
          </a:p>
        </p:txBody>
      </p:sp>
      <p:sp>
        <p:nvSpPr>
          <p:cNvPr id="18" name="Rectangle 17"/>
          <p:cNvSpPr/>
          <p:nvPr/>
        </p:nvSpPr>
        <p:spPr>
          <a:xfrm>
            <a:off x="8389258" y="4323769"/>
            <a:ext cx="3404807" cy="1181489"/>
          </a:xfrm>
          <a:prstGeom prst="rect">
            <a:avLst/>
          </a:prstGeom>
          <a:solidFill>
            <a:schemeClr val="accent6">
              <a:lumMod val="5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Arial" panose="020B0604020202020204" pitchFamily="34" charset="0"/>
                <a:cs typeface="Arial" panose="020B0604020202020204" pitchFamily="34" charset="0"/>
              </a:rPr>
              <a:t>Demander des conseils aux enseignants </a:t>
            </a:r>
          </a:p>
          <a:p>
            <a:pPr algn="ctr"/>
            <a:r>
              <a:rPr lang="fr-FR" sz="1600" b="1" dirty="0">
                <a:latin typeface="Arial" panose="020B0604020202020204" pitchFamily="34" charset="0"/>
                <a:cs typeface="Arial" panose="020B0604020202020204" pitchFamily="34" charset="0"/>
              </a:rPr>
              <a:t>(M. Jean Mathieu PROT;</a:t>
            </a:r>
          </a:p>
          <a:p>
            <a:pPr algn="ctr"/>
            <a:r>
              <a:rPr lang="fr-FR" sz="1600" b="1" dirty="0">
                <a:latin typeface="Arial" panose="020B0604020202020204" pitchFamily="34" charset="0"/>
                <a:cs typeface="Arial" panose="020B0604020202020204" pitchFamily="34" charset="0"/>
              </a:rPr>
              <a:t>M. Gilbert FARGES)</a:t>
            </a:r>
          </a:p>
        </p:txBody>
      </p:sp>
      <p:cxnSp>
        <p:nvCxnSpPr>
          <p:cNvPr id="21" name="Connecteur droit avec flèche 20"/>
          <p:cNvCxnSpPr>
            <a:cxnSpLocks/>
          </p:cNvCxnSpPr>
          <p:nvPr/>
        </p:nvCxnSpPr>
        <p:spPr>
          <a:xfrm>
            <a:off x="9936108" y="2479162"/>
            <a:ext cx="25723" cy="164911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222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5"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0843" y="378779"/>
            <a:ext cx="4784679" cy="1325563"/>
          </a:xfrm>
          <a:noFill/>
          <a:ln>
            <a:noFill/>
          </a:ln>
        </p:spPr>
        <p:style>
          <a:lnRef idx="0">
            <a:scrgbClr r="0" g="0" b="0"/>
          </a:lnRef>
          <a:fillRef idx="0">
            <a:scrgbClr r="0" g="0" b="0"/>
          </a:fillRef>
          <a:effectRef idx="0">
            <a:scrgbClr r="0" g="0" b="0"/>
          </a:effectRef>
          <a:fontRef idx="minor">
            <a:schemeClr val="lt1"/>
          </a:fontRef>
        </p:style>
        <p:txBody>
          <a:bodyPr>
            <a:normAutofit/>
          </a:bodyPr>
          <a:lstStyle/>
          <a:p>
            <a:r>
              <a:rPr lang="fr-FR" sz="3200" b="1" dirty="0">
                <a:ln w="0"/>
                <a:solidFill>
                  <a:schemeClr val="bg1"/>
                </a:solidFill>
                <a:effectLst>
                  <a:reflection blurRad="6350" stA="53000" endA="300" endPos="35500" dir="5400000" sy="-90000" algn="bl" rotWithShape="0"/>
                </a:effectLst>
                <a:latin typeface="Arial" panose="020B0604020202020204" pitchFamily="34" charset="0"/>
                <a:cs typeface="Arial" panose="020B0604020202020204" pitchFamily="34" charset="0"/>
              </a:rPr>
              <a:t>PLAN </a:t>
            </a:r>
          </a:p>
        </p:txBody>
      </p:sp>
      <p:sp>
        <p:nvSpPr>
          <p:cNvPr id="3" name="Espace réservé du contenu 2"/>
          <p:cNvSpPr>
            <a:spLocks noGrp="1"/>
          </p:cNvSpPr>
          <p:nvPr>
            <p:ph idx="1"/>
          </p:nvPr>
        </p:nvSpPr>
        <p:spPr>
          <a:xfrm>
            <a:off x="705703" y="1704342"/>
            <a:ext cx="10983109" cy="4638407"/>
          </a:xfrm>
          <a:noFill/>
          <a:ln>
            <a:noFill/>
          </a:ln>
        </p:spPr>
        <p:style>
          <a:lnRef idx="0">
            <a:scrgbClr r="0" g="0" b="0"/>
          </a:lnRef>
          <a:fillRef idx="0">
            <a:scrgbClr r="0" g="0" b="0"/>
          </a:fillRef>
          <a:effectRef idx="0">
            <a:scrgbClr r="0" g="0" b="0"/>
          </a:effectRef>
          <a:fontRef idx="minor">
            <a:schemeClr val="lt1"/>
          </a:fontRef>
        </p:style>
        <p:txBody>
          <a:bodyPr>
            <a:normAutofit fontScale="85000" lnSpcReduction="20000"/>
          </a:bodyPr>
          <a:lstStyle/>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1-ROLES DU LABORATOIRE DE BIOLOGIE MEDICALE (LBM) / NORME ISO 15189 .</a:t>
            </a:r>
          </a:p>
          <a:p>
            <a:endParaRPr lang="fr-FR" b="1" dirty="0">
              <a:solidFill>
                <a:schemeClr val="tx1">
                  <a:lumMod val="85000"/>
                </a:schemeClr>
              </a:solidFill>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2-SITUATION DES LBM EN AFRIQUE</a:t>
            </a:r>
          </a:p>
          <a:p>
            <a:pPr marL="36899" indent="0">
              <a:buNone/>
            </a:pPr>
            <a:endParaRPr lang="fr-FR" b="1" dirty="0">
              <a:solidFill>
                <a:schemeClr val="tx1">
                  <a:lumMod val="8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3-DEMARCHE DE MISE EN PLACE D’UNE SOLUTION</a:t>
            </a:r>
          </a:p>
          <a:p>
            <a:pPr marL="36899" indent="0">
              <a:buNone/>
            </a:pPr>
            <a:endParaRPr lang="fr-FR" b="1" dirty="0">
              <a:solidFill>
                <a:schemeClr val="tx1">
                  <a:lumMod val="8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4- LA SOLUTIONS PROPOSEE</a:t>
            </a:r>
          </a:p>
          <a:p>
            <a:endParaRPr lang="fr-FR" b="1" dirty="0">
              <a:solidFill>
                <a:schemeClr val="tx1">
                  <a:lumMod val="8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5- STRATEGIE D’AMELIORATION CONTINUE (CAPD)</a:t>
            </a:r>
          </a:p>
          <a:p>
            <a:pPr marL="36899" indent="0">
              <a:buNone/>
            </a:pPr>
            <a:endParaRPr lang="fr-FR" b="1" dirty="0">
              <a:solidFill>
                <a:schemeClr val="tx1">
                  <a:lumMod val="8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85000"/>
                  </a:schemeClr>
                </a:solidFill>
                <a:effectLst/>
                <a:latin typeface="Arial" panose="020B0604020202020204" pitchFamily="34" charset="0"/>
                <a:cs typeface="Arial" panose="020B0604020202020204" pitchFamily="34" charset="0"/>
              </a:rPr>
              <a:t>6- RISQUES DU PROJET ET ALTERNATIVES</a:t>
            </a:r>
          </a:p>
          <a:p>
            <a:pPr marL="0" indent="0">
              <a:buNone/>
            </a:pPr>
            <a:endParaRPr lang="fr-FR" b="1" dirty="0">
              <a:solidFill>
                <a:schemeClr val="bg1"/>
              </a:solidFill>
              <a:effectLst/>
              <a:latin typeface="Arial" panose="020B0604020202020204" pitchFamily="34" charset="0"/>
              <a:cs typeface="Arial" panose="020B0604020202020204" pitchFamily="34" charset="0"/>
            </a:endParaRPr>
          </a:p>
          <a:p>
            <a:pPr marL="36899" indent="0">
              <a:buNone/>
            </a:pPr>
            <a:r>
              <a:rPr lang="fr-FR" b="1" dirty="0">
                <a:solidFill>
                  <a:schemeClr val="bg1"/>
                </a:solidFill>
                <a:effectLst/>
                <a:latin typeface="Arial" panose="020B0604020202020204" pitchFamily="34" charset="0"/>
                <a:cs typeface="Arial" panose="020B0604020202020204" pitchFamily="34" charset="0"/>
              </a:rPr>
              <a:t>7- REFERENCE BIBLIOGRAPHIQUE</a:t>
            </a: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a:xfrm>
            <a:off x="11312038" y="6405790"/>
            <a:ext cx="753545" cy="365125"/>
          </a:xfrm>
        </p:spPr>
        <p:txBody>
          <a:bodyPr/>
          <a:lstStyle/>
          <a:p>
            <a:fld id="{2792C719-6F6E-410D-B3F4-C729222ADB2C}" type="slidenum">
              <a:rPr lang="fr-FR" sz="2400" b="1">
                <a:latin typeface="Arial" panose="020B0604020202020204" pitchFamily="34" charset="0"/>
                <a:cs typeface="Arial" panose="020B0604020202020204" pitchFamily="34" charset="0"/>
              </a:rPr>
              <a:t>22</a:t>
            </a:fld>
            <a:endParaRPr lang="fr-FR" sz="2400" b="1" dirty="0">
              <a:latin typeface="Arial" panose="020B0604020202020204" pitchFamily="34" charset="0"/>
              <a:cs typeface="Arial" panose="020B0604020202020204" pitchFamily="34" charset="0"/>
            </a:endParaRPr>
          </a:p>
        </p:txBody>
      </p:sp>
      <p:sp>
        <p:nvSpPr>
          <p:cNvPr id="11" name="Espace réservé du pied de page 4"/>
          <p:cNvSpPr>
            <a:spLocks noGrp="1"/>
          </p:cNvSpPr>
          <p:nvPr>
            <p:ph type="ftr" sz="quarter" idx="11"/>
          </p:nvPr>
        </p:nvSpPr>
        <p:spPr>
          <a:xfrm>
            <a:off x="1538518" y="13651"/>
            <a:ext cx="10653485" cy="365125"/>
          </a:xfrm>
        </p:spPr>
        <p:txBody>
          <a:bodyPr/>
          <a:lstStyle/>
          <a:p>
            <a:r>
              <a:rPr lang="fr-FR" b="1" dirty="0">
                <a:solidFill>
                  <a:schemeClr val="bg1"/>
                </a:solidFill>
                <a:effectLst/>
                <a:latin typeface="Arial" panose="020B0604020202020204" pitchFamily="34" charset="0"/>
                <a:cs typeface="Arial" panose="020B0604020202020204" pitchFamily="34" charset="0"/>
              </a:rPr>
              <a:t>Certification professionnelle ABIH 2017                                                                                                                                                                     </a:t>
            </a:r>
            <a:r>
              <a:rPr lang="fr-FR" b="1" u="sng" dirty="0">
                <a:solidFill>
                  <a:schemeClr val="bg1"/>
                </a:solidFill>
                <a:effectLst/>
                <a:latin typeface="Arial" panose="020B0604020202020204" pitchFamily="34" charset="0"/>
                <a:cs typeface="Arial" panose="020B0604020202020204" pitchFamily="34" charset="0"/>
              </a:rPr>
              <a:t>Auteurs:</a:t>
            </a:r>
            <a:r>
              <a:rPr lang="fr-FR" b="1" dirty="0">
                <a:solidFill>
                  <a:schemeClr val="bg1"/>
                </a:solidFill>
                <a:effectLst/>
                <a:latin typeface="Arial" panose="020B0604020202020204" pitchFamily="34" charset="0"/>
                <a:cs typeface="Arial" panose="020B0604020202020204" pitchFamily="34" charset="0"/>
              </a:rPr>
              <a:t>    SANOU Bakary Aimé, </a:t>
            </a:r>
          </a:p>
          <a:p>
            <a:r>
              <a:rPr lang="fr-FR" b="1" dirty="0">
                <a:solidFill>
                  <a:schemeClr val="bg1"/>
                </a:solidFill>
                <a:effectLst/>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Tree>
    <p:extLst>
      <p:ext uri="{BB962C8B-B14F-4D97-AF65-F5344CB8AC3E}">
        <p14:creationId xmlns:p14="http://schemas.microsoft.com/office/powerpoint/2010/main" val="2287125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3019" y="625404"/>
            <a:ext cx="6321727" cy="495251"/>
          </a:xfrm>
        </p:spPr>
        <p:txBody>
          <a:bodyPr>
            <a:normAutofit/>
          </a:bodyPr>
          <a:lstStyle/>
          <a:p>
            <a:r>
              <a:rPr lang="fr-FR" sz="1800" b="1" dirty="0">
                <a:solidFill>
                  <a:schemeClr val="bg1"/>
                </a:solidFill>
                <a:effectLst/>
                <a:latin typeface="Arial" panose="020B0604020202020204" pitchFamily="34" charset="0"/>
                <a:cs typeface="Arial" panose="020B0604020202020204" pitchFamily="34" charset="0"/>
              </a:rPr>
              <a:t>7-REFERENCE BIBLIOGRAPHIQUE</a:t>
            </a:r>
          </a:p>
        </p:txBody>
      </p:sp>
      <p:sp>
        <p:nvSpPr>
          <p:cNvPr id="5" name="Espace réservé du numéro de diapositive 4"/>
          <p:cNvSpPr>
            <a:spLocks noGrp="1"/>
          </p:cNvSpPr>
          <p:nvPr>
            <p:ph type="sldNum" sz="quarter" idx="12"/>
          </p:nvPr>
        </p:nvSpPr>
        <p:spPr>
          <a:xfrm>
            <a:off x="11223697" y="6407666"/>
            <a:ext cx="753545" cy="365125"/>
          </a:xfrm>
        </p:spPr>
        <p:txBody>
          <a:bodyPr/>
          <a:lstStyle/>
          <a:p>
            <a:fld id="{2792C719-6F6E-410D-B3F4-C729222ADB2C}" type="slidenum">
              <a:rPr lang="fr-FR" sz="2400" b="1">
                <a:solidFill>
                  <a:schemeClr val="bg1"/>
                </a:solidFill>
                <a:latin typeface="Arial" panose="020B0604020202020204" pitchFamily="34" charset="0"/>
                <a:cs typeface="Arial" panose="020B0604020202020204" pitchFamily="34" charset="0"/>
              </a:rPr>
              <a:t>23</a:t>
            </a:fld>
            <a:endParaRPr lang="fr-FR" sz="2400" b="1">
              <a:solidFill>
                <a:schemeClr val="bg1"/>
              </a:solidFill>
              <a:latin typeface="Arial" panose="020B0604020202020204" pitchFamily="34" charset="0"/>
              <a:cs typeface="Arial" panose="020B0604020202020204" pitchFamily="34" charset="0"/>
            </a:endParaRPr>
          </a:p>
        </p:txBody>
      </p:sp>
      <p:sp>
        <p:nvSpPr>
          <p:cNvPr id="11" name="Espace réservé du pied de page 4"/>
          <p:cNvSpPr>
            <a:spLocks noGrp="1"/>
          </p:cNvSpPr>
          <p:nvPr>
            <p:ph type="ftr" sz="quarter" idx="11"/>
          </p:nvPr>
        </p:nvSpPr>
        <p:spPr>
          <a:xfrm>
            <a:off x="1538518" y="13651"/>
            <a:ext cx="10653485" cy="365125"/>
          </a:xfrm>
        </p:spPr>
        <p:txBody>
          <a:bodyPr/>
          <a:lstStyle/>
          <a:p>
            <a:r>
              <a:rPr lang="fr-FR" b="1" dirty="0">
                <a:solidFill>
                  <a:schemeClr val="bg1"/>
                </a:solidFill>
                <a:effectLst/>
                <a:latin typeface="Arial" panose="020B0604020202020204" pitchFamily="34" charset="0"/>
                <a:cs typeface="Arial" panose="020B0604020202020204" pitchFamily="34" charset="0"/>
              </a:rPr>
              <a:t>Certification professionnelle ABIH 2017                                                                                                                                                                     </a:t>
            </a:r>
            <a:r>
              <a:rPr lang="fr-FR" b="1" u="sng" dirty="0">
                <a:solidFill>
                  <a:schemeClr val="bg1"/>
                </a:solidFill>
                <a:effectLst/>
                <a:latin typeface="Arial" panose="020B0604020202020204" pitchFamily="34" charset="0"/>
                <a:cs typeface="Arial" panose="020B0604020202020204" pitchFamily="34" charset="0"/>
              </a:rPr>
              <a:t>Auteurs:</a:t>
            </a:r>
            <a:r>
              <a:rPr lang="fr-FR" b="1" dirty="0">
                <a:solidFill>
                  <a:schemeClr val="bg1"/>
                </a:solidFill>
                <a:effectLst/>
                <a:latin typeface="Arial" panose="020B0604020202020204" pitchFamily="34" charset="0"/>
                <a:cs typeface="Arial" panose="020B0604020202020204" pitchFamily="34" charset="0"/>
              </a:rPr>
              <a:t>    SANOU Bakary Aimé, </a:t>
            </a:r>
          </a:p>
          <a:p>
            <a:r>
              <a:rPr lang="fr-FR" b="1" dirty="0">
                <a:solidFill>
                  <a:schemeClr val="bg1"/>
                </a:solidFill>
                <a:effectLst/>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
        <p:nvSpPr>
          <p:cNvPr id="10" name="Rectangle 9"/>
          <p:cNvSpPr/>
          <p:nvPr/>
        </p:nvSpPr>
        <p:spPr>
          <a:xfrm>
            <a:off x="249909" y="1400416"/>
            <a:ext cx="9619804" cy="584775"/>
          </a:xfrm>
          <a:prstGeom prst="rect">
            <a:avLst/>
          </a:prstGeom>
        </p:spPr>
        <p:txBody>
          <a:bodyPr wrap="square">
            <a:spAutoFit/>
          </a:bodyPr>
          <a:lstStyle/>
          <a:p>
            <a:pPr marL="363527" indent="-363527"/>
            <a:r>
              <a:rPr lang="fr-FR" sz="1600" b="1" dirty="0">
                <a:solidFill>
                  <a:srgbClr val="FF0000"/>
                </a:solidFill>
                <a:latin typeface="Arial" panose="020B0604020202020204" pitchFamily="34" charset="0"/>
                <a:cs typeface="Arial" panose="020B0604020202020204" pitchFamily="34" charset="0"/>
              </a:rPr>
              <a:t>[1] </a:t>
            </a:r>
            <a:r>
              <a:rPr lang="fr-FR" sz="1600" dirty="0">
                <a:solidFill>
                  <a:schemeClr val="bg1"/>
                </a:solidFill>
                <a:latin typeface="Arial" panose="020B0604020202020204" pitchFamily="34" charset="0"/>
                <a:cs typeface="Arial" panose="020B0604020202020204" pitchFamily="34" charset="0"/>
              </a:rPr>
              <a:t>NF EN ISO 15189 Décembre 2012 (version corrigée de 2014) Laboratoires de biologie   médicale ,Exigences concernant la qualité et la compétence</a:t>
            </a:r>
          </a:p>
        </p:txBody>
      </p:sp>
      <p:sp>
        <p:nvSpPr>
          <p:cNvPr id="15" name="Rectangle 14"/>
          <p:cNvSpPr/>
          <p:nvPr/>
        </p:nvSpPr>
        <p:spPr>
          <a:xfrm>
            <a:off x="249909" y="2170861"/>
            <a:ext cx="10142320" cy="584775"/>
          </a:xfrm>
          <a:prstGeom prst="rect">
            <a:avLst/>
          </a:prstGeom>
        </p:spPr>
        <p:txBody>
          <a:bodyPr wrap="square">
            <a:spAutoFit/>
          </a:bodyPr>
          <a:lstStyle/>
          <a:p>
            <a:pPr marL="261929" indent="-261929" defTabSz="261929"/>
            <a:r>
              <a:rPr lang="fr-FR" sz="1600" b="1" dirty="0">
                <a:solidFill>
                  <a:srgbClr val="FF0000"/>
                </a:solidFill>
                <a:latin typeface="Arial" panose="020B0604020202020204" pitchFamily="34" charset="0"/>
                <a:cs typeface="Arial" panose="020B0604020202020204" pitchFamily="34" charset="0"/>
              </a:rPr>
              <a:t>[2]</a:t>
            </a:r>
            <a:r>
              <a:rPr lang="fr-FR" sz="1600" dirty="0">
                <a:solidFill>
                  <a:srgbClr val="FF0000"/>
                </a:solidFill>
                <a:latin typeface="Arial" panose="020B0604020202020204" pitchFamily="34" charset="0"/>
                <a:cs typeface="Arial" panose="020B0604020202020204" pitchFamily="34" charset="0"/>
              </a:rPr>
              <a:t> </a:t>
            </a:r>
            <a:r>
              <a:rPr lang="fr-FR" sz="1600" dirty="0">
                <a:solidFill>
                  <a:schemeClr val="bg1"/>
                </a:solidFill>
                <a:latin typeface="Arial" panose="020B0604020202020204" pitchFamily="34" charset="0"/>
                <a:cs typeface="Arial" panose="020B0604020202020204" pitchFamily="34" charset="0"/>
              </a:rPr>
              <a:t>Mises à jour des laboratoires d'accréditation par ASLM (le processus de laboratoire amélioration de la qualité), </a:t>
            </a:r>
            <a:r>
              <a:rPr lang="fr-FR" sz="1600" dirty="0">
                <a:solidFill>
                  <a:schemeClr val="bg1"/>
                </a:solidFill>
                <a:latin typeface="Arial" panose="020B0604020202020204" pitchFamily="34" charset="0"/>
                <a:cs typeface="Arial" panose="020B0604020202020204" pitchFamily="34" charset="0"/>
                <a:hlinkClick r:id="rId4"/>
              </a:rPr>
              <a:t>http://www.aslm.org/what-we-do/slipta/</a:t>
            </a:r>
            <a:r>
              <a:rPr lang="fr-FR" sz="1600" dirty="0">
                <a:solidFill>
                  <a:schemeClr val="bg1"/>
                </a:solidFill>
                <a:latin typeface="Arial" panose="020B0604020202020204" pitchFamily="34" charset="0"/>
                <a:cs typeface="Arial" panose="020B0604020202020204" pitchFamily="34" charset="0"/>
              </a:rPr>
              <a:t> [Consulté le : 22 février 2017]</a:t>
            </a:r>
          </a:p>
        </p:txBody>
      </p:sp>
      <p:sp>
        <p:nvSpPr>
          <p:cNvPr id="16" name="Rectangle 15"/>
          <p:cNvSpPr/>
          <p:nvPr/>
        </p:nvSpPr>
        <p:spPr>
          <a:xfrm>
            <a:off x="249909" y="2912740"/>
            <a:ext cx="10301977" cy="584775"/>
          </a:xfrm>
          <a:prstGeom prst="rect">
            <a:avLst/>
          </a:prstGeom>
        </p:spPr>
        <p:txBody>
          <a:bodyPr wrap="square">
            <a:spAutoFit/>
          </a:bodyPr>
          <a:lstStyle/>
          <a:p>
            <a:r>
              <a:rPr lang="fr-FR" sz="1600" b="1" dirty="0">
                <a:solidFill>
                  <a:srgbClr val="FF0000"/>
                </a:solidFill>
                <a:latin typeface="Arial" panose="020B0604020202020204" pitchFamily="34" charset="0"/>
                <a:cs typeface="Arial" panose="020B0604020202020204" pitchFamily="34" charset="0"/>
              </a:rPr>
              <a:t>[3] </a:t>
            </a:r>
            <a:r>
              <a:rPr lang="fr-FR" sz="1600" dirty="0">
                <a:solidFill>
                  <a:schemeClr val="bg1"/>
                </a:solidFill>
                <a:latin typeface="Arial" panose="020B0604020202020204" pitchFamily="34" charset="0"/>
                <a:cs typeface="Arial" panose="020B0604020202020204" pitchFamily="34" charset="0"/>
              </a:rPr>
              <a:t>Bureau régional de l’OMS pour l’Afrique 2013 ,Capacités requises des laboratoires en vertu du règlement sanitaire international et leur mise en place dans la région africaine de /Page 24</a:t>
            </a:r>
          </a:p>
        </p:txBody>
      </p:sp>
      <p:sp>
        <p:nvSpPr>
          <p:cNvPr id="17" name="Rectangle 16"/>
          <p:cNvSpPr/>
          <p:nvPr/>
        </p:nvSpPr>
        <p:spPr>
          <a:xfrm>
            <a:off x="249909" y="3962946"/>
            <a:ext cx="10447120" cy="584775"/>
          </a:xfrm>
          <a:prstGeom prst="rect">
            <a:avLst/>
          </a:prstGeom>
        </p:spPr>
        <p:txBody>
          <a:bodyPr wrap="square">
            <a:spAutoFit/>
          </a:bodyPr>
          <a:lstStyle/>
          <a:p>
            <a:r>
              <a:rPr lang="fr-FR" sz="1600" b="1" dirty="0">
                <a:solidFill>
                  <a:srgbClr val="FF0000"/>
                </a:solidFill>
                <a:latin typeface="Arial" panose="020B0604020202020204" pitchFamily="34" charset="0"/>
                <a:cs typeface="Arial" panose="020B0604020202020204" pitchFamily="34" charset="0"/>
              </a:rPr>
              <a:t>[4] </a:t>
            </a:r>
            <a:r>
              <a:rPr lang="fr-FR" sz="1600" dirty="0">
                <a:solidFill>
                  <a:schemeClr val="bg1"/>
                </a:solidFill>
                <a:latin typeface="Arial" panose="020B0604020202020204" pitchFamily="34" charset="0"/>
                <a:cs typeface="Arial" panose="020B0604020202020204" pitchFamily="34" charset="0"/>
              </a:rPr>
              <a:t>OMS/AFRO /Lignes directrices de l'OMS relatives  au Processus graduel d’amélioration des laboratoires en vue de l'accréditation dans la Région africaine (accompagnées d'une liste de contrôle)</a:t>
            </a:r>
          </a:p>
        </p:txBody>
      </p:sp>
      <p:sp>
        <p:nvSpPr>
          <p:cNvPr id="13" name="Rectangle 12"/>
          <p:cNvSpPr/>
          <p:nvPr/>
        </p:nvSpPr>
        <p:spPr>
          <a:xfrm>
            <a:off x="249908" y="5013152"/>
            <a:ext cx="10301977" cy="584775"/>
          </a:xfrm>
          <a:prstGeom prst="rect">
            <a:avLst/>
          </a:prstGeom>
        </p:spPr>
        <p:txBody>
          <a:bodyPr wrap="square">
            <a:spAutoFit/>
          </a:bodyPr>
          <a:lstStyle/>
          <a:p>
            <a:r>
              <a:rPr lang="fr-FR" sz="1600" b="1" dirty="0">
                <a:solidFill>
                  <a:srgbClr val="FF0000"/>
                </a:solidFill>
                <a:latin typeface="Arial" panose="020B0604020202020204" pitchFamily="34" charset="0"/>
                <a:cs typeface="Arial" panose="020B0604020202020204" pitchFamily="34" charset="0"/>
              </a:rPr>
              <a:t>[5] </a:t>
            </a:r>
            <a:r>
              <a:rPr lang="fr-FR" sz="1600" dirty="0">
                <a:solidFill>
                  <a:schemeClr val="bg1"/>
                </a:solidFill>
                <a:latin typeface="Arial" panose="020B0604020202020204" pitchFamily="34" charset="0"/>
                <a:cs typeface="Arial" panose="020B0604020202020204" pitchFamily="34" charset="0"/>
              </a:rPr>
              <a:t>Asma Khalil, Lanqing Yin ; Nicolas Drillaud, Coulibaly Siaka, 5S Biologie : un atout pour l’organisation des laboratoires Mémoire d’intelligence méthodique (Master qualité 2015-2016)</a:t>
            </a:r>
          </a:p>
        </p:txBody>
      </p:sp>
    </p:spTree>
    <p:extLst>
      <p:ext uri="{BB962C8B-B14F-4D97-AF65-F5344CB8AC3E}">
        <p14:creationId xmlns:p14="http://schemas.microsoft.com/office/powerpoint/2010/main" val="407204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12"/>
          <p:cNvGraphicFramePr/>
          <p:nvPr>
            <p:extLst>
              <p:ext uri="{D42A27DB-BD31-4B8C-83A1-F6EECF244321}">
                <p14:modId xmlns:p14="http://schemas.microsoft.com/office/powerpoint/2010/main" val="3253124218"/>
              </p:ext>
            </p:extLst>
          </p:nvPr>
        </p:nvGraphicFramePr>
        <p:xfrm>
          <a:off x="6422622" y="1718880"/>
          <a:ext cx="2955533" cy="3379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èche : bas 5"/>
          <p:cNvSpPr/>
          <p:nvPr/>
        </p:nvSpPr>
        <p:spPr>
          <a:xfrm>
            <a:off x="7845993" y="3581389"/>
            <a:ext cx="248579" cy="309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6" name="ZoneTexte 25"/>
          <p:cNvSpPr txBox="1"/>
          <p:nvPr/>
        </p:nvSpPr>
        <p:spPr>
          <a:xfrm>
            <a:off x="8978642" y="1680875"/>
            <a:ext cx="3050687" cy="553998"/>
          </a:xfrm>
          <a:prstGeom prst="rect">
            <a:avLst/>
          </a:prstGeom>
          <a:solidFill>
            <a:schemeClr val="tx1">
              <a:alpha val="50000"/>
            </a:schemeClr>
          </a:solidFill>
          <a:ln w="3175">
            <a:solidFill>
              <a:schemeClr val="tx2">
                <a:lumMod val="50000"/>
              </a:schemeClr>
            </a:solidFill>
          </a:ln>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marL="171446" indent="-171446" fontAlgn="base">
              <a:spcBef>
                <a:spcPct val="0"/>
              </a:spcBef>
              <a:spcAft>
                <a:spcPct val="0"/>
              </a:spcAft>
              <a:buFont typeface="Wingdings" panose="05000000000000000000" pitchFamily="2" charset="2"/>
              <a:buChar cha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fr-FR" sz="1000" dirty="0"/>
              <a:t>La méthode des 5 « S » est une technique de gestion japonaise visant à l'amélioration continue des tâches effectuées dans les entreprises.</a:t>
            </a:r>
          </a:p>
        </p:txBody>
      </p:sp>
      <p:sp>
        <p:nvSpPr>
          <p:cNvPr id="4" name="Espace réservé du numéro de diapositive 3"/>
          <p:cNvSpPr>
            <a:spLocks noGrp="1"/>
          </p:cNvSpPr>
          <p:nvPr>
            <p:ph type="sldNum" sz="quarter" idx="12"/>
          </p:nvPr>
        </p:nvSpPr>
        <p:spPr>
          <a:xfrm>
            <a:off x="11374593" y="6422803"/>
            <a:ext cx="753545" cy="365125"/>
          </a:xfrm>
        </p:spPr>
        <p:txBody>
          <a:bodyPr/>
          <a:lstStyle/>
          <a:p>
            <a:fld id="{2792C719-6F6E-410D-B3F4-C729222ADB2C}" type="slidenum">
              <a:rPr lang="fr-FR" sz="2400" b="1">
                <a:solidFill>
                  <a:schemeClr val="bg1"/>
                </a:solidFill>
                <a:latin typeface="Arial" panose="020B0604020202020204" pitchFamily="34" charset="0"/>
                <a:cs typeface="Arial" panose="020B0604020202020204" pitchFamily="34" charset="0"/>
              </a:rPr>
              <a:t>24</a:t>
            </a:fld>
            <a:endParaRPr lang="fr-FR" sz="2400" b="1" dirty="0">
              <a:solidFill>
                <a:schemeClr val="bg1"/>
              </a:solidFill>
              <a:latin typeface="Arial" panose="020B0604020202020204" pitchFamily="34" charset="0"/>
              <a:cs typeface="Arial" panose="020B0604020202020204" pitchFamily="34" charset="0"/>
            </a:endParaRPr>
          </a:p>
        </p:txBody>
      </p:sp>
      <p:sp>
        <p:nvSpPr>
          <p:cNvPr id="5" name="ZoneTexte 4"/>
          <p:cNvSpPr txBox="1"/>
          <p:nvPr/>
        </p:nvSpPr>
        <p:spPr>
          <a:xfrm>
            <a:off x="545601" y="950883"/>
            <a:ext cx="1565779" cy="230832"/>
          </a:xfrm>
          <a:prstGeom prst="rect">
            <a:avLst/>
          </a:prstGeom>
          <a:ln>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defRPr/>
            </a:pPr>
            <a:r>
              <a:rPr lang="fr-FR" sz="900" b="1" kern="0" dirty="0">
                <a:solidFill>
                  <a:schemeClr val="bg1"/>
                </a:solidFill>
                <a:latin typeface="Arial" panose="020B0604020202020204" pitchFamily="34" charset="0"/>
                <a:cs typeface="Arial" panose="020B0604020202020204" pitchFamily="34" charset="0"/>
              </a:rPr>
              <a:t>CONTEXTE EN AFRIQUE </a:t>
            </a:r>
            <a:endParaRPr lang="fr-FR" sz="900" b="1" dirty="0">
              <a:solidFill>
                <a:schemeClr val="bg1"/>
              </a:solidFill>
              <a:latin typeface="Arial" panose="020B0604020202020204" pitchFamily="34" charset="0"/>
              <a:cs typeface="Arial" panose="020B0604020202020204" pitchFamily="34" charset="0"/>
            </a:endParaRPr>
          </a:p>
        </p:txBody>
      </p:sp>
      <p:sp>
        <p:nvSpPr>
          <p:cNvPr id="9" name="ZoneTexte 8"/>
          <p:cNvSpPr txBox="1"/>
          <p:nvPr/>
        </p:nvSpPr>
        <p:spPr>
          <a:xfrm>
            <a:off x="7727291" y="1050219"/>
            <a:ext cx="1403443" cy="230832"/>
          </a:xfrm>
          <a:prstGeom prst="rect">
            <a:avLst/>
          </a:prstGeom>
          <a:ln>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a:defRPr/>
            </a:pPr>
            <a:r>
              <a:rPr lang="fr-FR" sz="900" b="1" kern="0" dirty="0">
                <a:solidFill>
                  <a:schemeClr val="bg1"/>
                </a:solidFill>
                <a:latin typeface="Arial" panose="020B0604020202020204" pitchFamily="34" charset="0"/>
                <a:cs typeface="Arial" panose="020B0604020202020204" pitchFamily="34" charset="0"/>
              </a:rPr>
              <a:t>SOLUTIONS       </a:t>
            </a:r>
          </a:p>
        </p:txBody>
      </p:sp>
      <p:sp>
        <p:nvSpPr>
          <p:cNvPr id="2" name="Rectangle 1"/>
          <p:cNvSpPr/>
          <p:nvPr/>
        </p:nvSpPr>
        <p:spPr>
          <a:xfrm>
            <a:off x="2036345" y="520901"/>
            <a:ext cx="8672175" cy="246221"/>
          </a:xfrm>
          <a:prstGeom prst="rect">
            <a:avLst/>
          </a:prstGeom>
        </p:spPr>
        <p:txBody>
          <a:bodyPr wrap="square">
            <a:spAutoFit/>
          </a:bodyPr>
          <a:lstStyle/>
          <a:p>
            <a:pPr algn="ctr"/>
            <a:r>
              <a:rPr lang="fr-FR" sz="1000" b="1" dirty="0">
                <a:solidFill>
                  <a:schemeClr val="bg1"/>
                </a:solidFill>
                <a:latin typeface="Arial" panose="020B0604020202020204" pitchFamily="34" charset="0"/>
                <a:cs typeface="Arial" panose="020B0604020202020204" pitchFamily="34" charset="0"/>
              </a:rPr>
              <a:t>GUIDE PRATIQUE POUR LE TECHNICIEN BIOMÉDICAL EN LABORATOIRE EN AFRIQUE</a:t>
            </a:r>
          </a:p>
        </p:txBody>
      </p:sp>
      <p:sp>
        <p:nvSpPr>
          <p:cNvPr id="3" name="Rectangle 2"/>
          <p:cNvSpPr/>
          <p:nvPr/>
        </p:nvSpPr>
        <p:spPr>
          <a:xfrm>
            <a:off x="1873917" y="41096"/>
            <a:ext cx="7734111" cy="384721"/>
          </a:xfrm>
          <a:prstGeom prst="rect">
            <a:avLst/>
          </a:prstGeom>
        </p:spPr>
        <p:txBody>
          <a:bodyPr wrap="square">
            <a:spAutoFit/>
          </a:bodyPr>
          <a:lstStyle/>
          <a:p>
            <a:pPr algn="ctr"/>
            <a:r>
              <a:rPr lang="fr-FR" sz="1000" dirty="0">
                <a:solidFill>
                  <a:schemeClr val="bg1"/>
                </a:solidFill>
                <a:latin typeface="Arial" panose="020B0604020202020204" pitchFamily="34" charset="0"/>
                <a:cs typeface="Arial" panose="020B0604020202020204" pitchFamily="34" charset="0"/>
              </a:rPr>
              <a:t>Certification professionnelle: Assistant Biomédicale en Ingénierie Hospitalière ABIH 2017</a:t>
            </a:r>
          </a:p>
          <a:p>
            <a:pPr algn="ctr"/>
            <a:r>
              <a:rPr lang="fr-FR" sz="900" b="1" dirty="0">
                <a:solidFill>
                  <a:schemeClr val="bg1"/>
                </a:solidFill>
                <a:latin typeface="Arial" panose="020B0604020202020204" pitchFamily="34" charset="0"/>
                <a:cs typeface="Arial" panose="020B0604020202020204" pitchFamily="34" charset="0"/>
              </a:rPr>
              <a:t>Pour plus d’informations: </a:t>
            </a:r>
            <a:r>
              <a:rPr lang="fr-FR" sz="800" dirty="0">
                <a:solidFill>
                  <a:schemeClr val="bg1"/>
                </a:solidFill>
                <a:latin typeface="Arial" panose="020B0604020202020204" pitchFamily="34" charset="0"/>
                <a:cs typeface="Arial" panose="020B0604020202020204" pitchFamily="34" charset="0"/>
              </a:rPr>
              <a:t> </a:t>
            </a:r>
            <a:r>
              <a:rPr lang="fr-FR" sz="800" dirty="0">
                <a:solidFill>
                  <a:srgbClr val="FF0000"/>
                </a:solidFill>
                <a:latin typeface="Arial" panose="020B0604020202020204" pitchFamily="34" charset="0"/>
                <a:cs typeface="Arial" panose="020B0604020202020204" pitchFamily="34" charset="0"/>
              </a:rPr>
              <a:t>http://www.utc.fr/tsibh/public/3abih/17/pi/groupe2/index.html </a:t>
            </a:r>
            <a:endParaRPr lang="fr-FR" sz="1000" dirty="0">
              <a:solidFill>
                <a:srgbClr val="FF0000"/>
              </a:solidFill>
              <a:latin typeface="Arial" panose="020B0604020202020204" pitchFamily="34" charset="0"/>
              <a:cs typeface="Arial" panose="020B0604020202020204" pitchFamily="34" charset="0"/>
            </a:endParaRPr>
          </a:p>
        </p:txBody>
      </p:sp>
      <p:cxnSp>
        <p:nvCxnSpPr>
          <p:cNvPr id="14" name="Connecteur droit 13"/>
          <p:cNvCxnSpPr>
            <a:cxnSpLocks/>
          </p:cNvCxnSpPr>
          <p:nvPr/>
        </p:nvCxnSpPr>
        <p:spPr>
          <a:xfrm>
            <a:off x="194024" y="546017"/>
            <a:ext cx="11778019" cy="0"/>
          </a:xfrm>
          <a:prstGeom prst="line">
            <a:avLst/>
          </a:prstGeom>
        </p:spPr>
        <p:style>
          <a:lnRef idx="2">
            <a:schemeClr val="accent4"/>
          </a:lnRef>
          <a:fillRef idx="0">
            <a:schemeClr val="accent4"/>
          </a:fillRef>
          <a:effectRef idx="1">
            <a:schemeClr val="accent4"/>
          </a:effectRef>
          <a:fontRef idx="minor">
            <a:schemeClr val="tx1"/>
          </a:fontRef>
        </p:style>
      </p:cxnSp>
      <p:sp>
        <p:nvSpPr>
          <p:cNvPr id="17" name="Rectangle 16"/>
          <p:cNvSpPr/>
          <p:nvPr/>
        </p:nvSpPr>
        <p:spPr>
          <a:xfrm>
            <a:off x="2641604" y="721930"/>
            <a:ext cx="7397485" cy="254044"/>
          </a:xfrm>
          <a:prstGeom prst="rect">
            <a:avLst/>
          </a:prstGeom>
          <a:solidFill>
            <a:schemeClr val="tx1">
              <a:alpha val="50000"/>
            </a:schemeClr>
          </a:solidFill>
          <a:ln>
            <a:solidFill>
              <a:schemeClr val="accent5"/>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sz="1051" b="1" dirty="0">
                <a:solidFill>
                  <a:schemeClr val="bg1"/>
                </a:solidFill>
                <a:latin typeface="Arial" panose="020B0604020202020204" pitchFamily="34" charset="0"/>
                <a:cs typeface="Arial" panose="020B0604020202020204" pitchFamily="34" charset="0"/>
              </a:rPr>
              <a:t>ENJEUX: Rendre conforme les activités du service biomédical aux exigences technique de la norme ISO 15189 </a:t>
            </a:r>
            <a:endParaRPr lang="fr-FR" sz="1051" dirty="0">
              <a:solidFill>
                <a:schemeClr val="bg1"/>
              </a:solidFill>
              <a:latin typeface="Arial" panose="020B0604020202020204" pitchFamily="34" charset="0"/>
              <a:cs typeface="Arial" panose="020B0604020202020204" pitchFamily="34" charset="0"/>
            </a:endParaRPr>
          </a:p>
        </p:txBody>
      </p:sp>
      <p:sp>
        <p:nvSpPr>
          <p:cNvPr id="41" name="ZoneTexte 40"/>
          <p:cNvSpPr txBox="1"/>
          <p:nvPr/>
        </p:nvSpPr>
        <p:spPr>
          <a:xfrm>
            <a:off x="54592" y="6309997"/>
            <a:ext cx="11559653" cy="52322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r>
              <a:rPr lang="fr-FR" sz="800" b="1" u="sng" dirty="0">
                <a:solidFill>
                  <a:schemeClr val="bg1"/>
                </a:solidFill>
                <a:latin typeface="Arial" panose="020B0604020202020204" pitchFamily="34" charset="0"/>
                <a:cs typeface="Arial" panose="020B0604020202020204" pitchFamily="34" charset="0"/>
              </a:rPr>
              <a:t>BIBLIOGRAPHIE</a:t>
            </a:r>
            <a:r>
              <a:rPr lang="fr-FR" sz="800" b="1" dirty="0">
                <a:solidFill>
                  <a:schemeClr val="bg1"/>
                </a:solidFill>
                <a:latin typeface="Arial" panose="020B0604020202020204" pitchFamily="34" charset="0"/>
                <a:cs typeface="Arial" panose="020B0604020202020204" pitchFamily="34" charset="0"/>
              </a:rPr>
              <a:t> : </a:t>
            </a:r>
          </a:p>
          <a:p>
            <a:endParaRPr lang="fr-FR" sz="2000" dirty="0">
              <a:solidFill>
                <a:schemeClr val="bg1"/>
              </a:solidFill>
              <a:latin typeface="Arial" panose="020B0604020202020204" pitchFamily="34" charset="0"/>
              <a:cs typeface="Arial" panose="020B0604020202020204" pitchFamily="34" charset="0"/>
            </a:endParaRPr>
          </a:p>
        </p:txBody>
      </p:sp>
      <p:sp>
        <p:nvSpPr>
          <p:cNvPr id="86" name="Rectangle 85"/>
          <p:cNvSpPr/>
          <p:nvPr/>
        </p:nvSpPr>
        <p:spPr>
          <a:xfrm>
            <a:off x="7000803" y="1181626"/>
            <a:ext cx="108560" cy="5054046"/>
          </a:xfrm>
          <a:prstGeom prst="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1"/>
              </a:solidFill>
              <a:latin typeface="Arial" panose="020B0604020202020204" pitchFamily="34" charset="0"/>
              <a:cs typeface="Arial" panose="020B0604020202020204" pitchFamily="34" charset="0"/>
            </a:endParaRPr>
          </a:p>
        </p:txBody>
      </p:sp>
      <p:sp>
        <p:nvSpPr>
          <p:cNvPr id="96" name="Flèche : droite 95"/>
          <p:cNvSpPr/>
          <p:nvPr/>
        </p:nvSpPr>
        <p:spPr>
          <a:xfrm>
            <a:off x="6964758" y="3316824"/>
            <a:ext cx="347319" cy="54559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latin typeface="Arial" panose="020B0604020202020204" pitchFamily="34" charset="0"/>
              <a:cs typeface="Arial" panose="020B0604020202020204" pitchFamily="34" charset="0"/>
            </a:endParaRPr>
          </a:p>
        </p:txBody>
      </p:sp>
      <p:pic>
        <p:nvPicPr>
          <p:cNvPr id="56" name="Image 5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
        <p:nvSpPr>
          <p:cNvPr id="53" name="Rectangle 52"/>
          <p:cNvSpPr/>
          <p:nvPr/>
        </p:nvSpPr>
        <p:spPr>
          <a:xfrm>
            <a:off x="3881815" y="1114066"/>
            <a:ext cx="104751" cy="5123973"/>
          </a:xfrm>
          <a:prstGeom prst="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1"/>
              </a:solidFill>
              <a:latin typeface="Arial" panose="020B0604020202020204" pitchFamily="34" charset="0"/>
              <a:cs typeface="Arial" panose="020B0604020202020204" pitchFamily="34" charset="0"/>
            </a:endParaRPr>
          </a:p>
        </p:txBody>
      </p:sp>
      <p:sp>
        <p:nvSpPr>
          <p:cNvPr id="54" name="Flèche : droite 53"/>
          <p:cNvSpPr/>
          <p:nvPr/>
        </p:nvSpPr>
        <p:spPr>
          <a:xfrm>
            <a:off x="3850245" y="3265475"/>
            <a:ext cx="285003" cy="54140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latin typeface="Arial" panose="020B0604020202020204" pitchFamily="34" charset="0"/>
              <a:cs typeface="Arial" panose="020B0604020202020204" pitchFamily="34" charset="0"/>
            </a:endParaRPr>
          </a:p>
        </p:txBody>
      </p:sp>
      <p:sp>
        <p:nvSpPr>
          <p:cNvPr id="34" name="Rectangle 33"/>
          <p:cNvSpPr/>
          <p:nvPr/>
        </p:nvSpPr>
        <p:spPr>
          <a:xfrm>
            <a:off x="7327527" y="4000746"/>
            <a:ext cx="1200191" cy="528295"/>
          </a:xfrm>
          <a:prstGeom prst="rect">
            <a:avLst/>
          </a:prstGeom>
          <a:solidFill>
            <a:srgbClr val="FFFF00"/>
          </a:solidFill>
          <a:ln>
            <a:noFill/>
          </a:ln>
          <a:effectLst>
            <a:glow rad="101600">
              <a:srgbClr val="FFFF00">
                <a:alpha val="60000"/>
              </a:srgbClr>
            </a:glow>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1270" rtlCol="0" fromWordArt="0" anchor="ctr" anchorCtr="0" forceAA="0" compatLnSpc="1">
            <a:prstTxWarp prst="textNoShape">
              <a:avLst/>
            </a:prstTxWarp>
            <a:noAutofit/>
          </a:bodyPr>
          <a:lstStyle/>
          <a:p>
            <a:pPr algn="ctr">
              <a:lnSpc>
                <a:spcPct val="90000"/>
              </a:lnSpc>
              <a:spcBef>
                <a:spcPct val="0"/>
              </a:spcBef>
              <a:spcAft>
                <a:spcPct val="35000"/>
              </a:spcAft>
            </a:pPr>
            <a:r>
              <a:rPr lang="fr-FR" sz="1000" b="1" dirty="0">
                <a:solidFill>
                  <a:schemeClr val="bg1"/>
                </a:solidFill>
                <a:latin typeface="Arial" panose="020B0604020202020204" pitchFamily="34" charset="0"/>
                <a:cs typeface="Arial" panose="020B0604020202020204" pitchFamily="34" charset="0"/>
              </a:rPr>
              <a:t>Agir sur les points critiques perçus</a:t>
            </a:r>
          </a:p>
        </p:txBody>
      </p:sp>
      <p:sp>
        <p:nvSpPr>
          <p:cNvPr id="62" name="Rectangle 61"/>
          <p:cNvSpPr/>
          <p:nvPr/>
        </p:nvSpPr>
        <p:spPr>
          <a:xfrm>
            <a:off x="4121147" y="4836192"/>
            <a:ext cx="2834448" cy="769441"/>
          </a:xfrm>
          <a:prstGeom prst="rect">
            <a:avLst/>
          </a:prstGeom>
          <a:solidFill>
            <a:schemeClr val="tx1">
              <a:alpha val="50000"/>
            </a:schemeClr>
          </a:solidFill>
          <a:ln w="3175">
            <a:solidFill>
              <a:schemeClr val="accent1"/>
            </a:solidFill>
          </a:ln>
        </p:spPr>
        <p:style>
          <a:lnRef idx="0">
            <a:scrgbClr r="0" g="0" b="0"/>
          </a:lnRef>
          <a:fillRef idx="0">
            <a:scrgbClr r="0" g="0" b="0"/>
          </a:fillRef>
          <a:effectRef idx="0">
            <a:scrgbClr r="0" g="0" b="0"/>
          </a:effectRef>
          <a:fontRef idx="minor">
            <a:schemeClr val="lt1"/>
          </a:fontRef>
        </p:style>
        <p:txBody>
          <a:bodyPr wrap="square">
            <a:spAutoFit/>
          </a:bodyPr>
          <a:lstStyle/>
          <a:p>
            <a:pPr fontAlgn="base">
              <a:spcBef>
                <a:spcPct val="0"/>
              </a:spcBef>
              <a:spcAft>
                <a:spcPct val="0"/>
              </a:spcAft>
            </a:pPr>
            <a:r>
              <a:rPr lang="fr-FR" altLang="fr-FR" sz="1100" dirty="0">
                <a:solidFill>
                  <a:schemeClr val="bg1"/>
                </a:solidFill>
                <a:latin typeface="Arial" panose="020B0604020202020204" pitchFamily="34" charset="0"/>
                <a:ea typeface="Verdana" panose="020B0604030504040204" pitchFamily="34" charset="0"/>
                <a:cs typeface="Arial" panose="020B0604020202020204" pitchFamily="34" charset="0"/>
              </a:rPr>
              <a:t>Fournir au service biomédical un guide pratique en se basant sur l’interprétation  des exigences de la norme iso 15189 ,faite par SLIPTA.</a:t>
            </a:r>
          </a:p>
        </p:txBody>
      </p:sp>
      <p:sp>
        <p:nvSpPr>
          <p:cNvPr id="38" name="Ellipse 37"/>
          <p:cNvSpPr/>
          <p:nvPr/>
        </p:nvSpPr>
        <p:spPr>
          <a:xfrm>
            <a:off x="91050" y="942346"/>
            <a:ext cx="367261" cy="239279"/>
          </a:xfrm>
          <a:prstGeom prst="ellipse">
            <a:avLst/>
          </a:prstGeom>
          <a:solidFill>
            <a:srgbClr val="FF0000"/>
          </a:solidFill>
          <a:ln>
            <a:solidFill>
              <a:schemeClr val="tx1">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100" b="1" dirty="0">
                <a:solidFill>
                  <a:schemeClr val="tx1"/>
                </a:solidFill>
                <a:latin typeface="Arial" panose="020B0604020202020204" pitchFamily="34" charset="0"/>
                <a:cs typeface="Arial" panose="020B0604020202020204" pitchFamily="34" charset="0"/>
              </a:rPr>
              <a:t>1</a:t>
            </a:r>
          </a:p>
        </p:txBody>
      </p:sp>
      <p:sp>
        <p:nvSpPr>
          <p:cNvPr id="40" name="Flèche : courbe vers le haut 39"/>
          <p:cNvSpPr/>
          <p:nvPr/>
        </p:nvSpPr>
        <p:spPr>
          <a:xfrm rot="10448550">
            <a:off x="8341169" y="3662397"/>
            <a:ext cx="558451" cy="321219"/>
          </a:xfrm>
          <a:prstGeom prst="curvedUpArrow">
            <a:avLst>
              <a:gd name="adj1" fmla="val 25000"/>
              <a:gd name="adj2" fmla="val 50000"/>
              <a:gd name="adj3" fmla="val 40796"/>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1"/>
              </a:solidFill>
              <a:latin typeface="Arial" panose="020B0604020202020204" pitchFamily="34" charset="0"/>
              <a:cs typeface="Arial" panose="020B0604020202020204" pitchFamily="34" charset="0"/>
            </a:endParaRPr>
          </a:p>
        </p:txBody>
      </p:sp>
      <p:sp>
        <p:nvSpPr>
          <p:cNvPr id="85" name="ZoneTexte 84"/>
          <p:cNvSpPr txBox="1"/>
          <p:nvPr/>
        </p:nvSpPr>
        <p:spPr>
          <a:xfrm>
            <a:off x="7188445" y="5098950"/>
            <a:ext cx="4669156" cy="1141338"/>
          </a:xfrm>
          <a:prstGeom prst="rect">
            <a:avLst/>
          </a:prstGeom>
          <a:solidFill>
            <a:schemeClr val="tx1">
              <a:alpha val="50000"/>
            </a:schemeClr>
          </a:solidFill>
          <a:ln w="28575">
            <a:solidFill>
              <a:schemeClr val="tx1">
                <a:lumMod val="6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fr-FR" sz="1050" b="1" u="sng" dirty="0">
                <a:solidFill>
                  <a:prstClr val="black"/>
                </a:solidFill>
                <a:latin typeface="Arial" panose="020B0604020202020204" pitchFamily="34" charset="0"/>
                <a:cs typeface="Arial" panose="020B0604020202020204" pitchFamily="34" charset="0"/>
              </a:rPr>
              <a:t>CONCLUSION</a:t>
            </a:r>
          </a:p>
          <a:p>
            <a:pPr lvl="0" algn="ctr"/>
            <a:endParaRPr lang="fr-FR" sz="1100" b="1" dirty="0">
              <a:solidFill>
                <a:prstClr val="black"/>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400" baseline="30000" dirty="0">
                <a:solidFill>
                  <a:prstClr val="black"/>
                </a:solidFill>
                <a:latin typeface="Arial" panose="020B0604020202020204" pitchFamily="34" charset="0"/>
                <a:cs typeface="Arial" panose="020B0604020202020204" pitchFamily="34" charset="0"/>
              </a:rPr>
              <a:t>L’outils d’auto- diagnostic permet au service biomédical de visualiser la qualité des activités de la maintenance. L’interprétation des exigences relatives au service biomédical  sert de référence pour agir sur les points critiques perçus.</a:t>
            </a:r>
          </a:p>
          <a:p>
            <a:pPr marL="171450" lvl="0" indent="-171450">
              <a:buFont typeface="Arial" panose="020B0604020202020204" pitchFamily="34" charset="0"/>
              <a:buChar char="•"/>
            </a:pPr>
            <a:r>
              <a:rPr lang="fr-FR" sz="1400" baseline="30000" dirty="0">
                <a:solidFill>
                  <a:prstClr val="black"/>
                </a:solidFill>
                <a:latin typeface="Arial" panose="020B0604020202020204" pitchFamily="34" charset="0"/>
                <a:cs typeface="Arial" panose="020B0604020202020204" pitchFamily="34" charset="0"/>
              </a:rPr>
              <a:t>Un guide de mise en place de la méthode des 5S est élaboré pour servir d’outils d’organisation de l’atelier de maintenance,</a:t>
            </a:r>
          </a:p>
        </p:txBody>
      </p:sp>
      <p:cxnSp>
        <p:nvCxnSpPr>
          <p:cNvPr id="55" name="Connecteur : en angle 54"/>
          <p:cNvCxnSpPr>
            <a:cxnSpLocks/>
            <a:stCxn id="85" idx="3"/>
            <a:endCxn id="17" idx="3"/>
          </p:cNvCxnSpPr>
          <p:nvPr/>
        </p:nvCxnSpPr>
        <p:spPr>
          <a:xfrm flipH="1" flipV="1">
            <a:off x="10039089" y="848952"/>
            <a:ext cx="1818512" cy="4820667"/>
          </a:xfrm>
          <a:prstGeom prst="bentConnector3">
            <a:avLst>
              <a:gd name="adj1" fmla="val -12571"/>
            </a:avLst>
          </a:prstGeom>
          <a:ln>
            <a:solidFill>
              <a:schemeClr val="accent1"/>
            </a:solidFill>
            <a:tailEnd type="triangle"/>
          </a:ln>
        </p:spPr>
        <p:style>
          <a:lnRef idx="3">
            <a:schemeClr val="accent2"/>
          </a:lnRef>
          <a:fillRef idx="0">
            <a:schemeClr val="accent2"/>
          </a:fillRef>
          <a:effectRef idx="2">
            <a:schemeClr val="accent2"/>
          </a:effectRef>
          <a:fontRef idx="minor">
            <a:schemeClr val="tx1"/>
          </a:fontRef>
        </p:style>
      </p:cxnSp>
      <p:sp>
        <p:nvSpPr>
          <p:cNvPr id="99" name="Rectangle 98"/>
          <p:cNvSpPr/>
          <p:nvPr/>
        </p:nvSpPr>
        <p:spPr>
          <a:xfrm>
            <a:off x="4123089" y="1673273"/>
            <a:ext cx="2258515" cy="430887"/>
          </a:xfrm>
          <a:prstGeom prst="rect">
            <a:avLst/>
          </a:prstGeom>
          <a:solidFill>
            <a:schemeClr val="tx1">
              <a:alpha val="50000"/>
            </a:schemeClr>
          </a:solidFill>
          <a:ln w="3175">
            <a:solidFill>
              <a:schemeClr val="accent1"/>
            </a:solidFill>
          </a:ln>
        </p:spPr>
        <p:style>
          <a:lnRef idx="0">
            <a:scrgbClr r="0" g="0" b="0"/>
          </a:lnRef>
          <a:fillRef idx="0">
            <a:scrgbClr r="0" g="0" b="0"/>
          </a:fillRef>
          <a:effectRef idx="0">
            <a:scrgbClr r="0" g="0" b="0"/>
          </a:effectRef>
          <a:fontRef idx="minor">
            <a:schemeClr val="lt1"/>
          </a:fontRef>
        </p:style>
        <p:txBody>
          <a:bodyPr wrap="square">
            <a:spAutoFit/>
          </a:bodyPr>
          <a:lstStyle/>
          <a:p>
            <a:pPr fontAlgn="base">
              <a:spcBef>
                <a:spcPct val="0"/>
              </a:spcBef>
              <a:spcAft>
                <a:spcPct val="0"/>
              </a:spcAft>
            </a:pPr>
            <a:r>
              <a:rPr lang="fr-FR" sz="1100" dirty="0">
                <a:solidFill>
                  <a:schemeClr val="bg1"/>
                </a:solidFill>
                <a:latin typeface="Arial" panose="020B0604020202020204" pitchFamily="34" charset="0"/>
                <a:ea typeface="Verdana" panose="020B0604030504040204" pitchFamily="34" charset="0"/>
                <a:cs typeface="Arial" panose="020B0604020202020204" pitchFamily="34" charset="0"/>
              </a:rPr>
              <a:t>Faible capacité de dépistage des laboratoires en Afrique</a:t>
            </a:r>
          </a:p>
        </p:txBody>
      </p:sp>
      <p:sp>
        <p:nvSpPr>
          <p:cNvPr id="75" name="Rectangle 74"/>
          <p:cNvSpPr/>
          <p:nvPr/>
        </p:nvSpPr>
        <p:spPr>
          <a:xfrm>
            <a:off x="8720854" y="3981159"/>
            <a:ext cx="1220516" cy="486799"/>
          </a:xfrm>
          <a:prstGeom prst="rect">
            <a:avLst/>
          </a:prstGeom>
          <a:solidFill>
            <a:srgbClr val="00B0F0"/>
          </a:soli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1270" rtlCol="0" fromWordArt="0" anchor="ctr" anchorCtr="0" forceAA="0" compatLnSpc="1">
            <a:prstTxWarp prst="textNoShape">
              <a:avLst/>
            </a:prstTxWarp>
            <a:noAutofit/>
          </a:bodyPr>
          <a:lstStyle/>
          <a:p>
            <a:pPr algn="ctr">
              <a:lnSpc>
                <a:spcPct val="90000"/>
              </a:lnSpc>
              <a:spcBef>
                <a:spcPct val="0"/>
              </a:spcBef>
              <a:spcAft>
                <a:spcPct val="35000"/>
              </a:spcAft>
            </a:pPr>
            <a:r>
              <a:rPr lang="fr-FR" sz="1000" dirty="0">
                <a:solidFill>
                  <a:schemeClr val="bg1"/>
                </a:solidFill>
                <a:latin typeface="Arial" panose="020B0604020202020204" pitchFamily="34" charset="0"/>
                <a:cs typeface="Arial" panose="020B0604020202020204" pitchFamily="34" charset="0"/>
              </a:rPr>
              <a:t>Interprétation de la norme ISO 15189 </a:t>
            </a:r>
          </a:p>
        </p:txBody>
      </p:sp>
      <p:sp>
        <p:nvSpPr>
          <p:cNvPr id="49" name="Flèche : courbe vers le haut 48"/>
          <p:cNvSpPr/>
          <p:nvPr/>
        </p:nvSpPr>
        <p:spPr>
          <a:xfrm rot="21077328">
            <a:off x="8449911" y="4491581"/>
            <a:ext cx="514644" cy="305753"/>
          </a:xfrm>
          <a:prstGeom prst="curved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schemeClr val="bg1"/>
              </a:solidFill>
              <a:latin typeface="Arial" panose="020B0604020202020204" pitchFamily="34" charset="0"/>
              <a:cs typeface="Arial" panose="020B0604020202020204" pitchFamily="34" charset="0"/>
            </a:endParaRPr>
          </a:p>
        </p:txBody>
      </p:sp>
      <p:sp>
        <p:nvSpPr>
          <p:cNvPr id="58" name="Ellipse 57"/>
          <p:cNvSpPr/>
          <p:nvPr/>
        </p:nvSpPr>
        <p:spPr>
          <a:xfrm>
            <a:off x="4008782" y="1022659"/>
            <a:ext cx="367261" cy="239279"/>
          </a:xfrm>
          <a:prstGeom prst="ellipse">
            <a:avLst/>
          </a:prstGeom>
          <a:solidFill>
            <a:srgbClr val="FF0000"/>
          </a:solidFill>
          <a:ln>
            <a:solidFill>
              <a:schemeClr val="tx1">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100" b="1" dirty="0">
                <a:solidFill>
                  <a:schemeClr val="tx1"/>
                </a:solidFill>
                <a:latin typeface="Arial" panose="020B0604020202020204" pitchFamily="34" charset="0"/>
                <a:cs typeface="Arial" panose="020B0604020202020204" pitchFamily="34" charset="0"/>
              </a:rPr>
              <a:t>2</a:t>
            </a:r>
          </a:p>
        </p:txBody>
      </p:sp>
      <p:sp>
        <p:nvSpPr>
          <p:cNvPr id="59" name="Ellipse 58"/>
          <p:cNvSpPr/>
          <p:nvPr/>
        </p:nvSpPr>
        <p:spPr>
          <a:xfrm>
            <a:off x="7293590" y="1044793"/>
            <a:ext cx="367261" cy="239279"/>
          </a:xfrm>
          <a:prstGeom prst="ellipse">
            <a:avLst/>
          </a:prstGeom>
          <a:solidFill>
            <a:srgbClr val="FF0000"/>
          </a:solidFill>
          <a:ln>
            <a:solidFill>
              <a:schemeClr val="tx1">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100" b="1" dirty="0">
                <a:solidFill>
                  <a:schemeClr val="tx1"/>
                </a:solidFill>
                <a:latin typeface="Arial" panose="020B0604020202020204" pitchFamily="34" charset="0"/>
                <a:cs typeface="Arial" panose="020B0604020202020204" pitchFamily="34" charset="0"/>
              </a:rPr>
              <a:t>3</a:t>
            </a:r>
          </a:p>
        </p:txBody>
      </p:sp>
      <p:sp>
        <p:nvSpPr>
          <p:cNvPr id="50" name="Rectangle 49"/>
          <p:cNvSpPr/>
          <p:nvPr/>
        </p:nvSpPr>
        <p:spPr>
          <a:xfrm>
            <a:off x="1065235" y="6292826"/>
            <a:ext cx="7783491" cy="230832"/>
          </a:xfrm>
          <a:prstGeom prst="rect">
            <a:avLst/>
          </a:prstGeom>
        </p:spPr>
        <p:txBody>
          <a:bodyPr wrap="square">
            <a:spAutoFit/>
          </a:bodyPr>
          <a:lstStyle/>
          <a:p>
            <a:pPr marL="363527" indent="-363527"/>
            <a:r>
              <a:rPr lang="fr-FR" sz="800" b="1" dirty="0">
                <a:solidFill>
                  <a:schemeClr val="bg1"/>
                </a:solidFill>
                <a:latin typeface="Arial" panose="020B0604020202020204" pitchFamily="34" charset="0"/>
                <a:cs typeface="Arial" panose="020B0604020202020204" pitchFamily="34" charset="0"/>
              </a:rPr>
              <a:t>[1] </a:t>
            </a:r>
            <a:r>
              <a:rPr lang="fr-FR" sz="800" dirty="0">
                <a:solidFill>
                  <a:schemeClr val="bg1"/>
                </a:solidFill>
                <a:latin typeface="Arial" panose="020B0604020202020204" pitchFamily="34" charset="0"/>
                <a:cs typeface="Arial" panose="020B0604020202020204" pitchFamily="34" charset="0"/>
              </a:rPr>
              <a:t>NF EN ISO 15189 Décembre 2012 (version corrigée de 2014) Laboratoires de biologie   médicale ,Exigences concernant la qualité et la </a:t>
            </a:r>
            <a:r>
              <a:rPr lang="fr-FR" sz="900" dirty="0">
                <a:solidFill>
                  <a:schemeClr val="bg1"/>
                </a:solidFill>
                <a:latin typeface="Arial" panose="020B0604020202020204" pitchFamily="34" charset="0"/>
                <a:cs typeface="Arial" panose="020B0604020202020204" pitchFamily="34" charset="0"/>
              </a:rPr>
              <a:t>compétence</a:t>
            </a:r>
            <a:endParaRPr lang="fr-FR" sz="800" dirty="0">
              <a:solidFill>
                <a:schemeClr val="bg1"/>
              </a:solidFill>
              <a:latin typeface="Arial" panose="020B0604020202020204" pitchFamily="34" charset="0"/>
              <a:cs typeface="Arial" panose="020B0604020202020204" pitchFamily="34" charset="0"/>
            </a:endParaRPr>
          </a:p>
        </p:txBody>
      </p:sp>
      <p:sp>
        <p:nvSpPr>
          <p:cNvPr id="60" name="Rectangle 59"/>
          <p:cNvSpPr/>
          <p:nvPr/>
        </p:nvSpPr>
        <p:spPr>
          <a:xfrm>
            <a:off x="1065236" y="6423313"/>
            <a:ext cx="8897915" cy="230832"/>
          </a:xfrm>
          <a:prstGeom prst="rect">
            <a:avLst/>
          </a:prstGeom>
        </p:spPr>
        <p:txBody>
          <a:bodyPr wrap="square">
            <a:spAutoFit/>
          </a:bodyPr>
          <a:lstStyle/>
          <a:p>
            <a:pPr marL="261929" indent="-261929" defTabSz="261929"/>
            <a:r>
              <a:rPr lang="fr-FR" sz="800" b="1" dirty="0">
                <a:solidFill>
                  <a:schemeClr val="bg1"/>
                </a:solidFill>
                <a:latin typeface="Arial" panose="020B0604020202020204" pitchFamily="34" charset="0"/>
                <a:cs typeface="Arial" panose="020B0604020202020204" pitchFamily="34" charset="0"/>
              </a:rPr>
              <a:t>[2]</a:t>
            </a:r>
            <a:r>
              <a:rPr lang="fr-FR" sz="800" dirty="0">
                <a:solidFill>
                  <a:schemeClr val="bg1"/>
                </a:solidFill>
                <a:latin typeface="Arial" panose="020B0604020202020204" pitchFamily="34" charset="0"/>
                <a:cs typeface="Arial" panose="020B0604020202020204" pitchFamily="34" charset="0"/>
              </a:rPr>
              <a:t> Mises à jour des laboratoires d'accréditation par ASLM (le processus de laboratoire amélioration de la qualité), </a:t>
            </a:r>
            <a:r>
              <a:rPr lang="fr-FR" sz="800" dirty="0">
                <a:solidFill>
                  <a:schemeClr val="bg1"/>
                </a:solidFill>
                <a:latin typeface="Arial" panose="020B0604020202020204" pitchFamily="34" charset="0"/>
                <a:cs typeface="Arial" panose="020B0604020202020204" pitchFamily="34" charset="0"/>
                <a:hlinkClick r:id="rId9"/>
              </a:rPr>
              <a:t>http://www.aslm.org/what-we-do/slipta/</a:t>
            </a:r>
            <a:r>
              <a:rPr lang="fr-FR" sz="800" dirty="0">
                <a:solidFill>
                  <a:schemeClr val="bg1"/>
                </a:solidFill>
                <a:latin typeface="Arial" panose="020B0604020202020204" pitchFamily="34" charset="0"/>
                <a:cs typeface="Arial" panose="020B0604020202020204" pitchFamily="34" charset="0"/>
              </a:rPr>
              <a:t> [Consulté le : 22 </a:t>
            </a:r>
            <a:r>
              <a:rPr lang="fr-FR" sz="900" dirty="0">
                <a:solidFill>
                  <a:schemeClr val="bg1"/>
                </a:solidFill>
                <a:latin typeface="Arial" panose="020B0604020202020204" pitchFamily="34" charset="0"/>
                <a:cs typeface="Arial" panose="020B0604020202020204" pitchFamily="34" charset="0"/>
              </a:rPr>
              <a:t>février</a:t>
            </a:r>
            <a:r>
              <a:rPr lang="fr-FR" sz="800" dirty="0">
                <a:solidFill>
                  <a:schemeClr val="bg1"/>
                </a:solidFill>
                <a:latin typeface="Arial" panose="020B0604020202020204" pitchFamily="34" charset="0"/>
                <a:cs typeface="Arial" panose="020B0604020202020204" pitchFamily="34" charset="0"/>
              </a:rPr>
              <a:t> 2017]</a:t>
            </a:r>
          </a:p>
        </p:txBody>
      </p:sp>
      <p:sp>
        <p:nvSpPr>
          <p:cNvPr id="63" name="Rectangle 62"/>
          <p:cNvSpPr/>
          <p:nvPr/>
        </p:nvSpPr>
        <p:spPr>
          <a:xfrm>
            <a:off x="1065236" y="6540447"/>
            <a:ext cx="9643281" cy="230832"/>
          </a:xfrm>
          <a:prstGeom prst="rect">
            <a:avLst/>
          </a:prstGeom>
        </p:spPr>
        <p:txBody>
          <a:bodyPr wrap="square">
            <a:spAutoFit/>
          </a:bodyPr>
          <a:lstStyle/>
          <a:p>
            <a:r>
              <a:rPr lang="fr-FR" sz="800" b="1" dirty="0">
                <a:solidFill>
                  <a:schemeClr val="bg1"/>
                </a:solidFill>
                <a:latin typeface="Arial" panose="020B0604020202020204" pitchFamily="34" charset="0"/>
                <a:cs typeface="Arial" panose="020B0604020202020204" pitchFamily="34" charset="0"/>
              </a:rPr>
              <a:t>[3] </a:t>
            </a:r>
            <a:r>
              <a:rPr lang="fr-FR" sz="800" dirty="0">
                <a:solidFill>
                  <a:schemeClr val="bg1"/>
                </a:solidFill>
                <a:latin typeface="Arial" panose="020B0604020202020204" pitchFamily="34" charset="0"/>
                <a:cs typeface="Arial" panose="020B0604020202020204" pitchFamily="34" charset="0"/>
              </a:rPr>
              <a:t>Bureau régional de l’OMS pour l’Afrique 2013 ,Capacités requises des laboratoires en vertu du règlement sanitaire international et leur mise en place dans la région africaine de /Page </a:t>
            </a:r>
            <a:r>
              <a:rPr lang="fr-FR" sz="900" dirty="0">
                <a:solidFill>
                  <a:schemeClr val="bg1"/>
                </a:solidFill>
                <a:latin typeface="Arial" panose="020B0604020202020204" pitchFamily="34" charset="0"/>
                <a:cs typeface="Arial" panose="020B0604020202020204" pitchFamily="34" charset="0"/>
              </a:rPr>
              <a:t>24</a:t>
            </a:r>
            <a:endParaRPr lang="fr-FR" sz="800" dirty="0">
              <a:solidFill>
                <a:schemeClr val="bg1"/>
              </a:solidFill>
              <a:latin typeface="Arial" panose="020B0604020202020204" pitchFamily="34" charset="0"/>
              <a:cs typeface="Arial" panose="020B0604020202020204" pitchFamily="34" charset="0"/>
            </a:endParaRPr>
          </a:p>
        </p:txBody>
      </p:sp>
      <p:sp>
        <p:nvSpPr>
          <p:cNvPr id="65" name="Rectangle 64"/>
          <p:cNvSpPr/>
          <p:nvPr/>
        </p:nvSpPr>
        <p:spPr>
          <a:xfrm>
            <a:off x="1065237" y="6656941"/>
            <a:ext cx="11084265" cy="230832"/>
          </a:xfrm>
          <a:prstGeom prst="rect">
            <a:avLst/>
          </a:prstGeom>
        </p:spPr>
        <p:txBody>
          <a:bodyPr wrap="square">
            <a:spAutoFit/>
          </a:bodyPr>
          <a:lstStyle/>
          <a:p>
            <a:r>
              <a:rPr lang="fr-FR" sz="800" b="1" dirty="0">
                <a:solidFill>
                  <a:schemeClr val="bg1"/>
                </a:solidFill>
                <a:latin typeface="Arial" panose="020B0604020202020204" pitchFamily="34" charset="0"/>
                <a:cs typeface="Arial" panose="020B0604020202020204" pitchFamily="34" charset="0"/>
              </a:rPr>
              <a:t>[4] </a:t>
            </a:r>
            <a:r>
              <a:rPr lang="fr-FR" sz="800" dirty="0">
                <a:solidFill>
                  <a:schemeClr val="bg1"/>
                </a:solidFill>
                <a:latin typeface="Arial" panose="020B0604020202020204" pitchFamily="34" charset="0"/>
                <a:cs typeface="Arial" panose="020B0604020202020204" pitchFamily="34" charset="0"/>
              </a:rPr>
              <a:t>OMS/AFRO /Lignes directrices de l'OMS relatives  au Processus graduel d’amélioration des laboratoires en vue de l'accréditation dans la Région africaine (accompagnées d'une liste de </a:t>
            </a:r>
            <a:r>
              <a:rPr lang="fr-FR" sz="900" dirty="0">
                <a:solidFill>
                  <a:schemeClr val="bg1"/>
                </a:solidFill>
                <a:latin typeface="Arial" panose="020B0604020202020204" pitchFamily="34" charset="0"/>
                <a:cs typeface="Arial" panose="020B0604020202020204" pitchFamily="34" charset="0"/>
              </a:rPr>
              <a:t>contrôle</a:t>
            </a:r>
            <a:r>
              <a:rPr lang="fr-FR" sz="800" dirty="0">
                <a:solidFill>
                  <a:schemeClr val="bg1"/>
                </a:solidFill>
                <a:latin typeface="Arial" panose="020B0604020202020204" pitchFamily="34" charset="0"/>
                <a:cs typeface="Arial" panose="020B0604020202020204" pitchFamily="34" charset="0"/>
              </a:rPr>
              <a:t>)</a:t>
            </a:r>
          </a:p>
        </p:txBody>
      </p:sp>
      <p:graphicFrame>
        <p:nvGraphicFramePr>
          <p:cNvPr id="18" name="Diagramme 17"/>
          <p:cNvGraphicFramePr/>
          <p:nvPr>
            <p:extLst>
              <p:ext uri="{D42A27DB-BD31-4B8C-83A1-F6EECF244321}">
                <p14:modId xmlns:p14="http://schemas.microsoft.com/office/powerpoint/2010/main" val="1401047233"/>
              </p:ext>
            </p:extLst>
          </p:nvPr>
        </p:nvGraphicFramePr>
        <p:xfrm>
          <a:off x="9790030" y="1872488"/>
          <a:ext cx="2585935" cy="345623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2" name="ZoneTexte 21"/>
          <p:cNvSpPr txBox="1"/>
          <p:nvPr/>
        </p:nvSpPr>
        <p:spPr>
          <a:xfrm>
            <a:off x="10039089" y="1209073"/>
            <a:ext cx="1857971" cy="430887"/>
          </a:xfrm>
          <a:prstGeom prst="rect">
            <a:avLst/>
          </a:prstGeom>
          <a:noFill/>
        </p:spPr>
        <p:txBody>
          <a:bodyPr wrap="square" rtlCol="0">
            <a:spAutoFit/>
          </a:bodyPr>
          <a:lstStyle/>
          <a:p>
            <a:pPr algn="ctr"/>
            <a:r>
              <a:rPr lang="fr-FR" sz="1100" b="1" dirty="0">
                <a:solidFill>
                  <a:schemeClr val="bg1"/>
                </a:solidFill>
                <a:latin typeface="Arial" panose="020B0604020202020204" pitchFamily="34" charset="0"/>
                <a:cs typeface="Arial" panose="020B0604020202020204" pitchFamily="34" charset="0"/>
              </a:rPr>
              <a:t>B. </a:t>
            </a:r>
            <a:r>
              <a:rPr lang="fr-FR" sz="1100" b="1" u="sng" dirty="0">
                <a:solidFill>
                  <a:schemeClr val="bg1"/>
                </a:solidFill>
                <a:latin typeface="Arial" panose="020B0604020202020204" pitchFamily="34" charset="0"/>
                <a:cs typeface="Arial" panose="020B0604020202020204" pitchFamily="34" charset="0"/>
              </a:rPr>
              <a:t>Organisation de l’Atelier </a:t>
            </a:r>
          </a:p>
        </p:txBody>
      </p:sp>
      <p:sp>
        <p:nvSpPr>
          <p:cNvPr id="23" name="ZoneTexte 22"/>
          <p:cNvSpPr txBox="1"/>
          <p:nvPr/>
        </p:nvSpPr>
        <p:spPr>
          <a:xfrm>
            <a:off x="7034244" y="1286595"/>
            <a:ext cx="2343911" cy="430887"/>
          </a:xfrm>
          <a:prstGeom prst="rect">
            <a:avLst/>
          </a:prstGeom>
          <a:noFill/>
        </p:spPr>
        <p:txBody>
          <a:bodyPr wrap="none" rtlCol="0">
            <a:spAutoFit/>
          </a:bodyPr>
          <a:lstStyle/>
          <a:p>
            <a:pPr algn="ctr"/>
            <a:r>
              <a:rPr lang="fr-FR" sz="1100" b="1" dirty="0">
                <a:solidFill>
                  <a:schemeClr val="bg1"/>
                </a:solidFill>
                <a:latin typeface="Arial" panose="020B0604020202020204" pitchFamily="34" charset="0"/>
                <a:cs typeface="Arial" panose="020B0604020202020204" pitchFamily="34" charset="0"/>
              </a:rPr>
              <a:t>A. </a:t>
            </a:r>
            <a:r>
              <a:rPr lang="fr-FR" sz="1100" b="1" u="sng" dirty="0">
                <a:solidFill>
                  <a:schemeClr val="bg1"/>
                </a:solidFill>
                <a:latin typeface="Arial" panose="020B0604020202020204" pitchFamily="34" charset="0"/>
                <a:cs typeface="Arial" panose="020B0604020202020204" pitchFamily="34" charset="0"/>
              </a:rPr>
              <a:t>Guide pratique du technicien </a:t>
            </a:r>
          </a:p>
          <a:p>
            <a:pPr algn="ctr"/>
            <a:r>
              <a:rPr lang="fr-FR" sz="1100" b="1" u="sng" dirty="0">
                <a:solidFill>
                  <a:schemeClr val="bg1"/>
                </a:solidFill>
                <a:latin typeface="Arial" panose="020B0604020202020204" pitchFamily="34" charset="0"/>
                <a:cs typeface="Arial" panose="020B0604020202020204" pitchFamily="34" charset="0"/>
              </a:rPr>
              <a:t>biomédical </a:t>
            </a:r>
          </a:p>
        </p:txBody>
      </p:sp>
      <p:pic>
        <p:nvPicPr>
          <p:cNvPr id="57" name="Image 56"/>
          <p:cNvPicPr/>
          <p:nvPr/>
        </p:nvPicPr>
        <p:blipFill>
          <a:blip r:embed="rId15">
            <a:extLst>
              <a:ext uri="{28A0092B-C50C-407E-A947-70E740481C1C}">
                <a14:useLocalDpi xmlns:a14="http://schemas.microsoft.com/office/drawing/2010/main" val="0"/>
              </a:ext>
            </a:extLst>
          </a:blip>
          <a:srcRect/>
          <a:stretch>
            <a:fillRect/>
          </a:stretch>
        </p:blipFill>
        <p:spPr bwMode="auto">
          <a:xfrm>
            <a:off x="82944" y="2643892"/>
            <a:ext cx="3728984" cy="2138441"/>
          </a:xfrm>
          <a:prstGeom prst="rect">
            <a:avLst/>
          </a:prstGeom>
          <a:noFill/>
          <a:ln>
            <a:noFill/>
          </a:ln>
        </p:spPr>
      </p:pic>
      <p:sp>
        <p:nvSpPr>
          <p:cNvPr id="61" name="Rectangle 60"/>
          <p:cNvSpPr/>
          <p:nvPr/>
        </p:nvSpPr>
        <p:spPr>
          <a:xfrm>
            <a:off x="4120267" y="5634325"/>
            <a:ext cx="2834448" cy="600164"/>
          </a:xfrm>
          <a:prstGeom prst="rect">
            <a:avLst/>
          </a:prstGeom>
          <a:solidFill>
            <a:schemeClr val="tx1">
              <a:alpha val="50000"/>
            </a:schemeClr>
          </a:solidFill>
          <a:ln w="3175">
            <a:solidFill>
              <a:schemeClr val="accent1"/>
            </a:solidFill>
          </a:ln>
        </p:spPr>
        <p:style>
          <a:lnRef idx="0">
            <a:scrgbClr r="0" g="0" b="0"/>
          </a:lnRef>
          <a:fillRef idx="0">
            <a:scrgbClr r="0" g="0" b="0"/>
          </a:fillRef>
          <a:effectRef idx="0">
            <a:scrgbClr r="0" g="0" b="0"/>
          </a:effectRef>
          <a:fontRef idx="minor">
            <a:schemeClr val="lt1"/>
          </a:fontRef>
        </p:style>
        <p:txBody>
          <a:bodyPr wrap="square">
            <a:spAutoFit/>
          </a:bodyPr>
          <a:lstStyle/>
          <a:p>
            <a:pPr fontAlgn="base">
              <a:spcBef>
                <a:spcPct val="0"/>
              </a:spcBef>
              <a:spcAft>
                <a:spcPct val="0"/>
              </a:spcAft>
            </a:pPr>
            <a:r>
              <a:rPr lang="fr-FR" altLang="fr-FR" sz="1100" b="1" dirty="0">
                <a:solidFill>
                  <a:schemeClr val="bg1"/>
                </a:solidFill>
                <a:latin typeface="Arial" panose="020B0604020202020204" pitchFamily="34" charset="0"/>
                <a:ea typeface="Verdana" panose="020B0604030504040204" pitchFamily="34" charset="0"/>
                <a:cs typeface="Arial" panose="020B0604020202020204" pitchFamily="34" charset="0"/>
              </a:rPr>
              <a:t>SLIPTA</a:t>
            </a:r>
            <a:r>
              <a:rPr lang="fr-FR" altLang="fr-FR" sz="1100" dirty="0">
                <a:solidFill>
                  <a:schemeClr val="bg1"/>
                </a:solidFill>
                <a:latin typeface="Arial" panose="020B0604020202020204" pitchFamily="34" charset="0"/>
                <a:ea typeface="Verdana" panose="020B0604030504040204" pitchFamily="34" charset="0"/>
                <a:cs typeface="Arial" panose="020B0604020202020204" pitchFamily="34" charset="0"/>
              </a:rPr>
              <a:t> : Processus d’amélioration de la qualité des laboratoires en Afrique  vers leurs  accréditations,</a:t>
            </a:r>
          </a:p>
        </p:txBody>
      </p:sp>
      <p:sp>
        <p:nvSpPr>
          <p:cNvPr id="64" name="Rectangle 63"/>
          <p:cNvSpPr/>
          <p:nvPr/>
        </p:nvSpPr>
        <p:spPr>
          <a:xfrm>
            <a:off x="4120269" y="4576165"/>
            <a:ext cx="955672" cy="261610"/>
          </a:xfrm>
          <a:prstGeom prst="rect">
            <a:avLst/>
          </a:prstGeom>
          <a:solidFill>
            <a:srgbClr val="00B0F0">
              <a:alpha val="50000"/>
            </a:srgbClr>
          </a:solidFill>
          <a:ln w="3175">
            <a:solidFill>
              <a:schemeClr val="tx1">
                <a:lumMod val="65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fontAlgn="base">
              <a:spcBef>
                <a:spcPct val="0"/>
              </a:spcBef>
              <a:spcAft>
                <a:spcPct val="0"/>
              </a:spcAft>
            </a:pPr>
            <a:r>
              <a:rPr lang="fr-FR" altLang="fr-FR" sz="1100" b="1" dirty="0">
                <a:solidFill>
                  <a:schemeClr val="bg1"/>
                </a:solidFill>
                <a:latin typeface="Arial" panose="020B0604020202020204" pitchFamily="34" charset="0"/>
                <a:ea typeface="Verdana" panose="020B0604030504040204" pitchFamily="34" charset="0"/>
                <a:cs typeface="Arial" panose="020B0604020202020204" pitchFamily="34" charset="0"/>
              </a:rPr>
              <a:t>OBJECTIF</a:t>
            </a:r>
          </a:p>
        </p:txBody>
      </p:sp>
      <p:sp>
        <p:nvSpPr>
          <p:cNvPr id="66" name="Rectangle 65"/>
          <p:cNvSpPr/>
          <p:nvPr/>
        </p:nvSpPr>
        <p:spPr>
          <a:xfrm>
            <a:off x="4152171" y="2357041"/>
            <a:ext cx="955672" cy="261610"/>
          </a:xfrm>
          <a:prstGeom prst="rect">
            <a:avLst/>
          </a:prstGeom>
          <a:solidFill>
            <a:srgbClr val="00B0F0">
              <a:alpha val="50000"/>
            </a:srgbClr>
          </a:solidFill>
          <a:ln w="3175">
            <a:solidFill>
              <a:schemeClr val="tx1">
                <a:lumMod val="65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fontAlgn="base">
              <a:spcBef>
                <a:spcPct val="0"/>
              </a:spcBef>
              <a:spcAft>
                <a:spcPct val="0"/>
              </a:spcAft>
            </a:pPr>
            <a:r>
              <a:rPr lang="fr-FR" altLang="fr-FR" sz="1100" b="1" dirty="0">
                <a:solidFill>
                  <a:schemeClr val="bg1"/>
                </a:solidFill>
                <a:latin typeface="Arial" panose="020B0604020202020204" pitchFamily="34" charset="0"/>
                <a:ea typeface="Verdana" panose="020B0604030504040204" pitchFamily="34" charset="0"/>
                <a:cs typeface="Arial" panose="020B0604020202020204" pitchFamily="34" charset="0"/>
              </a:rPr>
              <a:t>ENJEUX</a:t>
            </a:r>
          </a:p>
        </p:txBody>
      </p:sp>
      <p:sp>
        <p:nvSpPr>
          <p:cNvPr id="67" name="Rectangle 66"/>
          <p:cNvSpPr/>
          <p:nvPr/>
        </p:nvSpPr>
        <p:spPr>
          <a:xfrm>
            <a:off x="4124969" y="1383722"/>
            <a:ext cx="1472139" cy="261610"/>
          </a:xfrm>
          <a:prstGeom prst="rect">
            <a:avLst/>
          </a:prstGeom>
          <a:solidFill>
            <a:srgbClr val="00B0F0">
              <a:alpha val="50000"/>
            </a:srgbClr>
          </a:solidFill>
          <a:ln w="3175">
            <a:solidFill>
              <a:schemeClr val="tx1">
                <a:lumMod val="65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fontAlgn="base">
              <a:spcBef>
                <a:spcPct val="0"/>
              </a:spcBef>
              <a:spcAft>
                <a:spcPct val="0"/>
              </a:spcAft>
            </a:pPr>
            <a:r>
              <a:rPr lang="fr-FR" altLang="fr-FR" sz="1100" b="1" dirty="0">
                <a:solidFill>
                  <a:schemeClr val="bg1"/>
                </a:solidFill>
                <a:latin typeface="Arial" panose="020B0604020202020204" pitchFamily="34" charset="0"/>
                <a:ea typeface="Verdana" panose="020B0604030504040204" pitchFamily="34" charset="0"/>
                <a:cs typeface="Arial" panose="020B0604020202020204" pitchFamily="34" charset="0"/>
              </a:rPr>
              <a:t>PROBLEMATIQUE</a:t>
            </a:r>
          </a:p>
        </p:txBody>
      </p:sp>
      <p:sp>
        <p:nvSpPr>
          <p:cNvPr id="68" name="ZoneTexte 67"/>
          <p:cNvSpPr txBox="1"/>
          <p:nvPr/>
        </p:nvSpPr>
        <p:spPr>
          <a:xfrm>
            <a:off x="96100" y="4761491"/>
            <a:ext cx="2167565" cy="40011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marL="285750" indent="-285750">
              <a:buFont typeface="Wingdings" panose="05000000000000000000" pitchFamily="2" charset="2"/>
              <a:buChar char="q"/>
              <a:defRPr sz="1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fr-FR" b="1" dirty="0">
                <a:solidFill>
                  <a:schemeClr val="bg1"/>
                </a:solidFill>
                <a:latin typeface="Arial" panose="020B0604020202020204" pitchFamily="34" charset="0"/>
                <a:cs typeface="Arial" panose="020B0604020202020204" pitchFamily="34" charset="0"/>
              </a:rPr>
              <a:t>Pourcentage des maladies dépistable par les Laboratoires</a:t>
            </a:r>
          </a:p>
        </p:txBody>
      </p:sp>
      <p:graphicFrame>
        <p:nvGraphicFramePr>
          <p:cNvPr id="37" name="Tableau 36"/>
          <p:cNvGraphicFramePr>
            <a:graphicFrameLocks noGrp="1"/>
          </p:cNvGraphicFramePr>
          <p:nvPr>
            <p:extLst>
              <p:ext uri="{D42A27DB-BD31-4B8C-83A1-F6EECF244321}">
                <p14:modId xmlns:p14="http://schemas.microsoft.com/office/powerpoint/2010/main" val="2278875452"/>
              </p:ext>
            </p:extLst>
          </p:nvPr>
        </p:nvGraphicFramePr>
        <p:xfrm>
          <a:off x="91049" y="5103889"/>
          <a:ext cx="2284564" cy="1168400"/>
        </p:xfrm>
        <a:graphic>
          <a:graphicData uri="http://schemas.openxmlformats.org/drawingml/2006/table">
            <a:tbl>
              <a:tblPr firstRow="1" bandRow="1">
                <a:tableStyleId>{5C22544A-7EE6-4342-B048-85BDC9FD1C3A}</a:tableStyleId>
              </a:tblPr>
              <a:tblGrid>
                <a:gridCol w="824266">
                  <a:extLst>
                    <a:ext uri="{9D8B030D-6E8A-4147-A177-3AD203B41FA5}">
                      <a16:colId xmlns:a16="http://schemas.microsoft.com/office/drawing/2014/main" val="273997095"/>
                    </a:ext>
                  </a:extLst>
                </a:gridCol>
                <a:gridCol w="381534">
                  <a:extLst>
                    <a:ext uri="{9D8B030D-6E8A-4147-A177-3AD203B41FA5}">
                      <a16:colId xmlns:a16="http://schemas.microsoft.com/office/drawing/2014/main" val="1579694522"/>
                    </a:ext>
                  </a:extLst>
                </a:gridCol>
                <a:gridCol w="359588">
                  <a:extLst>
                    <a:ext uri="{9D8B030D-6E8A-4147-A177-3AD203B41FA5}">
                      <a16:colId xmlns:a16="http://schemas.microsoft.com/office/drawing/2014/main" val="2562026834"/>
                    </a:ext>
                  </a:extLst>
                </a:gridCol>
                <a:gridCol w="359588">
                  <a:extLst>
                    <a:ext uri="{9D8B030D-6E8A-4147-A177-3AD203B41FA5}">
                      <a16:colId xmlns:a16="http://schemas.microsoft.com/office/drawing/2014/main" val="3613025561"/>
                    </a:ext>
                  </a:extLst>
                </a:gridCol>
                <a:gridCol w="359588">
                  <a:extLst>
                    <a:ext uri="{9D8B030D-6E8A-4147-A177-3AD203B41FA5}">
                      <a16:colId xmlns:a16="http://schemas.microsoft.com/office/drawing/2014/main" val="3905131022"/>
                    </a:ext>
                  </a:extLst>
                </a:gridCol>
              </a:tblGrid>
              <a:tr h="416560">
                <a:tc>
                  <a:txBody>
                    <a:bodyPr/>
                    <a:lstStyle/>
                    <a:p>
                      <a:r>
                        <a:rPr lang="fr-FR" sz="1100" dirty="0">
                          <a:latin typeface="Arial" panose="020B0604020202020204" pitchFamily="34" charset="0"/>
                          <a:cs typeface="Arial" panose="020B0604020202020204" pitchFamily="34" charset="0"/>
                        </a:rPr>
                        <a:t>Nombre de pays</a:t>
                      </a:r>
                    </a:p>
                  </a:txBody>
                  <a:tcPr/>
                </a:tc>
                <a:tc>
                  <a:txBody>
                    <a:bodyPr/>
                    <a:lstStyle/>
                    <a:p>
                      <a:r>
                        <a:rPr lang="fr-FR" sz="1100" dirty="0">
                          <a:latin typeface="Arial" panose="020B0604020202020204" pitchFamily="34" charset="0"/>
                          <a:cs typeface="Arial" panose="020B0604020202020204" pitchFamily="34" charset="0"/>
                        </a:rPr>
                        <a:t>11</a:t>
                      </a:r>
                    </a:p>
                  </a:txBody>
                  <a:tcPr>
                    <a:solidFill>
                      <a:schemeClr val="accent4">
                        <a:lumMod val="75000"/>
                      </a:schemeClr>
                    </a:solidFill>
                  </a:tcPr>
                </a:tc>
                <a:tc>
                  <a:txBody>
                    <a:bodyPr/>
                    <a:lstStyle/>
                    <a:p>
                      <a:r>
                        <a:rPr lang="fr-FR" sz="1100" dirty="0">
                          <a:latin typeface="Arial" panose="020B0604020202020204" pitchFamily="34" charset="0"/>
                          <a:cs typeface="Arial" panose="020B0604020202020204" pitchFamily="34" charset="0"/>
                        </a:rPr>
                        <a:t>8</a:t>
                      </a:r>
                    </a:p>
                  </a:txBody>
                  <a:tcPr>
                    <a:solidFill>
                      <a:schemeClr val="accent4">
                        <a:lumMod val="75000"/>
                      </a:schemeClr>
                    </a:solidFill>
                  </a:tcPr>
                </a:tc>
                <a:tc>
                  <a:txBody>
                    <a:bodyPr/>
                    <a:lstStyle/>
                    <a:p>
                      <a:r>
                        <a:rPr lang="fr-FR" sz="1100" dirty="0">
                          <a:latin typeface="Arial" panose="020B0604020202020204" pitchFamily="34" charset="0"/>
                          <a:cs typeface="Arial" panose="020B0604020202020204" pitchFamily="34" charset="0"/>
                        </a:rPr>
                        <a:t>24</a:t>
                      </a:r>
                    </a:p>
                  </a:txBody>
                  <a:tcPr>
                    <a:solidFill>
                      <a:schemeClr val="accent4">
                        <a:lumMod val="75000"/>
                      </a:schemeClr>
                    </a:solidFill>
                  </a:tcPr>
                </a:tc>
                <a:tc>
                  <a:txBody>
                    <a:bodyPr/>
                    <a:lstStyle/>
                    <a:p>
                      <a:r>
                        <a:rPr lang="fr-FR" sz="1100" dirty="0">
                          <a:latin typeface="Arial" panose="020B0604020202020204" pitchFamily="34" charset="0"/>
                          <a:cs typeface="Arial" panose="020B0604020202020204" pitchFamily="34" charset="0"/>
                        </a:rPr>
                        <a:t>3</a:t>
                      </a:r>
                    </a:p>
                  </a:txBody>
                  <a:tcPr>
                    <a:solidFill>
                      <a:schemeClr val="accent4">
                        <a:lumMod val="75000"/>
                      </a:schemeClr>
                    </a:solidFill>
                  </a:tcPr>
                </a:tc>
                <a:extLst>
                  <a:ext uri="{0D108BD9-81ED-4DB2-BD59-A6C34878D82A}">
                    <a16:rowId xmlns:a16="http://schemas.microsoft.com/office/drawing/2014/main" val="189084038"/>
                  </a:ext>
                </a:extLst>
              </a:tr>
              <a:tr h="741680">
                <a:tc>
                  <a:txBody>
                    <a:bodyPr/>
                    <a:lstStyle/>
                    <a:p>
                      <a:r>
                        <a:rPr lang="fr-FR" sz="1100" dirty="0">
                          <a:solidFill>
                            <a:schemeClr val="tx1"/>
                          </a:solidFill>
                          <a:latin typeface="Arial" panose="020B0604020202020204" pitchFamily="34" charset="0"/>
                          <a:cs typeface="Arial" panose="020B0604020202020204" pitchFamily="34" charset="0"/>
                        </a:rPr>
                        <a:t>%</a:t>
                      </a:r>
                      <a:r>
                        <a:rPr lang="fr-FR" sz="1100" dirty="0">
                          <a:latin typeface="Arial" panose="020B0604020202020204" pitchFamily="34" charset="0"/>
                          <a:cs typeface="Arial" panose="020B0604020202020204" pitchFamily="34" charset="0"/>
                        </a:rPr>
                        <a:t> </a:t>
                      </a:r>
                      <a:r>
                        <a:rPr lang="fr-FR" sz="1100" dirty="0">
                          <a:solidFill>
                            <a:schemeClr val="tx1"/>
                          </a:solidFill>
                          <a:latin typeface="Arial" panose="020B0604020202020204" pitchFamily="34" charset="0"/>
                          <a:cs typeface="Arial" panose="020B0604020202020204" pitchFamily="34" charset="0"/>
                        </a:rPr>
                        <a:t>de maladie </a:t>
                      </a:r>
                    </a:p>
                    <a:p>
                      <a:r>
                        <a:rPr lang="fr-FR" sz="1100" dirty="0">
                          <a:solidFill>
                            <a:schemeClr val="tx1"/>
                          </a:solidFill>
                          <a:latin typeface="Arial" panose="020B0604020202020204" pitchFamily="34" charset="0"/>
                          <a:cs typeface="Arial" panose="020B0604020202020204" pitchFamily="34" charset="0"/>
                        </a:rPr>
                        <a:t>dépistable</a:t>
                      </a:r>
                    </a:p>
                  </a:txBody>
                  <a:tcPr>
                    <a:solidFill>
                      <a:schemeClr val="accent1"/>
                    </a:solidFill>
                  </a:tcPr>
                </a:tc>
                <a:tc>
                  <a:txBody>
                    <a:bodyPr/>
                    <a:lstStyle/>
                    <a:p>
                      <a:r>
                        <a:rPr lang="fr-FR" sz="1100" dirty="0">
                          <a:solidFill>
                            <a:schemeClr val="tx1"/>
                          </a:solidFill>
                          <a:latin typeface="Arial" panose="020B0604020202020204" pitchFamily="34" charset="0"/>
                          <a:cs typeface="Arial" panose="020B0604020202020204" pitchFamily="34" charset="0"/>
                        </a:rPr>
                        <a:t>75</a:t>
                      </a:r>
                    </a:p>
                  </a:txBody>
                  <a:tcPr>
                    <a:solidFill>
                      <a:schemeClr val="accent4">
                        <a:lumMod val="75000"/>
                      </a:schemeClr>
                    </a:solidFill>
                  </a:tcPr>
                </a:tc>
                <a:tc>
                  <a:txBody>
                    <a:bodyPr/>
                    <a:lstStyle/>
                    <a:p>
                      <a:r>
                        <a:rPr lang="fr-FR" sz="1100" dirty="0">
                          <a:solidFill>
                            <a:schemeClr val="tx1"/>
                          </a:solidFill>
                          <a:latin typeface="Arial" panose="020B0604020202020204" pitchFamily="34" charset="0"/>
                          <a:cs typeface="Arial" panose="020B0604020202020204" pitchFamily="34" charset="0"/>
                        </a:rPr>
                        <a:t>50 </a:t>
                      </a:r>
                    </a:p>
                    <a:p>
                      <a:r>
                        <a:rPr lang="fr-FR" sz="1100" dirty="0">
                          <a:solidFill>
                            <a:schemeClr val="tx1"/>
                          </a:solidFill>
                          <a:latin typeface="Arial" panose="020B0604020202020204" pitchFamily="34" charset="0"/>
                          <a:cs typeface="Arial" panose="020B0604020202020204" pitchFamily="34" charset="0"/>
                        </a:rPr>
                        <a:t>à </a:t>
                      </a:r>
                    </a:p>
                    <a:p>
                      <a:r>
                        <a:rPr lang="fr-FR" sz="1100" dirty="0">
                          <a:solidFill>
                            <a:schemeClr val="tx1"/>
                          </a:solidFill>
                          <a:latin typeface="Arial" panose="020B0604020202020204" pitchFamily="34" charset="0"/>
                          <a:cs typeface="Arial" panose="020B0604020202020204" pitchFamily="34" charset="0"/>
                        </a:rPr>
                        <a:t>74</a:t>
                      </a:r>
                    </a:p>
                  </a:txBody>
                  <a:tcPr>
                    <a:solidFill>
                      <a:schemeClr val="accent4">
                        <a:lumMod val="75000"/>
                      </a:schemeClr>
                    </a:solidFill>
                  </a:tcPr>
                </a:tc>
                <a:tc>
                  <a:txBody>
                    <a:bodyPr/>
                    <a:lstStyle/>
                    <a:p>
                      <a:r>
                        <a:rPr lang="fr-FR" sz="1100" dirty="0">
                          <a:solidFill>
                            <a:schemeClr val="tx1"/>
                          </a:solidFill>
                          <a:latin typeface="Arial" panose="020B0604020202020204" pitchFamily="34" charset="0"/>
                          <a:cs typeface="Arial" panose="020B0604020202020204" pitchFamily="34" charset="0"/>
                        </a:rPr>
                        <a:t>25 </a:t>
                      </a:r>
                    </a:p>
                    <a:p>
                      <a:r>
                        <a:rPr lang="fr-FR" sz="1100" dirty="0">
                          <a:solidFill>
                            <a:schemeClr val="tx1"/>
                          </a:solidFill>
                          <a:latin typeface="Arial" panose="020B0604020202020204" pitchFamily="34" charset="0"/>
                          <a:cs typeface="Arial" panose="020B0604020202020204" pitchFamily="34" charset="0"/>
                        </a:rPr>
                        <a:t>à </a:t>
                      </a:r>
                    </a:p>
                    <a:p>
                      <a:r>
                        <a:rPr lang="fr-FR" sz="1100" dirty="0">
                          <a:solidFill>
                            <a:schemeClr val="tx1"/>
                          </a:solidFill>
                          <a:latin typeface="Arial" panose="020B0604020202020204" pitchFamily="34" charset="0"/>
                          <a:cs typeface="Arial" panose="020B0604020202020204" pitchFamily="34" charset="0"/>
                        </a:rPr>
                        <a:t>49</a:t>
                      </a:r>
                    </a:p>
                  </a:txBody>
                  <a:tcPr>
                    <a:solidFill>
                      <a:schemeClr val="accent4">
                        <a:lumMod val="75000"/>
                      </a:schemeClr>
                    </a:solidFill>
                  </a:tcPr>
                </a:tc>
                <a:tc>
                  <a:txBody>
                    <a:bodyPr/>
                    <a:lstStyle/>
                    <a:p>
                      <a:r>
                        <a:rPr lang="fr-FR" sz="1100" dirty="0">
                          <a:solidFill>
                            <a:schemeClr val="tx1"/>
                          </a:solidFill>
                          <a:latin typeface="Arial" panose="020B0604020202020204" pitchFamily="34" charset="0"/>
                          <a:cs typeface="Arial" panose="020B0604020202020204" pitchFamily="34" charset="0"/>
                        </a:rPr>
                        <a:t>25</a:t>
                      </a:r>
                    </a:p>
                  </a:txBody>
                  <a:tcPr>
                    <a:solidFill>
                      <a:schemeClr val="accent4">
                        <a:lumMod val="75000"/>
                      </a:schemeClr>
                    </a:solidFill>
                  </a:tcPr>
                </a:tc>
                <a:extLst>
                  <a:ext uri="{0D108BD9-81ED-4DB2-BD59-A6C34878D82A}">
                    <a16:rowId xmlns:a16="http://schemas.microsoft.com/office/drawing/2014/main" val="3624280251"/>
                  </a:ext>
                </a:extLst>
              </a:tr>
            </a:tbl>
          </a:graphicData>
        </a:graphic>
      </p:graphicFrame>
      <p:sp>
        <p:nvSpPr>
          <p:cNvPr id="80" name="ZoneTexte 79"/>
          <p:cNvSpPr txBox="1"/>
          <p:nvPr/>
        </p:nvSpPr>
        <p:spPr>
          <a:xfrm>
            <a:off x="2415072" y="4770176"/>
            <a:ext cx="1487265" cy="40011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marL="285750" indent="-285750">
              <a:buFont typeface="Wingdings" panose="05000000000000000000" pitchFamily="2" charset="2"/>
              <a:buChar char="q"/>
              <a:defRPr sz="1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fr-FR" b="1" dirty="0">
                <a:solidFill>
                  <a:schemeClr val="bg1"/>
                </a:solidFill>
                <a:latin typeface="Arial" panose="020B0604020202020204" pitchFamily="34" charset="0"/>
                <a:cs typeface="Arial" panose="020B0604020202020204" pitchFamily="34" charset="0"/>
              </a:rPr>
              <a:t>Laboratoires accrédités en Afrique </a:t>
            </a:r>
          </a:p>
        </p:txBody>
      </p:sp>
      <p:sp>
        <p:nvSpPr>
          <p:cNvPr id="42" name="ZoneTexte 41"/>
          <p:cNvSpPr txBox="1"/>
          <p:nvPr/>
        </p:nvSpPr>
        <p:spPr>
          <a:xfrm>
            <a:off x="2404991" y="5265891"/>
            <a:ext cx="1552984" cy="1015663"/>
          </a:xfrm>
          <a:prstGeom prst="rect">
            <a:avLst/>
          </a:prstGeom>
          <a:noFill/>
        </p:spPr>
        <p:txBody>
          <a:bodyPr wrap="square" rtlCol="0">
            <a:spAutoFit/>
          </a:bodyPr>
          <a:lstStyle/>
          <a:p>
            <a:r>
              <a:rPr lang="fr-FR" sz="1000" b="1" dirty="0">
                <a:solidFill>
                  <a:schemeClr val="bg1"/>
                </a:solidFill>
                <a:latin typeface="Arial" panose="020B0604020202020204" pitchFamily="34" charset="0"/>
                <a:cs typeface="Arial" panose="020B0604020202020204" pitchFamily="34" charset="0"/>
              </a:rPr>
              <a:t>Total</a:t>
            </a:r>
            <a:r>
              <a:rPr lang="fr-FR" sz="1000" dirty="0">
                <a:solidFill>
                  <a:schemeClr val="bg1"/>
                </a:solidFill>
                <a:latin typeface="Arial" panose="020B0604020202020204" pitchFamily="34" charset="0"/>
                <a:cs typeface="Arial" panose="020B0604020202020204" pitchFamily="34" charset="0"/>
              </a:rPr>
              <a:t> : 320</a:t>
            </a:r>
          </a:p>
          <a:p>
            <a:endParaRPr lang="fr-FR" sz="1000" dirty="0">
              <a:solidFill>
                <a:schemeClr val="bg1"/>
              </a:solidFill>
              <a:latin typeface="Arial" panose="020B0604020202020204" pitchFamily="34" charset="0"/>
              <a:cs typeface="Arial" panose="020B0604020202020204" pitchFamily="34" charset="0"/>
            </a:endParaRPr>
          </a:p>
          <a:p>
            <a:r>
              <a:rPr lang="fr-FR" sz="1000" b="1" dirty="0">
                <a:solidFill>
                  <a:schemeClr val="bg1"/>
                </a:solidFill>
                <a:latin typeface="Arial" panose="020B0604020202020204" pitchFamily="34" charset="0"/>
                <a:cs typeface="Arial" panose="020B0604020202020204" pitchFamily="34" charset="0"/>
              </a:rPr>
              <a:t>85% </a:t>
            </a:r>
            <a:r>
              <a:rPr lang="fr-FR" sz="1000" dirty="0">
                <a:solidFill>
                  <a:schemeClr val="bg1"/>
                </a:solidFill>
                <a:latin typeface="Arial" panose="020B0604020202020204" pitchFamily="34" charset="0"/>
                <a:cs typeface="Arial" panose="020B0604020202020204" pitchFamily="34" charset="0"/>
              </a:rPr>
              <a:t>en Afrique du sud </a:t>
            </a:r>
          </a:p>
          <a:p>
            <a:endParaRPr lang="fr-FR" sz="1000" dirty="0">
              <a:solidFill>
                <a:schemeClr val="bg1"/>
              </a:solidFill>
              <a:latin typeface="Arial" panose="020B0604020202020204" pitchFamily="34" charset="0"/>
              <a:cs typeface="Arial" panose="020B0604020202020204" pitchFamily="34" charset="0"/>
            </a:endParaRPr>
          </a:p>
          <a:p>
            <a:r>
              <a:rPr lang="fr-FR" sz="1000" b="1" dirty="0">
                <a:solidFill>
                  <a:schemeClr val="bg1"/>
                </a:solidFill>
                <a:latin typeface="Arial" panose="020B0604020202020204" pitchFamily="34" charset="0"/>
                <a:cs typeface="Arial" panose="020B0604020202020204" pitchFamily="34" charset="0"/>
              </a:rPr>
              <a:t>15% </a:t>
            </a:r>
            <a:r>
              <a:rPr lang="fr-FR" sz="1000" dirty="0">
                <a:solidFill>
                  <a:schemeClr val="bg1"/>
                </a:solidFill>
                <a:latin typeface="Arial" panose="020B0604020202020204" pitchFamily="34" charset="0"/>
                <a:cs typeface="Arial" panose="020B0604020202020204" pitchFamily="34" charset="0"/>
              </a:rPr>
              <a:t>dans le reste de    Afrique subsaharienne</a:t>
            </a:r>
          </a:p>
        </p:txBody>
      </p:sp>
      <p:sp>
        <p:nvSpPr>
          <p:cNvPr id="52" name="ZoneTexte 51"/>
          <p:cNvSpPr txBox="1"/>
          <p:nvPr/>
        </p:nvSpPr>
        <p:spPr>
          <a:xfrm>
            <a:off x="112412" y="1203598"/>
            <a:ext cx="3739335" cy="1077218"/>
          </a:xfrm>
          <a:prstGeom prst="rect">
            <a:avLst/>
          </a:prstGeom>
          <a:solidFill>
            <a:schemeClr val="tx1"/>
          </a:solidFill>
          <a:ln>
            <a:solidFill>
              <a:schemeClr val="tx1">
                <a:lumMod val="65000"/>
              </a:schemeClr>
            </a:solidFill>
          </a:ln>
        </p:spPr>
        <p:style>
          <a:lnRef idx="0">
            <a:scrgbClr r="0" g="0" b="0"/>
          </a:lnRef>
          <a:fillRef idx="0">
            <a:scrgbClr r="0" g="0" b="0"/>
          </a:fillRef>
          <a:effectRef idx="0">
            <a:scrgbClr r="0" g="0" b="0"/>
          </a:effectRef>
          <a:fontRef idx="minor">
            <a:schemeClr val="lt1"/>
          </a:fontRef>
        </p:style>
        <p:txBody>
          <a:bodyPr wrap="square" rtlCol="0" anchor="ctr">
            <a:spAutoFit/>
          </a:bodyPr>
          <a:lstStyle/>
          <a:p>
            <a:r>
              <a:rPr lang="fr-FR" sz="1200" baseline="30000" dirty="0">
                <a:solidFill>
                  <a:schemeClr val="bg1"/>
                </a:solidFill>
                <a:latin typeface="Arial" panose="020B0604020202020204" pitchFamily="34" charset="0"/>
                <a:cs typeface="Arial" panose="020B0604020202020204" pitchFamily="34" charset="0"/>
              </a:rPr>
              <a:t>L’activité du laboratoire de biologie médicale est un élément important dans le parcours de soin des patients. Pour une amélioration de la qualité des soins et de la sécurité des patients, un suivi des laboratoires est nécessaire. Ce qui implique le respect de la norme ISO 15189 qui spécifie les exigences de  qualité et de compétence pour les acteurs du laboratoire. </a:t>
            </a:r>
          </a:p>
          <a:p>
            <a:pPr marL="171450" indent="-171450">
              <a:buFont typeface="Wingdings" panose="05000000000000000000" pitchFamily="2" charset="2"/>
              <a:buChar char="q"/>
            </a:pPr>
            <a:r>
              <a:rPr lang="fr-FR" sz="1200" baseline="30000" dirty="0">
                <a:solidFill>
                  <a:schemeClr val="bg1"/>
                </a:solidFill>
                <a:latin typeface="Arial" panose="020B0604020202020204" pitchFamily="34" charset="0"/>
                <a:cs typeface="Arial" panose="020B0604020202020204" pitchFamily="34" charset="0"/>
              </a:rPr>
              <a:t>Dans notre cas nous nous sommes intéressés aux exigences relatives au service biomédical qui est en charge de la maintenance et le suivi des équipements du laboratoire. </a:t>
            </a:r>
          </a:p>
        </p:txBody>
      </p:sp>
      <p:sp>
        <p:nvSpPr>
          <p:cNvPr id="69" name="ZoneTexte 68"/>
          <p:cNvSpPr txBox="1"/>
          <p:nvPr/>
        </p:nvSpPr>
        <p:spPr>
          <a:xfrm>
            <a:off x="132772" y="2355107"/>
            <a:ext cx="3097323" cy="276999"/>
          </a:xfrm>
          <a:prstGeom prst="rect">
            <a:avLst/>
          </a:prstGeom>
          <a:solidFill>
            <a:schemeClr val="accent6">
              <a:lumMod val="40000"/>
              <a:lumOff val="60000"/>
            </a:schemeClr>
          </a:solidFill>
        </p:spPr>
        <p:txBody>
          <a:bodyPr wrap="none" rtlCol="0">
            <a:spAutoFit/>
          </a:bodyPr>
          <a:lstStyle/>
          <a:p>
            <a:r>
              <a:rPr lang="fr-FR" sz="1200" b="1" dirty="0">
                <a:solidFill>
                  <a:schemeClr val="bg1"/>
                </a:solidFill>
                <a:latin typeface="Arial" panose="020B0604020202020204" pitchFamily="34" charset="0"/>
                <a:cs typeface="Arial" panose="020B0604020202020204" pitchFamily="34" charset="0"/>
              </a:rPr>
              <a:t>Implication du technicien au laboratoire</a:t>
            </a:r>
          </a:p>
        </p:txBody>
      </p:sp>
      <p:sp>
        <p:nvSpPr>
          <p:cNvPr id="70" name="Rectangle 69"/>
          <p:cNvSpPr/>
          <p:nvPr/>
        </p:nvSpPr>
        <p:spPr>
          <a:xfrm>
            <a:off x="4157794" y="3034102"/>
            <a:ext cx="2112926" cy="577081"/>
          </a:xfrm>
          <a:prstGeom prst="rect">
            <a:avLst/>
          </a:prstGeom>
          <a:solidFill>
            <a:schemeClr val="tx1">
              <a:alpha val="50000"/>
            </a:schemeClr>
          </a:solidFill>
          <a:ln w="9525">
            <a:solidFill>
              <a:srgbClr val="990000"/>
            </a:solidFill>
          </a:ln>
        </p:spPr>
        <p:style>
          <a:lnRef idx="0">
            <a:scrgbClr r="0" g="0" b="0"/>
          </a:lnRef>
          <a:fillRef idx="0">
            <a:scrgbClr r="0" g="0" b="0"/>
          </a:fillRef>
          <a:effectRef idx="0">
            <a:scrgbClr r="0" g="0" b="0"/>
          </a:effectRef>
          <a:fontRef idx="minor">
            <a:schemeClr val="lt1"/>
          </a:fontRef>
        </p:style>
        <p:txBody>
          <a:bodyPr wrap="square">
            <a:spAutoFit/>
          </a:bodyPr>
          <a:lstStyle/>
          <a:p>
            <a:pPr fontAlgn="base">
              <a:spcBef>
                <a:spcPct val="0"/>
              </a:spcBef>
              <a:spcAft>
                <a:spcPct val="0"/>
              </a:spcAft>
            </a:pPr>
            <a:r>
              <a:rPr lang="fr-FR" altLang="fr-FR" sz="1050" dirty="0">
                <a:solidFill>
                  <a:schemeClr val="bg1"/>
                </a:solidFill>
                <a:latin typeface="Arial" panose="020B0604020202020204" pitchFamily="34" charset="0"/>
                <a:ea typeface="Verdana" panose="020B0604030504040204" pitchFamily="34" charset="0"/>
                <a:cs typeface="Arial" panose="020B0604020202020204" pitchFamily="34" charset="0"/>
              </a:rPr>
              <a:t>La garantie de la qualité perçue et la fiabilité des services rendus par le laboratoire.</a:t>
            </a:r>
          </a:p>
        </p:txBody>
      </p:sp>
      <p:sp>
        <p:nvSpPr>
          <p:cNvPr id="71" name="Rectangle 70"/>
          <p:cNvSpPr/>
          <p:nvPr/>
        </p:nvSpPr>
        <p:spPr>
          <a:xfrm>
            <a:off x="4157795" y="3613891"/>
            <a:ext cx="2112665" cy="738664"/>
          </a:xfrm>
          <a:prstGeom prst="rect">
            <a:avLst/>
          </a:prstGeom>
          <a:solidFill>
            <a:schemeClr val="tx1">
              <a:alpha val="50000"/>
            </a:schemeClr>
          </a:solidFill>
          <a:ln w="9525">
            <a:solidFill>
              <a:srgbClr val="990000"/>
            </a:solidFill>
          </a:ln>
        </p:spPr>
        <p:style>
          <a:lnRef idx="0">
            <a:scrgbClr r="0" g="0" b="0"/>
          </a:lnRef>
          <a:fillRef idx="0">
            <a:scrgbClr r="0" g="0" b="0"/>
          </a:fillRef>
          <a:effectRef idx="0">
            <a:scrgbClr r="0" g="0" b="0"/>
          </a:effectRef>
          <a:fontRef idx="minor">
            <a:schemeClr val="lt1"/>
          </a:fontRef>
        </p:style>
        <p:txBody>
          <a:bodyPr wrap="square">
            <a:spAutoFit/>
          </a:bodyPr>
          <a:lstStyle/>
          <a:p>
            <a:pPr fontAlgn="base">
              <a:spcBef>
                <a:spcPct val="0"/>
              </a:spcBef>
              <a:spcAft>
                <a:spcPct val="0"/>
              </a:spcAft>
            </a:pPr>
            <a:r>
              <a:rPr lang="fr-FR" sz="1050" dirty="0">
                <a:solidFill>
                  <a:schemeClr val="bg1"/>
                </a:solidFill>
                <a:latin typeface="Arial" panose="020B0604020202020204" pitchFamily="34" charset="0"/>
                <a:ea typeface="Verdana" panose="020B0604030504040204" pitchFamily="34" charset="0"/>
                <a:cs typeface="Arial" panose="020B0604020202020204" pitchFamily="34" charset="0"/>
              </a:rPr>
              <a:t>La maîtrise des activités professionnelles et la pérennité du service biomédical dans le laboratoire.</a:t>
            </a:r>
          </a:p>
        </p:txBody>
      </p:sp>
      <p:sp>
        <p:nvSpPr>
          <p:cNvPr id="72" name="Rectangle 71"/>
          <p:cNvSpPr/>
          <p:nvPr/>
        </p:nvSpPr>
        <p:spPr>
          <a:xfrm>
            <a:off x="4157781" y="2618651"/>
            <a:ext cx="2118288" cy="415498"/>
          </a:xfrm>
          <a:prstGeom prst="rect">
            <a:avLst/>
          </a:prstGeom>
          <a:solidFill>
            <a:schemeClr val="tx1">
              <a:alpha val="50000"/>
            </a:schemeClr>
          </a:solidFill>
          <a:ln w="9525">
            <a:solidFill>
              <a:srgbClr val="990000"/>
            </a:solidFill>
          </a:ln>
        </p:spPr>
        <p:style>
          <a:lnRef idx="0">
            <a:scrgbClr r="0" g="0" b="0"/>
          </a:lnRef>
          <a:fillRef idx="0">
            <a:scrgbClr r="0" g="0" b="0"/>
          </a:fillRef>
          <a:effectRef idx="0">
            <a:scrgbClr r="0" g="0" b="0"/>
          </a:effectRef>
          <a:fontRef idx="minor">
            <a:schemeClr val="lt1"/>
          </a:fontRef>
        </p:style>
        <p:txBody>
          <a:bodyPr wrap="square">
            <a:spAutoFit/>
          </a:bodyPr>
          <a:lstStyle/>
          <a:p>
            <a:pPr fontAlgn="base">
              <a:spcBef>
                <a:spcPct val="0"/>
              </a:spcBef>
              <a:spcAft>
                <a:spcPct val="0"/>
              </a:spcAft>
            </a:pPr>
            <a:r>
              <a:rPr lang="fr-FR" sz="1050" dirty="0">
                <a:solidFill>
                  <a:schemeClr val="bg1"/>
                </a:solidFill>
                <a:latin typeface="Arial" panose="020B0604020202020204" pitchFamily="34" charset="0"/>
                <a:ea typeface="Verdana" panose="020B0604030504040204" pitchFamily="34" charset="0"/>
                <a:cs typeface="Arial" panose="020B0604020202020204" pitchFamily="34" charset="0"/>
              </a:rPr>
              <a:t>Une meilleure prise en charge des patients</a:t>
            </a:r>
          </a:p>
        </p:txBody>
      </p:sp>
      <p:sp>
        <p:nvSpPr>
          <p:cNvPr id="73" name="ZoneTexte 72"/>
          <p:cNvSpPr txBox="1"/>
          <p:nvPr/>
        </p:nvSpPr>
        <p:spPr>
          <a:xfrm>
            <a:off x="10708517" y="-45663"/>
            <a:ext cx="1583221" cy="630942"/>
          </a:xfrm>
          <a:prstGeom prst="rect">
            <a:avLst/>
          </a:prstGeom>
          <a:noFill/>
        </p:spPr>
        <p:txBody>
          <a:bodyPr wrap="square" rtlCol="0">
            <a:spAutoFit/>
          </a:bodyPr>
          <a:lstStyle/>
          <a:p>
            <a:r>
              <a:rPr lang="fr-FR" sz="900" b="1" dirty="0">
                <a:solidFill>
                  <a:schemeClr val="bg1"/>
                </a:solidFill>
                <a:latin typeface="Arial" panose="020B0604020202020204" pitchFamily="34" charset="0"/>
                <a:cs typeface="Arial" panose="020B0604020202020204" pitchFamily="34" charset="0"/>
              </a:rPr>
              <a:t>SANOU Bakary Aimé</a:t>
            </a:r>
            <a:endParaRPr lang="fr-FR" sz="900" dirty="0">
              <a:solidFill>
                <a:schemeClr val="bg1"/>
              </a:solidFill>
              <a:latin typeface="Arial" panose="020B0604020202020204" pitchFamily="34" charset="0"/>
              <a:cs typeface="Arial" panose="020B0604020202020204" pitchFamily="34" charset="0"/>
              <a:hlinkClick r:id="" action="ppaction://noaction"/>
            </a:endParaRPr>
          </a:p>
          <a:p>
            <a:r>
              <a:rPr lang="fr-FR" sz="900" dirty="0">
                <a:solidFill>
                  <a:schemeClr val="bg1"/>
                </a:solidFill>
                <a:latin typeface="Arial" panose="020B0604020202020204" pitchFamily="34" charset="0"/>
                <a:cs typeface="Arial" panose="020B0604020202020204" pitchFamily="34" charset="0"/>
                <a:hlinkClick r:id="" action="ppaction://noaction"/>
              </a:rPr>
              <a:t>Bakaime@hotmail.fr</a:t>
            </a:r>
            <a:endParaRPr lang="fr-FR" sz="900" dirty="0">
              <a:solidFill>
                <a:schemeClr val="bg1"/>
              </a:solidFill>
              <a:latin typeface="Arial" panose="020B0604020202020204" pitchFamily="34" charset="0"/>
              <a:cs typeface="Arial" panose="020B0604020202020204" pitchFamily="34" charset="0"/>
            </a:endParaRPr>
          </a:p>
          <a:p>
            <a:r>
              <a:rPr lang="fr-FR" sz="800" b="1" dirty="0">
                <a:solidFill>
                  <a:schemeClr val="bg1"/>
                </a:solidFill>
                <a:latin typeface="Arial" panose="020B0604020202020204" pitchFamily="34" charset="0"/>
                <a:cs typeface="Arial" panose="020B0604020202020204" pitchFamily="34" charset="0"/>
              </a:rPr>
              <a:t>ATCHOLE Kezie Ahoulelou</a:t>
            </a:r>
          </a:p>
          <a:p>
            <a:r>
              <a:rPr lang="fr-FR" sz="900" dirty="0">
                <a:solidFill>
                  <a:schemeClr val="bg1"/>
                </a:solidFill>
                <a:latin typeface="Arial" panose="020B0604020202020204" pitchFamily="34" charset="0"/>
                <a:cs typeface="Arial" panose="020B0604020202020204" pitchFamily="34" charset="0"/>
                <a:hlinkClick r:id="rId16"/>
              </a:rPr>
              <a:t>etino3@yahoo.com</a:t>
            </a:r>
            <a:r>
              <a:rPr lang="fr-FR" sz="9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446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barn(inVertical)">
                                      <p:cBhvr>
                                        <p:cTn id="13" dur="500"/>
                                        <p:tgtEl>
                                          <p:spTgt spid="5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barn(inVertical)">
                                      <p:cBhvr>
                                        <p:cTn id="16" dur="500"/>
                                        <p:tgtEl>
                                          <p:spTgt spid="69"/>
                                        </p:tgtEl>
                                      </p:cBhvr>
                                    </p:animEffect>
                                  </p:childTnLst>
                                </p:cTn>
                              </p:par>
                              <p:par>
                                <p:cTn id="17" presetID="16" presetClass="entr" presetSubtype="21"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barn(inVertical)">
                                      <p:cBhvr>
                                        <p:cTn id="19" dur="500"/>
                                        <p:tgtEl>
                                          <p:spTgt spid="5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barn(inVertical)">
                                      <p:cBhvr>
                                        <p:cTn id="22" dur="500"/>
                                        <p:tgtEl>
                                          <p:spTgt spid="6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barn(inVertical)">
                                      <p:cBhvr>
                                        <p:cTn id="25" dur="500"/>
                                        <p:tgtEl>
                                          <p:spTgt spid="80"/>
                                        </p:tgtEl>
                                      </p:cBhvr>
                                    </p:animEffect>
                                  </p:childTnLst>
                                </p:cTn>
                              </p:par>
                              <p:par>
                                <p:cTn id="26" presetID="16" presetClass="entr" presetSubtype="21"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arn(inVertical)">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26" presetClass="entr" presetSubtype="0"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down)">
                                      <p:cBhvr>
                                        <p:cTn id="42" dur="580">
                                          <p:stCondLst>
                                            <p:cond delay="0"/>
                                          </p:stCondLst>
                                        </p:cTn>
                                        <p:tgtEl>
                                          <p:spTgt spid="54"/>
                                        </p:tgtEl>
                                      </p:cBhvr>
                                    </p:animEffect>
                                    <p:anim calcmode="lin" valueType="num">
                                      <p:cBhvr>
                                        <p:cTn id="43"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48" dur="26">
                                          <p:stCondLst>
                                            <p:cond delay="650"/>
                                          </p:stCondLst>
                                        </p:cTn>
                                        <p:tgtEl>
                                          <p:spTgt spid="54"/>
                                        </p:tgtEl>
                                      </p:cBhvr>
                                      <p:to x="100000" y="60000"/>
                                    </p:animScale>
                                    <p:animScale>
                                      <p:cBhvr>
                                        <p:cTn id="49" dur="166" decel="50000">
                                          <p:stCondLst>
                                            <p:cond delay="676"/>
                                          </p:stCondLst>
                                        </p:cTn>
                                        <p:tgtEl>
                                          <p:spTgt spid="54"/>
                                        </p:tgtEl>
                                      </p:cBhvr>
                                      <p:to x="100000" y="100000"/>
                                    </p:animScale>
                                    <p:animScale>
                                      <p:cBhvr>
                                        <p:cTn id="50" dur="26">
                                          <p:stCondLst>
                                            <p:cond delay="1312"/>
                                          </p:stCondLst>
                                        </p:cTn>
                                        <p:tgtEl>
                                          <p:spTgt spid="54"/>
                                        </p:tgtEl>
                                      </p:cBhvr>
                                      <p:to x="100000" y="80000"/>
                                    </p:animScale>
                                    <p:animScale>
                                      <p:cBhvr>
                                        <p:cTn id="51" dur="166" decel="50000">
                                          <p:stCondLst>
                                            <p:cond delay="1338"/>
                                          </p:stCondLst>
                                        </p:cTn>
                                        <p:tgtEl>
                                          <p:spTgt spid="54"/>
                                        </p:tgtEl>
                                      </p:cBhvr>
                                      <p:to x="100000" y="100000"/>
                                    </p:animScale>
                                    <p:animScale>
                                      <p:cBhvr>
                                        <p:cTn id="52" dur="26">
                                          <p:stCondLst>
                                            <p:cond delay="1642"/>
                                          </p:stCondLst>
                                        </p:cTn>
                                        <p:tgtEl>
                                          <p:spTgt spid="54"/>
                                        </p:tgtEl>
                                      </p:cBhvr>
                                      <p:to x="100000" y="90000"/>
                                    </p:animScale>
                                    <p:animScale>
                                      <p:cBhvr>
                                        <p:cTn id="53" dur="166" decel="50000">
                                          <p:stCondLst>
                                            <p:cond delay="1668"/>
                                          </p:stCondLst>
                                        </p:cTn>
                                        <p:tgtEl>
                                          <p:spTgt spid="54"/>
                                        </p:tgtEl>
                                      </p:cBhvr>
                                      <p:to x="100000" y="100000"/>
                                    </p:animScale>
                                    <p:animScale>
                                      <p:cBhvr>
                                        <p:cTn id="54" dur="26">
                                          <p:stCondLst>
                                            <p:cond delay="1808"/>
                                          </p:stCondLst>
                                        </p:cTn>
                                        <p:tgtEl>
                                          <p:spTgt spid="54"/>
                                        </p:tgtEl>
                                      </p:cBhvr>
                                      <p:to x="100000" y="95000"/>
                                    </p:animScale>
                                    <p:animScale>
                                      <p:cBhvr>
                                        <p:cTn id="55" dur="166" decel="50000">
                                          <p:stCondLst>
                                            <p:cond delay="1834"/>
                                          </p:stCondLst>
                                        </p:cTn>
                                        <p:tgtEl>
                                          <p:spTgt spid="54"/>
                                        </p:tgtEl>
                                      </p:cBhvr>
                                      <p:to x="100000" y="100000"/>
                                    </p:animScale>
                                  </p:childTnLst>
                                </p:cTn>
                              </p:par>
                            </p:childTnLst>
                          </p:cTn>
                        </p:par>
                        <p:par>
                          <p:cTn id="56" fill="hold">
                            <p:stCondLst>
                              <p:cond delay="3000"/>
                            </p:stCondLst>
                            <p:childTnLst>
                              <p:par>
                                <p:cTn id="57" presetID="16" presetClass="entr" presetSubtype="21"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barn(inVertical)">
                                      <p:cBhvr>
                                        <p:cTn id="59" dur="500"/>
                                        <p:tgtEl>
                                          <p:spTgt spid="58"/>
                                        </p:tgtEl>
                                      </p:cBhvr>
                                    </p:animEffect>
                                  </p:childTnLst>
                                </p:cTn>
                              </p:par>
                            </p:childTnLst>
                          </p:cTn>
                        </p:par>
                        <p:par>
                          <p:cTn id="60" fill="hold">
                            <p:stCondLst>
                              <p:cond delay="3500"/>
                            </p:stCondLst>
                            <p:childTnLst>
                              <p:par>
                                <p:cTn id="61" presetID="16" presetClass="entr" presetSubtype="21" fill="hold" grpId="0"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barn(inVertical)">
                                      <p:cBhvr>
                                        <p:cTn id="63" dur="500"/>
                                        <p:tgtEl>
                                          <p:spTgt spid="67"/>
                                        </p:tgtEl>
                                      </p:cBhvr>
                                    </p:animEffect>
                                  </p:childTnLst>
                                </p:cTn>
                              </p:par>
                            </p:childTnLst>
                          </p:cTn>
                        </p:par>
                        <p:par>
                          <p:cTn id="64" fill="hold">
                            <p:stCondLst>
                              <p:cond delay="4000"/>
                            </p:stCondLst>
                            <p:childTnLst>
                              <p:par>
                                <p:cTn id="65" presetID="16" presetClass="entr" presetSubtype="21" fill="hold" grpId="0" nodeType="after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barn(inVertical)">
                                      <p:cBhvr>
                                        <p:cTn id="67" dur="500"/>
                                        <p:tgtEl>
                                          <p:spTgt spid="99"/>
                                        </p:tgtEl>
                                      </p:cBhvr>
                                    </p:animEffect>
                                  </p:childTnLst>
                                </p:cTn>
                              </p:par>
                            </p:childTnLst>
                          </p:cTn>
                        </p:par>
                        <p:par>
                          <p:cTn id="68" fill="hold">
                            <p:stCondLst>
                              <p:cond delay="4500"/>
                            </p:stCondLst>
                            <p:childTnLst>
                              <p:par>
                                <p:cTn id="69" presetID="16" presetClass="entr" presetSubtype="21" fill="hold" grpId="0"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barn(inVertical)">
                                      <p:cBhvr>
                                        <p:cTn id="71" dur="500"/>
                                        <p:tgtEl>
                                          <p:spTgt spid="66"/>
                                        </p:tgtEl>
                                      </p:cBhvr>
                                    </p:animEffect>
                                  </p:childTnLst>
                                </p:cTn>
                              </p:par>
                            </p:childTnLst>
                          </p:cTn>
                        </p:par>
                        <p:par>
                          <p:cTn id="72" fill="hold">
                            <p:stCondLst>
                              <p:cond delay="5000"/>
                            </p:stCondLst>
                            <p:childTnLst>
                              <p:par>
                                <p:cTn id="73" presetID="16" presetClass="entr" presetSubtype="21"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barn(inVertical)">
                                      <p:cBhvr>
                                        <p:cTn id="75" dur="500"/>
                                        <p:tgtEl>
                                          <p:spTgt spid="72"/>
                                        </p:tgtEl>
                                      </p:cBhvr>
                                    </p:animEffect>
                                  </p:childTnLst>
                                </p:cTn>
                              </p:par>
                            </p:childTnLst>
                          </p:cTn>
                        </p:par>
                        <p:par>
                          <p:cTn id="76" fill="hold">
                            <p:stCondLst>
                              <p:cond delay="5500"/>
                            </p:stCondLst>
                            <p:childTnLst>
                              <p:par>
                                <p:cTn id="77" presetID="16" presetClass="entr" presetSubtype="21"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barn(inVertical)">
                                      <p:cBhvr>
                                        <p:cTn id="79" dur="500"/>
                                        <p:tgtEl>
                                          <p:spTgt spid="70"/>
                                        </p:tgtEl>
                                      </p:cBhvr>
                                    </p:animEffect>
                                  </p:childTnLst>
                                </p:cTn>
                              </p:par>
                            </p:childTnLst>
                          </p:cTn>
                        </p:par>
                        <p:par>
                          <p:cTn id="80" fill="hold">
                            <p:stCondLst>
                              <p:cond delay="6000"/>
                            </p:stCondLst>
                            <p:childTnLst>
                              <p:par>
                                <p:cTn id="81" presetID="16" presetClass="entr" presetSubtype="21" fill="hold" grpId="0" nodeType="after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barn(inVertical)">
                                      <p:cBhvr>
                                        <p:cTn id="83" dur="500"/>
                                        <p:tgtEl>
                                          <p:spTgt spid="71"/>
                                        </p:tgtEl>
                                      </p:cBhvr>
                                    </p:animEffect>
                                  </p:childTnLst>
                                </p:cTn>
                              </p:par>
                            </p:childTnLst>
                          </p:cTn>
                        </p:par>
                        <p:par>
                          <p:cTn id="84" fill="hold">
                            <p:stCondLst>
                              <p:cond delay="6500"/>
                            </p:stCondLst>
                            <p:childTnLst>
                              <p:par>
                                <p:cTn id="85" presetID="16" presetClass="entr" presetSubtype="21"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barn(inVertical)">
                                      <p:cBhvr>
                                        <p:cTn id="87" dur="500"/>
                                        <p:tgtEl>
                                          <p:spTgt spid="64"/>
                                        </p:tgtEl>
                                      </p:cBhvr>
                                    </p:animEffect>
                                  </p:childTnLst>
                                </p:cTn>
                              </p:par>
                            </p:childTnLst>
                          </p:cTn>
                        </p:par>
                        <p:par>
                          <p:cTn id="88" fill="hold">
                            <p:stCondLst>
                              <p:cond delay="7000"/>
                            </p:stCondLst>
                            <p:childTnLst>
                              <p:par>
                                <p:cTn id="89" presetID="16" presetClass="entr" presetSubtype="21"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barn(inVertical)">
                                      <p:cBhvr>
                                        <p:cTn id="91" dur="500"/>
                                        <p:tgtEl>
                                          <p:spTgt spid="62"/>
                                        </p:tgtEl>
                                      </p:cBhvr>
                                    </p:animEffect>
                                  </p:childTnLst>
                                </p:cTn>
                              </p:par>
                            </p:childTnLst>
                          </p:cTn>
                        </p:par>
                        <p:par>
                          <p:cTn id="92" fill="hold">
                            <p:stCondLst>
                              <p:cond delay="7500"/>
                            </p:stCondLst>
                            <p:childTnLst>
                              <p:par>
                                <p:cTn id="93" presetID="16" presetClass="entr" presetSubtype="21" fill="hold" grpId="0" nodeType="after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barn(inVertical)">
                                      <p:cBhvr>
                                        <p:cTn id="95" dur="500"/>
                                        <p:tgtEl>
                                          <p:spTgt spid="61"/>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000"/>
                            </p:stCondLst>
                            <p:childTnLst>
                              <p:par>
                                <p:cTn id="104" presetID="26" presetClass="entr" presetSubtype="0" fill="hold" grpId="0" nodeType="afterEffect">
                                  <p:stCondLst>
                                    <p:cond delay="0"/>
                                  </p:stCondLst>
                                  <p:childTnLst>
                                    <p:set>
                                      <p:cBhvr>
                                        <p:cTn id="105" dur="1" fill="hold">
                                          <p:stCondLst>
                                            <p:cond delay="0"/>
                                          </p:stCondLst>
                                        </p:cTn>
                                        <p:tgtEl>
                                          <p:spTgt spid="96"/>
                                        </p:tgtEl>
                                        <p:attrNameLst>
                                          <p:attrName>style.visibility</p:attrName>
                                        </p:attrNameLst>
                                      </p:cBhvr>
                                      <p:to>
                                        <p:strVal val="visible"/>
                                      </p:to>
                                    </p:set>
                                    <p:animEffect transition="in" filter="wipe(down)">
                                      <p:cBhvr>
                                        <p:cTn id="106" dur="580">
                                          <p:stCondLst>
                                            <p:cond delay="0"/>
                                          </p:stCondLst>
                                        </p:cTn>
                                        <p:tgtEl>
                                          <p:spTgt spid="96"/>
                                        </p:tgtEl>
                                      </p:cBhvr>
                                    </p:animEffect>
                                    <p:anim calcmode="lin" valueType="num">
                                      <p:cBhvr>
                                        <p:cTn id="107"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112" dur="26">
                                          <p:stCondLst>
                                            <p:cond delay="650"/>
                                          </p:stCondLst>
                                        </p:cTn>
                                        <p:tgtEl>
                                          <p:spTgt spid="96"/>
                                        </p:tgtEl>
                                      </p:cBhvr>
                                      <p:to x="100000" y="60000"/>
                                    </p:animScale>
                                    <p:animScale>
                                      <p:cBhvr>
                                        <p:cTn id="113" dur="166" decel="50000">
                                          <p:stCondLst>
                                            <p:cond delay="676"/>
                                          </p:stCondLst>
                                        </p:cTn>
                                        <p:tgtEl>
                                          <p:spTgt spid="96"/>
                                        </p:tgtEl>
                                      </p:cBhvr>
                                      <p:to x="100000" y="100000"/>
                                    </p:animScale>
                                    <p:animScale>
                                      <p:cBhvr>
                                        <p:cTn id="114" dur="26">
                                          <p:stCondLst>
                                            <p:cond delay="1312"/>
                                          </p:stCondLst>
                                        </p:cTn>
                                        <p:tgtEl>
                                          <p:spTgt spid="96"/>
                                        </p:tgtEl>
                                      </p:cBhvr>
                                      <p:to x="100000" y="80000"/>
                                    </p:animScale>
                                    <p:animScale>
                                      <p:cBhvr>
                                        <p:cTn id="115" dur="166" decel="50000">
                                          <p:stCondLst>
                                            <p:cond delay="1338"/>
                                          </p:stCondLst>
                                        </p:cTn>
                                        <p:tgtEl>
                                          <p:spTgt spid="96"/>
                                        </p:tgtEl>
                                      </p:cBhvr>
                                      <p:to x="100000" y="100000"/>
                                    </p:animScale>
                                    <p:animScale>
                                      <p:cBhvr>
                                        <p:cTn id="116" dur="26">
                                          <p:stCondLst>
                                            <p:cond delay="1642"/>
                                          </p:stCondLst>
                                        </p:cTn>
                                        <p:tgtEl>
                                          <p:spTgt spid="96"/>
                                        </p:tgtEl>
                                      </p:cBhvr>
                                      <p:to x="100000" y="90000"/>
                                    </p:animScale>
                                    <p:animScale>
                                      <p:cBhvr>
                                        <p:cTn id="117" dur="166" decel="50000">
                                          <p:stCondLst>
                                            <p:cond delay="1668"/>
                                          </p:stCondLst>
                                        </p:cTn>
                                        <p:tgtEl>
                                          <p:spTgt spid="96"/>
                                        </p:tgtEl>
                                      </p:cBhvr>
                                      <p:to x="100000" y="100000"/>
                                    </p:animScale>
                                    <p:animScale>
                                      <p:cBhvr>
                                        <p:cTn id="118" dur="26">
                                          <p:stCondLst>
                                            <p:cond delay="1808"/>
                                          </p:stCondLst>
                                        </p:cTn>
                                        <p:tgtEl>
                                          <p:spTgt spid="96"/>
                                        </p:tgtEl>
                                      </p:cBhvr>
                                      <p:to x="100000" y="95000"/>
                                    </p:animScale>
                                    <p:animScale>
                                      <p:cBhvr>
                                        <p:cTn id="119" dur="166" decel="50000">
                                          <p:stCondLst>
                                            <p:cond delay="1834"/>
                                          </p:stCondLst>
                                        </p:cTn>
                                        <p:tgtEl>
                                          <p:spTgt spid="96"/>
                                        </p:tgtEl>
                                      </p:cBhvr>
                                      <p:to x="100000" y="100000"/>
                                    </p:animScale>
                                  </p:childTnLst>
                                </p:cTn>
                              </p:par>
                            </p:childTnLst>
                          </p:cTn>
                        </p:par>
                        <p:par>
                          <p:cTn id="120" fill="hold">
                            <p:stCondLst>
                              <p:cond delay="3000"/>
                            </p:stCondLst>
                            <p:childTnLst>
                              <p:par>
                                <p:cTn id="121" presetID="16" presetClass="entr" presetSubtype="21"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barn(inVertical)">
                                      <p:cBhvr>
                                        <p:cTn id="123" dur="500"/>
                                        <p:tgtEl>
                                          <p:spTgt spid="59"/>
                                        </p:tgtEl>
                                      </p:cBhvr>
                                    </p:animEffect>
                                  </p:childTnLst>
                                </p:cTn>
                              </p:par>
                            </p:childTnLst>
                          </p:cTn>
                        </p:par>
                        <p:par>
                          <p:cTn id="124" fill="hold">
                            <p:stCondLst>
                              <p:cond delay="3500"/>
                            </p:stCondLst>
                            <p:childTnLst>
                              <p:par>
                                <p:cTn id="125" presetID="16" presetClass="entr" presetSubtype="21" fill="hold" grpId="0" nodeType="after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barn(inVertical)">
                                      <p:cBhvr>
                                        <p:cTn id="127" dur="500"/>
                                        <p:tgtEl>
                                          <p:spTgt spid="9"/>
                                        </p:tgtEl>
                                      </p:cBhvr>
                                    </p:animEffect>
                                  </p:childTnLst>
                                </p:cTn>
                              </p:par>
                            </p:childTnLst>
                          </p:cTn>
                        </p:par>
                        <p:par>
                          <p:cTn id="128" fill="hold">
                            <p:stCondLst>
                              <p:cond delay="4000"/>
                            </p:stCondLst>
                            <p:childTnLst>
                              <p:par>
                                <p:cTn id="129" presetID="16" presetClass="entr" presetSubtype="21" fill="hold" grpId="0" nodeType="after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barn(inVertical)">
                                      <p:cBhvr>
                                        <p:cTn id="131" dur="500"/>
                                        <p:tgtEl>
                                          <p:spTgt spid="23"/>
                                        </p:tgtEl>
                                      </p:cBhvr>
                                    </p:animEffect>
                                  </p:childTnLst>
                                </p:cTn>
                              </p:par>
                              <p:par>
                                <p:cTn id="132" presetID="16" presetClass="entr" presetSubtype="21" fill="hold" grpId="0" nodeType="withEffect">
                                  <p:stCondLst>
                                    <p:cond delay="0"/>
                                  </p:stCondLst>
                                  <p:childTnLst>
                                    <p:set>
                                      <p:cBhvr>
                                        <p:cTn id="133" dur="1" fill="hold">
                                          <p:stCondLst>
                                            <p:cond delay="0"/>
                                          </p:stCondLst>
                                        </p:cTn>
                                        <p:tgtEl>
                                          <p:spTgt spid="13"/>
                                        </p:tgtEl>
                                        <p:attrNameLst>
                                          <p:attrName>style.visibility</p:attrName>
                                        </p:attrNameLst>
                                      </p:cBhvr>
                                      <p:to>
                                        <p:strVal val="visible"/>
                                      </p:to>
                                    </p:set>
                                    <p:animEffect transition="in" filter="barn(inVertical)">
                                      <p:cBhvr>
                                        <p:cTn id="134" dur="500"/>
                                        <p:tgtEl>
                                          <p:spTgt spid="13"/>
                                        </p:tgtEl>
                                      </p:cBhvr>
                                    </p:animEffect>
                                  </p:childTnLst>
                                </p:cTn>
                              </p:par>
                            </p:childTnLst>
                          </p:cTn>
                        </p:par>
                        <p:par>
                          <p:cTn id="135" fill="hold">
                            <p:stCondLst>
                              <p:cond delay="4500"/>
                            </p:stCondLst>
                            <p:childTnLst>
                              <p:par>
                                <p:cTn id="136" presetID="16" presetClass="entr" presetSubtype="21" fill="hold" grpId="0" nodeType="after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barn(inVertical)">
                                      <p:cBhvr>
                                        <p:cTn id="138" dur="500"/>
                                        <p:tgtEl>
                                          <p:spTgt spid="34"/>
                                        </p:tgtEl>
                                      </p:cBhvr>
                                    </p:animEffect>
                                  </p:childTnLst>
                                </p:cTn>
                              </p:par>
                            </p:childTnLst>
                          </p:cTn>
                        </p:par>
                        <p:par>
                          <p:cTn id="139" fill="hold">
                            <p:stCondLst>
                              <p:cond delay="5000"/>
                            </p:stCondLst>
                            <p:childTnLst>
                              <p:par>
                                <p:cTn id="140" presetID="16" presetClass="entr" presetSubtype="21" fill="hold" grpId="0" nodeType="afterEffect">
                                  <p:stCondLst>
                                    <p:cond delay="0"/>
                                  </p:stCondLst>
                                  <p:childTnLst>
                                    <p:set>
                                      <p:cBhvr>
                                        <p:cTn id="141" dur="1" fill="hold">
                                          <p:stCondLst>
                                            <p:cond delay="0"/>
                                          </p:stCondLst>
                                        </p:cTn>
                                        <p:tgtEl>
                                          <p:spTgt spid="6"/>
                                        </p:tgtEl>
                                        <p:attrNameLst>
                                          <p:attrName>style.visibility</p:attrName>
                                        </p:attrNameLst>
                                      </p:cBhvr>
                                      <p:to>
                                        <p:strVal val="visible"/>
                                      </p:to>
                                    </p:set>
                                    <p:animEffect transition="in" filter="barn(inVertical)">
                                      <p:cBhvr>
                                        <p:cTn id="142" dur="500"/>
                                        <p:tgtEl>
                                          <p:spTgt spid="6"/>
                                        </p:tgtEl>
                                      </p:cBhvr>
                                    </p:animEffect>
                                  </p:childTnLst>
                                </p:cTn>
                              </p:par>
                            </p:childTnLst>
                          </p:cTn>
                        </p:par>
                        <p:par>
                          <p:cTn id="143" fill="hold">
                            <p:stCondLst>
                              <p:cond delay="5500"/>
                            </p:stCondLst>
                            <p:childTnLst>
                              <p:par>
                                <p:cTn id="144" presetID="16" presetClass="entr" presetSubtype="21" fill="hold" grpId="0" nodeType="afterEffect">
                                  <p:stCondLst>
                                    <p:cond delay="0"/>
                                  </p:stCondLst>
                                  <p:childTnLst>
                                    <p:set>
                                      <p:cBhvr>
                                        <p:cTn id="145" dur="1" fill="hold">
                                          <p:stCondLst>
                                            <p:cond delay="0"/>
                                          </p:stCondLst>
                                        </p:cTn>
                                        <p:tgtEl>
                                          <p:spTgt spid="40"/>
                                        </p:tgtEl>
                                        <p:attrNameLst>
                                          <p:attrName>style.visibility</p:attrName>
                                        </p:attrNameLst>
                                      </p:cBhvr>
                                      <p:to>
                                        <p:strVal val="visible"/>
                                      </p:to>
                                    </p:set>
                                    <p:animEffect transition="in" filter="barn(inVertical)">
                                      <p:cBhvr>
                                        <p:cTn id="146" dur="500"/>
                                        <p:tgtEl>
                                          <p:spTgt spid="40"/>
                                        </p:tgtEl>
                                      </p:cBhvr>
                                    </p:animEffect>
                                  </p:childTnLst>
                                </p:cTn>
                              </p:par>
                            </p:childTnLst>
                          </p:cTn>
                        </p:par>
                        <p:par>
                          <p:cTn id="147" fill="hold">
                            <p:stCondLst>
                              <p:cond delay="6000"/>
                            </p:stCondLst>
                            <p:childTnLst>
                              <p:par>
                                <p:cTn id="148" presetID="16" presetClass="entr" presetSubtype="21" fill="hold" grpId="0" nodeType="afterEffect">
                                  <p:stCondLst>
                                    <p:cond delay="0"/>
                                  </p:stCondLst>
                                  <p:childTnLst>
                                    <p:set>
                                      <p:cBhvr>
                                        <p:cTn id="149" dur="1" fill="hold">
                                          <p:stCondLst>
                                            <p:cond delay="0"/>
                                          </p:stCondLst>
                                        </p:cTn>
                                        <p:tgtEl>
                                          <p:spTgt spid="49"/>
                                        </p:tgtEl>
                                        <p:attrNameLst>
                                          <p:attrName>style.visibility</p:attrName>
                                        </p:attrNameLst>
                                      </p:cBhvr>
                                      <p:to>
                                        <p:strVal val="visible"/>
                                      </p:to>
                                    </p:set>
                                    <p:animEffect transition="in" filter="barn(inVertical)">
                                      <p:cBhvr>
                                        <p:cTn id="150" dur="500"/>
                                        <p:tgtEl>
                                          <p:spTgt spid="49"/>
                                        </p:tgtEl>
                                      </p:cBhvr>
                                    </p:animEffect>
                                  </p:childTnLst>
                                </p:cTn>
                              </p:par>
                            </p:childTnLst>
                          </p:cTn>
                        </p:par>
                        <p:par>
                          <p:cTn id="151" fill="hold">
                            <p:stCondLst>
                              <p:cond delay="6500"/>
                            </p:stCondLst>
                            <p:childTnLst>
                              <p:par>
                                <p:cTn id="152" presetID="16" presetClass="entr" presetSubtype="21" fill="hold" grpId="0" nodeType="afterEffect">
                                  <p:stCondLst>
                                    <p:cond delay="0"/>
                                  </p:stCondLst>
                                  <p:childTnLst>
                                    <p:set>
                                      <p:cBhvr>
                                        <p:cTn id="153" dur="1" fill="hold">
                                          <p:stCondLst>
                                            <p:cond delay="0"/>
                                          </p:stCondLst>
                                        </p:cTn>
                                        <p:tgtEl>
                                          <p:spTgt spid="75"/>
                                        </p:tgtEl>
                                        <p:attrNameLst>
                                          <p:attrName>style.visibility</p:attrName>
                                        </p:attrNameLst>
                                      </p:cBhvr>
                                      <p:to>
                                        <p:strVal val="visible"/>
                                      </p:to>
                                    </p:set>
                                    <p:animEffect transition="in" filter="barn(inVertical)">
                                      <p:cBhvr>
                                        <p:cTn id="154" dur="500"/>
                                        <p:tgtEl>
                                          <p:spTgt spid="75"/>
                                        </p:tgtEl>
                                      </p:cBhvr>
                                    </p:animEffect>
                                  </p:childTnLst>
                                </p:cTn>
                              </p:par>
                            </p:childTnLst>
                          </p:cTn>
                        </p:par>
                        <p:par>
                          <p:cTn id="155" fill="hold">
                            <p:stCondLst>
                              <p:cond delay="7000"/>
                            </p:stCondLst>
                            <p:childTnLst>
                              <p:par>
                                <p:cTn id="156" presetID="16" presetClass="entr" presetSubtype="21" fill="hold" grpId="0" nodeType="afterEffect">
                                  <p:stCondLst>
                                    <p:cond delay="0"/>
                                  </p:stCondLst>
                                  <p:childTnLst>
                                    <p:set>
                                      <p:cBhvr>
                                        <p:cTn id="157" dur="1" fill="hold">
                                          <p:stCondLst>
                                            <p:cond delay="0"/>
                                          </p:stCondLst>
                                        </p:cTn>
                                        <p:tgtEl>
                                          <p:spTgt spid="22"/>
                                        </p:tgtEl>
                                        <p:attrNameLst>
                                          <p:attrName>style.visibility</p:attrName>
                                        </p:attrNameLst>
                                      </p:cBhvr>
                                      <p:to>
                                        <p:strVal val="visible"/>
                                      </p:to>
                                    </p:set>
                                    <p:animEffect transition="in" filter="barn(inVertical)">
                                      <p:cBhvr>
                                        <p:cTn id="158" dur="500"/>
                                        <p:tgtEl>
                                          <p:spTgt spid="22"/>
                                        </p:tgtEl>
                                      </p:cBhvr>
                                    </p:animEffect>
                                  </p:childTnLst>
                                </p:cTn>
                              </p:par>
                            </p:childTnLst>
                          </p:cTn>
                        </p:par>
                        <p:par>
                          <p:cTn id="159" fill="hold">
                            <p:stCondLst>
                              <p:cond delay="7500"/>
                            </p:stCondLst>
                            <p:childTnLst>
                              <p:par>
                                <p:cTn id="160" presetID="16" presetClass="entr" presetSubtype="21" fill="hold" grpId="0" nodeType="afterEffect">
                                  <p:stCondLst>
                                    <p:cond delay="0"/>
                                  </p:stCondLst>
                                  <p:childTnLst>
                                    <p:set>
                                      <p:cBhvr>
                                        <p:cTn id="161" dur="1" fill="hold">
                                          <p:stCondLst>
                                            <p:cond delay="0"/>
                                          </p:stCondLst>
                                        </p:cTn>
                                        <p:tgtEl>
                                          <p:spTgt spid="26"/>
                                        </p:tgtEl>
                                        <p:attrNameLst>
                                          <p:attrName>style.visibility</p:attrName>
                                        </p:attrNameLst>
                                      </p:cBhvr>
                                      <p:to>
                                        <p:strVal val="visible"/>
                                      </p:to>
                                    </p:set>
                                    <p:animEffect transition="in" filter="barn(inVertical)">
                                      <p:cBhvr>
                                        <p:cTn id="162" dur="500"/>
                                        <p:tgtEl>
                                          <p:spTgt spid="26"/>
                                        </p:tgtEl>
                                      </p:cBhvr>
                                    </p:animEffect>
                                  </p:childTnLst>
                                </p:cTn>
                              </p:par>
                            </p:childTnLst>
                          </p:cTn>
                        </p:par>
                        <p:par>
                          <p:cTn id="163" fill="hold">
                            <p:stCondLst>
                              <p:cond delay="8000"/>
                            </p:stCondLst>
                            <p:childTnLst>
                              <p:par>
                                <p:cTn id="164" presetID="16" presetClass="entr" presetSubtype="21" fill="hold" grpId="0" nodeType="afterEffect">
                                  <p:stCondLst>
                                    <p:cond delay="0"/>
                                  </p:stCondLst>
                                  <p:childTnLst>
                                    <p:set>
                                      <p:cBhvr>
                                        <p:cTn id="165" dur="1" fill="hold">
                                          <p:stCondLst>
                                            <p:cond delay="0"/>
                                          </p:stCondLst>
                                        </p:cTn>
                                        <p:tgtEl>
                                          <p:spTgt spid="18"/>
                                        </p:tgtEl>
                                        <p:attrNameLst>
                                          <p:attrName>style.visibility</p:attrName>
                                        </p:attrNameLst>
                                      </p:cBhvr>
                                      <p:to>
                                        <p:strVal val="visible"/>
                                      </p:to>
                                    </p:set>
                                    <p:animEffect transition="in" filter="barn(inVertical)">
                                      <p:cBhvr>
                                        <p:cTn id="166" dur="500"/>
                                        <p:tgtEl>
                                          <p:spTgt spid="18"/>
                                        </p:tgtEl>
                                      </p:cBhvr>
                                    </p:animEffect>
                                  </p:childTnLst>
                                </p:cTn>
                              </p:par>
                            </p:childTnLst>
                          </p:cTn>
                        </p:par>
                      </p:childTnLst>
                    </p:cTn>
                  </p:par>
                  <p:par>
                    <p:cTn id="167" fill="hold">
                      <p:stCondLst>
                        <p:cond delay="indefinite"/>
                      </p:stCondLst>
                      <p:childTnLst>
                        <p:par>
                          <p:cTn id="168" fill="hold">
                            <p:stCondLst>
                              <p:cond delay="0"/>
                            </p:stCondLst>
                            <p:childTnLst>
                              <p:par>
                                <p:cTn id="169" presetID="16" presetClass="entr" presetSubtype="21" fill="hold" grpId="0" nodeType="clickEffect">
                                  <p:stCondLst>
                                    <p:cond delay="0"/>
                                  </p:stCondLst>
                                  <p:childTnLst>
                                    <p:set>
                                      <p:cBhvr>
                                        <p:cTn id="170" dur="1" fill="hold">
                                          <p:stCondLst>
                                            <p:cond delay="0"/>
                                          </p:stCondLst>
                                        </p:cTn>
                                        <p:tgtEl>
                                          <p:spTgt spid="85"/>
                                        </p:tgtEl>
                                        <p:attrNameLst>
                                          <p:attrName>style.visibility</p:attrName>
                                        </p:attrNameLst>
                                      </p:cBhvr>
                                      <p:to>
                                        <p:strVal val="visible"/>
                                      </p:to>
                                    </p:set>
                                    <p:animEffect transition="in" filter="barn(inVertical)">
                                      <p:cBhvr>
                                        <p:cTn id="171" dur="500"/>
                                        <p:tgtEl>
                                          <p:spTgt spid="85"/>
                                        </p:tgtEl>
                                      </p:cBhvr>
                                    </p:animEffect>
                                  </p:childTnLst>
                                </p:cTn>
                              </p:par>
                            </p:childTnLst>
                          </p:cTn>
                        </p:par>
                        <p:par>
                          <p:cTn id="172" fill="hold">
                            <p:stCondLst>
                              <p:cond delay="500"/>
                            </p:stCondLst>
                            <p:childTnLst>
                              <p:par>
                                <p:cTn id="173" presetID="42" presetClass="entr" presetSubtype="0" fill="hold" nodeType="afterEffect">
                                  <p:stCondLst>
                                    <p:cond delay="0"/>
                                  </p:stCondLst>
                                  <p:childTnLst>
                                    <p:set>
                                      <p:cBhvr>
                                        <p:cTn id="174" dur="1" fill="hold">
                                          <p:stCondLst>
                                            <p:cond delay="0"/>
                                          </p:stCondLst>
                                        </p:cTn>
                                        <p:tgtEl>
                                          <p:spTgt spid="55"/>
                                        </p:tgtEl>
                                        <p:attrNameLst>
                                          <p:attrName>style.visibility</p:attrName>
                                        </p:attrNameLst>
                                      </p:cBhvr>
                                      <p:to>
                                        <p:strVal val="visible"/>
                                      </p:to>
                                    </p:set>
                                    <p:animEffect transition="in" filter="fade">
                                      <p:cBhvr>
                                        <p:cTn id="175" dur="1000"/>
                                        <p:tgtEl>
                                          <p:spTgt spid="55"/>
                                        </p:tgtEl>
                                      </p:cBhvr>
                                    </p:animEffect>
                                    <p:anim calcmode="lin" valueType="num">
                                      <p:cBhvr>
                                        <p:cTn id="176" dur="1000" fill="hold"/>
                                        <p:tgtEl>
                                          <p:spTgt spid="55"/>
                                        </p:tgtEl>
                                        <p:attrNameLst>
                                          <p:attrName>ppt_x</p:attrName>
                                        </p:attrNameLst>
                                      </p:cBhvr>
                                      <p:tavLst>
                                        <p:tav tm="0">
                                          <p:val>
                                            <p:strVal val="#ppt_x"/>
                                          </p:val>
                                        </p:tav>
                                        <p:tav tm="100000">
                                          <p:val>
                                            <p:strVal val="#ppt_x"/>
                                          </p:val>
                                        </p:tav>
                                      </p:tavLst>
                                    </p:anim>
                                    <p:anim calcmode="lin" valueType="num">
                                      <p:cBhvr>
                                        <p:cTn id="17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16" presetClass="entr" presetSubtype="21" fill="hold" grpId="0" nodeType="clickEffect">
                                  <p:stCondLst>
                                    <p:cond delay="0"/>
                                  </p:stCondLst>
                                  <p:childTnLst>
                                    <p:set>
                                      <p:cBhvr>
                                        <p:cTn id="181" dur="1" fill="hold">
                                          <p:stCondLst>
                                            <p:cond delay="0"/>
                                          </p:stCondLst>
                                        </p:cTn>
                                        <p:tgtEl>
                                          <p:spTgt spid="41"/>
                                        </p:tgtEl>
                                        <p:attrNameLst>
                                          <p:attrName>style.visibility</p:attrName>
                                        </p:attrNameLst>
                                      </p:cBhvr>
                                      <p:to>
                                        <p:strVal val="visible"/>
                                      </p:to>
                                    </p:set>
                                    <p:animEffect transition="in" filter="barn(inVertical)">
                                      <p:cBhvr>
                                        <p:cTn id="182" dur="500"/>
                                        <p:tgtEl>
                                          <p:spTgt spid="41"/>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50"/>
                                        </p:tgtEl>
                                        <p:attrNameLst>
                                          <p:attrName>style.visibility</p:attrName>
                                        </p:attrNameLst>
                                      </p:cBhvr>
                                      <p:to>
                                        <p:strVal val="visible"/>
                                      </p:to>
                                    </p:set>
                                    <p:animEffect transition="in" filter="barn(inVertical)">
                                      <p:cBhvr>
                                        <p:cTn id="185" dur="500"/>
                                        <p:tgtEl>
                                          <p:spTgt spid="50"/>
                                        </p:tgtEl>
                                      </p:cBhvr>
                                    </p:animEffect>
                                  </p:childTnLst>
                                </p:cTn>
                              </p:par>
                              <p:par>
                                <p:cTn id="186" presetID="16" presetClass="entr" presetSubtype="21" fill="hold" grpId="0" nodeType="withEffect">
                                  <p:stCondLst>
                                    <p:cond delay="0"/>
                                  </p:stCondLst>
                                  <p:childTnLst>
                                    <p:set>
                                      <p:cBhvr>
                                        <p:cTn id="187" dur="1" fill="hold">
                                          <p:stCondLst>
                                            <p:cond delay="0"/>
                                          </p:stCondLst>
                                        </p:cTn>
                                        <p:tgtEl>
                                          <p:spTgt spid="60"/>
                                        </p:tgtEl>
                                        <p:attrNameLst>
                                          <p:attrName>style.visibility</p:attrName>
                                        </p:attrNameLst>
                                      </p:cBhvr>
                                      <p:to>
                                        <p:strVal val="visible"/>
                                      </p:to>
                                    </p:set>
                                    <p:animEffect transition="in" filter="barn(inVertical)">
                                      <p:cBhvr>
                                        <p:cTn id="188" dur="500"/>
                                        <p:tgtEl>
                                          <p:spTgt spid="60"/>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65"/>
                                        </p:tgtEl>
                                        <p:attrNameLst>
                                          <p:attrName>style.visibility</p:attrName>
                                        </p:attrNameLst>
                                      </p:cBhvr>
                                      <p:to>
                                        <p:strVal val="visible"/>
                                      </p:to>
                                    </p:set>
                                    <p:animEffect transition="in" filter="barn(inVertical)">
                                      <p:cBhvr>
                                        <p:cTn id="191" dur="500"/>
                                        <p:tgtEl>
                                          <p:spTgt spid="65"/>
                                        </p:tgtEl>
                                      </p:cBhvr>
                                    </p:animEffect>
                                  </p:childTnLst>
                                </p:cTn>
                              </p:par>
                              <p:par>
                                <p:cTn id="192" presetID="16" presetClass="entr" presetSubtype="21" fill="hold" grpId="0" nodeType="withEffect">
                                  <p:stCondLst>
                                    <p:cond delay="0"/>
                                  </p:stCondLst>
                                  <p:childTnLst>
                                    <p:set>
                                      <p:cBhvr>
                                        <p:cTn id="193" dur="1" fill="hold">
                                          <p:stCondLst>
                                            <p:cond delay="0"/>
                                          </p:stCondLst>
                                        </p:cTn>
                                        <p:tgtEl>
                                          <p:spTgt spid="63"/>
                                        </p:tgtEl>
                                        <p:attrNameLst>
                                          <p:attrName>style.visibility</p:attrName>
                                        </p:attrNameLst>
                                      </p:cBhvr>
                                      <p:to>
                                        <p:strVal val="visible"/>
                                      </p:to>
                                    </p:set>
                                    <p:animEffect transition="in" filter="barn(inVertical)">
                                      <p:cBhvr>
                                        <p:cTn id="19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6" grpId="0" animBg="1"/>
      <p:bldP spid="26" grpId="0" animBg="1"/>
      <p:bldP spid="5" grpId="0" animBg="1"/>
      <p:bldP spid="9" grpId="0" animBg="1"/>
      <p:bldP spid="41" grpId="0" animBg="1"/>
      <p:bldP spid="86" grpId="0" animBg="1"/>
      <p:bldP spid="96" grpId="0" animBg="1"/>
      <p:bldP spid="53" grpId="0" animBg="1"/>
      <p:bldP spid="54" grpId="0" animBg="1"/>
      <p:bldP spid="34" grpId="0" animBg="1"/>
      <p:bldP spid="62" grpId="0" animBg="1"/>
      <p:bldP spid="38" grpId="0" animBg="1"/>
      <p:bldP spid="40" grpId="0" animBg="1"/>
      <p:bldP spid="85" grpId="0" animBg="1"/>
      <p:bldP spid="99" grpId="0" animBg="1"/>
      <p:bldP spid="75" grpId="0" animBg="1"/>
      <p:bldP spid="49" grpId="0" animBg="1"/>
      <p:bldP spid="58" grpId="0" animBg="1"/>
      <p:bldP spid="59" grpId="0" animBg="1"/>
      <p:bldP spid="50" grpId="0"/>
      <p:bldP spid="60" grpId="0"/>
      <p:bldP spid="63" grpId="0"/>
      <p:bldP spid="65" grpId="0"/>
      <p:bldGraphic spid="18" grpId="0">
        <p:bldAsOne/>
      </p:bldGraphic>
      <p:bldP spid="22" grpId="0"/>
      <p:bldP spid="23" grpId="0"/>
      <p:bldP spid="61" grpId="0" animBg="1"/>
      <p:bldP spid="64" grpId="0" animBg="1"/>
      <p:bldP spid="66" grpId="0" animBg="1"/>
      <p:bldP spid="67" grpId="0" animBg="1"/>
      <p:bldP spid="68" grpId="0" animBg="1"/>
      <p:bldP spid="80" grpId="0" animBg="1"/>
      <p:bldP spid="42" grpId="0"/>
      <p:bldP spid="52" grpId="0" animBg="1"/>
      <p:bldP spid="69" grpId="0" animBg="1"/>
      <p:bldP spid="70" grpId="0" animBg="1"/>
      <p:bldP spid="71" grpId="0" animBg="1"/>
      <p:bldP spid="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0843" y="378779"/>
            <a:ext cx="4784679" cy="1325563"/>
          </a:xfrm>
          <a:noFill/>
          <a:ln>
            <a:noFill/>
          </a:ln>
        </p:spPr>
        <p:style>
          <a:lnRef idx="0">
            <a:scrgbClr r="0" g="0" b="0"/>
          </a:lnRef>
          <a:fillRef idx="0">
            <a:scrgbClr r="0" g="0" b="0"/>
          </a:fillRef>
          <a:effectRef idx="0">
            <a:scrgbClr r="0" g="0" b="0"/>
          </a:effectRef>
          <a:fontRef idx="minor">
            <a:schemeClr val="lt1"/>
          </a:fontRef>
        </p:style>
        <p:txBody>
          <a:bodyPr>
            <a:normAutofit/>
          </a:bodyPr>
          <a:lstStyle/>
          <a:p>
            <a:r>
              <a:rPr lang="fr-FR" sz="3200" b="1" dirty="0">
                <a:ln w="0"/>
                <a:solidFill>
                  <a:schemeClr val="bg1"/>
                </a:solidFill>
                <a:effectLst>
                  <a:reflection blurRad="6350" stA="53000" endA="300" endPos="35500" dir="5400000" sy="-90000" algn="bl" rotWithShape="0"/>
                </a:effectLst>
                <a:latin typeface="Arial" panose="020B0604020202020204" pitchFamily="34" charset="0"/>
                <a:cs typeface="Arial" panose="020B0604020202020204" pitchFamily="34" charset="0"/>
              </a:rPr>
              <a:t>PLAN </a:t>
            </a:r>
          </a:p>
        </p:txBody>
      </p:sp>
      <p:sp>
        <p:nvSpPr>
          <p:cNvPr id="3" name="Espace réservé du contenu 2"/>
          <p:cNvSpPr>
            <a:spLocks noGrp="1"/>
          </p:cNvSpPr>
          <p:nvPr>
            <p:ph idx="1"/>
          </p:nvPr>
        </p:nvSpPr>
        <p:spPr>
          <a:xfrm>
            <a:off x="705703" y="1704342"/>
            <a:ext cx="10983109" cy="4638407"/>
          </a:xfrm>
          <a:noFill/>
          <a:ln>
            <a:noFill/>
          </a:ln>
        </p:spPr>
        <p:style>
          <a:lnRef idx="0">
            <a:scrgbClr r="0" g="0" b="0"/>
          </a:lnRef>
          <a:fillRef idx="0">
            <a:scrgbClr r="0" g="0" b="0"/>
          </a:fillRef>
          <a:effectRef idx="0">
            <a:scrgbClr r="0" g="0" b="0"/>
          </a:effectRef>
          <a:fontRef idx="minor">
            <a:schemeClr val="lt1"/>
          </a:fontRef>
        </p:style>
        <p:txBody>
          <a:bodyPr>
            <a:normAutofit fontScale="85000" lnSpcReduction="20000"/>
          </a:bodyPr>
          <a:lstStyle/>
          <a:p>
            <a:pPr marL="36899" indent="0">
              <a:buNone/>
            </a:pPr>
            <a:r>
              <a:rPr lang="fr-FR" b="1" dirty="0">
                <a:solidFill>
                  <a:schemeClr val="bg1"/>
                </a:solidFill>
                <a:latin typeface="Arial" panose="020B0604020202020204" pitchFamily="34" charset="0"/>
                <a:cs typeface="Arial" panose="020B0604020202020204" pitchFamily="34" charset="0"/>
              </a:rPr>
              <a:t>1-ROLES DU LABORATOIRE DE BIOLOGIE MEDICALE (LBM) / NORME ISO 15189 .</a:t>
            </a:r>
          </a:p>
          <a:p>
            <a:endParaRPr lang="fr-FR" b="1" dirty="0">
              <a:latin typeface="Arial" panose="020B0604020202020204" pitchFamily="34" charset="0"/>
              <a:cs typeface="Arial" panose="020B0604020202020204" pitchFamily="34" charset="0"/>
            </a:endParaRPr>
          </a:p>
          <a:p>
            <a:pPr marL="36899" indent="0">
              <a:buNone/>
            </a:pPr>
            <a:r>
              <a:rPr lang="fr-FR" b="1" dirty="0">
                <a:solidFill>
                  <a:schemeClr val="tx1">
                    <a:lumMod val="65000"/>
                  </a:schemeClr>
                </a:solidFill>
                <a:effectLst/>
                <a:latin typeface="Arial" panose="020B0604020202020204" pitchFamily="34" charset="0"/>
                <a:cs typeface="Arial" panose="020B0604020202020204" pitchFamily="34" charset="0"/>
              </a:rPr>
              <a:t>2-SITUATION DES LBM EN AFRIQUE</a:t>
            </a:r>
          </a:p>
          <a:p>
            <a:pPr marL="36899" indent="0">
              <a:buNone/>
            </a:pPr>
            <a:endParaRPr lang="fr-FR" b="1" dirty="0">
              <a:solidFill>
                <a:schemeClr val="tx1">
                  <a:lumMod val="6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65000"/>
                  </a:schemeClr>
                </a:solidFill>
                <a:effectLst/>
                <a:latin typeface="Arial" panose="020B0604020202020204" pitchFamily="34" charset="0"/>
                <a:cs typeface="Arial" panose="020B0604020202020204" pitchFamily="34" charset="0"/>
              </a:rPr>
              <a:t>3-DEMARCHE DE MISE EN PLACE D’UNE SOLUTION</a:t>
            </a:r>
          </a:p>
          <a:p>
            <a:pPr marL="36899" indent="0">
              <a:buNone/>
            </a:pPr>
            <a:endParaRPr lang="fr-FR" b="1" dirty="0">
              <a:solidFill>
                <a:schemeClr val="tx1">
                  <a:lumMod val="6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65000"/>
                  </a:schemeClr>
                </a:solidFill>
                <a:effectLst/>
                <a:latin typeface="Arial" panose="020B0604020202020204" pitchFamily="34" charset="0"/>
                <a:cs typeface="Arial" panose="020B0604020202020204" pitchFamily="34" charset="0"/>
              </a:rPr>
              <a:t>4- LA SOLUTIONS PROPOSEE</a:t>
            </a:r>
          </a:p>
          <a:p>
            <a:endParaRPr lang="fr-FR" b="1" dirty="0">
              <a:solidFill>
                <a:schemeClr val="tx1">
                  <a:lumMod val="6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65000"/>
                  </a:schemeClr>
                </a:solidFill>
                <a:effectLst/>
                <a:latin typeface="Arial" panose="020B0604020202020204" pitchFamily="34" charset="0"/>
                <a:cs typeface="Arial" panose="020B0604020202020204" pitchFamily="34" charset="0"/>
              </a:rPr>
              <a:t>5- STRATEGIE D’AMELIORATION CONTINUE (CAPD)</a:t>
            </a:r>
          </a:p>
          <a:p>
            <a:pPr marL="36899" indent="0">
              <a:buNone/>
            </a:pPr>
            <a:endParaRPr lang="fr-FR" b="1" dirty="0">
              <a:solidFill>
                <a:schemeClr val="tx1">
                  <a:lumMod val="6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65000"/>
                  </a:schemeClr>
                </a:solidFill>
                <a:effectLst/>
                <a:latin typeface="Arial" panose="020B0604020202020204" pitchFamily="34" charset="0"/>
                <a:cs typeface="Arial" panose="020B0604020202020204" pitchFamily="34" charset="0"/>
              </a:rPr>
              <a:t>6- RISQUES DU PROJET ET ALTERNATIVES</a:t>
            </a:r>
          </a:p>
          <a:p>
            <a:pPr marL="0" indent="0">
              <a:buNone/>
            </a:pPr>
            <a:endParaRPr lang="fr-FR" b="1" dirty="0">
              <a:solidFill>
                <a:schemeClr val="tx1">
                  <a:lumMod val="6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1">
                    <a:lumMod val="65000"/>
                  </a:schemeClr>
                </a:solidFill>
                <a:effectLst/>
                <a:latin typeface="Arial" panose="020B0604020202020204" pitchFamily="34" charset="0"/>
                <a:cs typeface="Arial" panose="020B0604020202020204" pitchFamily="34" charset="0"/>
              </a:rPr>
              <a:t>7- REFERENCE BIBLIOGRAPHIQUE</a:t>
            </a: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a:xfrm>
            <a:off x="11312038" y="6405790"/>
            <a:ext cx="753545" cy="365125"/>
          </a:xfrm>
        </p:spPr>
        <p:txBody>
          <a:bodyPr/>
          <a:lstStyle/>
          <a:p>
            <a:fld id="{2792C719-6F6E-410D-B3F4-C729222ADB2C}" type="slidenum">
              <a:rPr lang="fr-FR" sz="2400" b="1">
                <a:solidFill>
                  <a:schemeClr val="bg1"/>
                </a:solidFill>
                <a:latin typeface="Arial" panose="020B0604020202020204" pitchFamily="34" charset="0"/>
                <a:cs typeface="Arial" panose="020B0604020202020204" pitchFamily="34" charset="0"/>
              </a:rPr>
              <a:t>3</a:t>
            </a:fld>
            <a:endParaRPr lang="fr-FR" sz="2400" b="1" dirty="0">
              <a:solidFill>
                <a:schemeClr val="bg1"/>
              </a:solidFill>
              <a:latin typeface="Arial" panose="020B0604020202020204" pitchFamily="34" charset="0"/>
              <a:cs typeface="Arial" panose="020B0604020202020204" pitchFamily="34" charset="0"/>
            </a:endParaRPr>
          </a:p>
        </p:txBody>
      </p:sp>
      <p:sp>
        <p:nvSpPr>
          <p:cNvPr id="11" name="Espace réservé du pied de page 4"/>
          <p:cNvSpPr>
            <a:spLocks noGrp="1"/>
          </p:cNvSpPr>
          <p:nvPr>
            <p:ph type="ftr" sz="quarter" idx="11"/>
          </p:nvPr>
        </p:nvSpPr>
        <p:spPr>
          <a:xfrm>
            <a:off x="1538518" y="13651"/>
            <a:ext cx="10653485" cy="365125"/>
          </a:xfrm>
        </p:spPr>
        <p:txBody>
          <a:bodyPr/>
          <a:lstStyle/>
          <a:p>
            <a:r>
              <a:rPr lang="fr-FR" dirty="0">
                <a:solidFill>
                  <a:schemeClr val="bg1"/>
                </a:solidFill>
                <a:latin typeface="Arial" panose="020B0604020202020204" pitchFamily="34" charset="0"/>
                <a:cs typeface="Arial" panose="020B0604020202020204" pitchFamily="34" charset="0"/>
              </a:rPr>
              <a:t>Certification professionnelle ABIH 2017                                                                                                                                                                             </a:t>
            </a:r>
            <a:r>
              <a:rPr lang="fr-FR" b="1" u="sng" dirty="0">
                <a:solidFill>
                  <a:schemeClr val="bg1"/>
                </a:solidFill>
                <a:latin typeface="Arial" panose="020B0604020202020204" pitchFamily="34" charset="0"/>
                <a:cs typeface="Arial" panose="020B0604020202020204" pitchFamily="34" charset="0"/>
              </a:rPr>
              <a:t>Auteurs:</a:t>
            </a:r>
            <a:r>
              <a:rPr lang="fr-FR" b="1" dirty="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SANOU Bakary Aimé, </a:t>
            </a:r>
          </a:p>
          <a:p>
            <a:r>
              <a:rPr lang="fr-FR" dirty="0">
                <a:solidFill>
                  <a:schemeClr val="bg1"/>
                </a:solidFill>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Tree>
    <p:extLst>
      <p:ext uri="{BB962C8B-B14F-4D97-AF65-F5344CB8AC3E}">
        <p14:creationId xmlns:p14="http://schemas.microsoft.com/office/powerpoint/2010/main" val="339368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30074" y="341167"/>
            <a:ext cx="6904223" cy="583804"/>
          </a:xfrm>
        </p:spPr>
        <p:txBody>
          <a:bodyPr>
            <a:normAutofit/>
          </a:bodyPr>
          <a:lstStyle/>
          <a:p>
            <a:pPr algn="ctr"/>
            <a:r>
              <a:rPr lang="fr-FR" sz="1800" b="1" dirty="0">
                <a:solidFill>
                  <a:schemeClr val="bg1"/>
                </a:solidFill>
                <a:latin typeface="Arial" panose="020B0604020202020204" pitchFamily="34" charset="0"/>
                <a:cs typeface="Arial" panose="020B0604020202020204" pitchFamily="34" charset="0"/>
              </a:rPr>
              <a:t>RÔLES DU LABORATOIRE </a:t>
            </a:r>
          </a:p>
        </p:txBody>
      </p:sp>
      <p:sp>
        <p:nvSpPr>
          <p:cNvPr id="4" name="Espace réservé du numéro de diapositive 3"/>
          <p:cNvSpPr>
            <a:spLocks noGrp="1"/>
          </p:cNvSpPr>
          <p:nvPr>
            <p:ph type="sldNum" sz="quarter" idx="12"/>
          </p:nvPr>
        </p:nvSpPr>
        <p:spPr>
          <a:xfrm>
            <a:off x="11267557" y="6375458"/>
            <a:ext cx="753545" cy="365125"/>
          </a:xfrm>
        </p:spPr>
        <p:txBody>
          <a:bodyPr/>
          <a:lstStyle/>
          <a:p>
            <a:fld id="{2792C719-6F6E-410D-B3F4-C729222ADB2C}" type="slidenum">
              <a:rPr lang="fr-FR" sz="2400" b="1">
                <a:solidFill>
                  <a:schemeClr val="bg1"/>
                </a:solidFill>
                <a:latin typeface="Arial" panose="020B0604020202020204" pitchFamily="34" charset="0"/>
                <a:cs typeface="Arial" panose="020B0604020202020204" pitchFamily="34" charset="0"/>
              </a:rPr>
              <a:t>4</a:t>
            </a:fld>
            <a:endParaRPr lang="fr-FR" sz="2400" b="1" dirty="0">
              <a:solidFill>
                <a:schemeClr val="bg1"/>
              </a:solidFill>
              <a:latin typeface="Arial" panose="020B0604020202020204" pitchFamily="34" charset="0"/>
              <a:cs typeface="Arial" panose="020B0604020202020204" pitchFamily="34" charset="0"/>
            </a:endParaRPr>
          </a:p>
        </p:txBody>
      </p:sp>
      <p:sp>
        <p:nvSpPr>
          <p:cNvPr id="5" name="ZoneTexte 4"/>
          <p:cNvSpPr txBox="1"/>
          <p:nvPr/>
        </p:nvSpPr>
        <p:spPr>
          <a:xfrm>
            <a:off x="412415" y="1148669"/>
            <a:ext cx="5520724" cy="400110"/>
          </a:xfrm>
          <a:prstGeom prst="rect">
            <a:avLst/>
          </a:prstGeom>
          <a:solidFill>
            <a:srgbClr val="0070C0"/>
          </a:solid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2000" b="1" dirty="0">
                <a:latin typeface="Arial" panose="020B0604020202020204" pitchFamily="34" charset="0"/>
                <a:cs typeface="Arial" panose="020B0604020202020204" pitchFamily="34" charset="0"/>
              </a:rPr>
              <a:t>LABORATOIRE DE BIOLOGIE MEDICALE</a:t>
            </a:r>
          </a:p>
        </p:txBody>
      </p:sp>
      <p:sp>
        <p:nvSpPr>
          <p:cNvPr id="6" name="ZoneTexte 5"/>
          <p:cNvSpPr txBox="1"/>
          <p:nvPr/>
        </p:nvSpPr>
        <p:spPr>
          <a:xfrm>
            <a:off x="8297355" y="2554208"/>
            <a:ext cx="1749619" cy="369204"/>
          </a:xfrm>
          <a:prstGeom prst="rect">
            <a:avLst/>
          </a:prstGeom>
          <a:solidFill>
            <a:srgbClr val="00B05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sz="1799" dirty="0">
                <a:latin typeface="Arial" panose="020B0604020202020204" pitchFamily="34" charset="0"/>
                <a:cs typeface="Arial" panose="020B0604020202020204" pitchFamily="34" charset="0"/>
              </a:rPr>
              <a:t>PREVENTION </a:t>
            </a:r>
          </a:p>
        </p:txBody>
      </p:sp>
      <p:sp>
        <p:nvSpPr>
          <p:cNvPr id="7" name="ZoneTexte 6"/>
          <p:cNvSpPr txBox="1"/>
          <p:nvPr/>
        </p:nvSpPr>
        <p:spPr>
          <a:xfrm>
            <a:off x="8297353" y="3496277"/>
            <a:ext cx="1649599" cy="369204"/>
          </a:xfrm>
          <a:prstGeom prst="rect">
            <a:avLst/>
          </a:prstGeom>
          <a:solidFill>
            <a:srgbClr val="00B05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sz="1799" dirty="0">
                <a:latin typeface="Arial" panose="020B0604020202020204" pitchFamily="34" charset="0"/>
                <a:cs typeface="Arial" panose="020B0604020202020204" pitchFamily="34" charset="0"/>
              </a:rPr>
              <a:t>DEPISTAGE</a:t>
            </a:r>
          </a:p>
        </p:txBody>
      </p:sp>
      <p:sp>
        <p:nvSpPr>
          <p:cNvPr id="8" name="ZoneTexte 7"/>
          <p:cNvSpPr txBox="1"/>
          <p:nvPr/>
        </p:nvSpPr>
        <p:spPr>
          <a:xfrm>
            <a:off x="8297355" y="4438349"/>
            <a:ext cx="1749619" cy="369204"/>
          </a:xfrm>
          <a:prstGeom prst="rect">
            <a:avLst/>
          </a:prstGeom>
          <a:solidFill>
            <a:srgbClr val="00B05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sz="1799" dirty="0">
                <a:latin typeface="Arial" panose="020B0604020202020204" pitchFamily="34" charset="0"/>
                <a:cs typeface="Arial" panose="020B0604020202020204" pitchFamily="34" charset="0"/>
              </a:rPr>
              <a:t>DIAGNOSTIC </a:t>
            </a:r>
          </a:p>
        </p:txBody>
      </p:sp>
      <p:sp>
        <p:nvSpPr>
          <p:cNvPr id="9" name="ZoneTexte 8"/>
          <p:cNvSpPr txBox="1"/>
          <p:nvPr/>
        </p:nvSpPr>
        <p:spPr>
          <a:xfrm>
            <a:off x="4435526" y="3723537"/>
            <a:ext cx="2893327" cy="646074"/>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1799" b="1" dirty="0">
                <a:latin typeface="Arial" panose="020B0604020202020204" pitchFamily="34" charset="0"/>
                <a:cs typeface="Arial" panose="020B0604020202020204" pitchFamily="34" charset="0"/>
              </a:rPr>
              <a:t>ORIENTER ET GUIDER LE MEDECIN  </a:t>
            </a:r>
          </a:p>
        </p:txBody>
      </p:sp>
      <p:sp>
        <p:nvSpPr>
          <p:cNvPr id="10" name="ZoneTexte 9"/>
          <p:cNvSpPr txBox="1"/>
          <p:nvPr/>
        </p:nvSpPr>
        <p:spPr>
          <a:xfrm>
            <a:off x="8297351" y="5380419"/>
            <a:ext cx="912831" cy="369204"/>
          </a:xfrm>
          <a:prstGeom prst="rect">
            <a:avLst/>
          </a:prstGeom>
          <a:solidFill>
            <a:srgbClr val="00B050"/>
          </a:solidFill>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a:defRPr sz="1799"/>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latin typeface="Arial" panose="020B0604020202020204" pitchFamily="34" charset="0"/>
                <a:cs typeface="Arial" panose="020B0604020202020204" pitchFamily="34" charset="0"/>
              </a:rPr>
              <a:t>SUIVI </a:t>
            </a:r>
          </a:p>
        </p:txBody>
      </p:sp>
      <p:sp>
        <p:nvSpPr>
          <p:cNvPr id="12" name="Rectangle 11"/>
          <p:cNvSpPr/>
          <p:nvPr/>
        </p:nvSpPr>
        <p:spPr>
          <a:xfrm>
            <a:off x="412415" y="4622951"/>
            <a:ext cx="3237003" cy="369204"/>
          </a:xfrm>
          <a:prstGeom prst="rect">
            <a:avLst/>
          </a:prstGeom>
          <a:solidFill>
            <a:schemeClr val="accent1">
              <a:lumMod val="50000"/>
            </a:schemeClr>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sz="1799" dirty="0">
                <a:latin typeface="Arial" panose="020B0604020202020204" pitchFamily="34" charset="0"/>
                <a:cs typeface="Arial" panose="020B0604020202020204" pitchFamily="34" charset="0"/>
              </a:rPr>
              <a:t>GÉNÉTIQUE BIOLOGIQUE</a:t>
            </a:r>
          </a:p>
        </p:txBody>
      </p:sp>
      <p:sp>
        <p:nvSpPr>
          <p:cNvPr id="13" name="Rectangle 12"/>
          <p:cNvSpPr/>
          <p:nvPr/>
        </p:nvSpPr>
        <p:spPr>
          <a:xfrm>
            <a:off x="391796" y="5294984"/>
            <a:ext cx="3566057" cy="369204"/>
          </a:xfrm>
          <a:prstGeom prst="rect">
            <a:avLst/>
          </a:prstGeom>
          <a:solidFill>
            <a:schemeClr val="accent1">
              <a:lumMod val="50000"/>
            </a:schemeClr>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sz="1799" dirty="0">
                <a:latin typeface="Arial" panose="020B0604020202020204" pitchFamily="34" charset="0"/>
                <a:cs typeface="Arial" panose="020B0604020202020204" pitchFamily="34" charset="0"/>
              </a:rPr>
              <a:t>MICROBIOLOGIE MÉDICALE</a:t>
            </a:r>
          </a:p>
        </p:txBody>
      </p:sp>
      <p:sp>
        <p:nvSpPr>
          <p:cNvPr id="14" name="Rectangle 13"/>
          <p:cNvSpPr/>
          <p:nvPr/>
        </p:nvSpPr>
        <p:spPr>
          <a:xfrm>
            <a:off x="402403" y="2111709"/>
            <a:ext cx="2054195" cy="369204"/>
          </a:xfrm>
          <a:prstGeom prst="rect">
            <a:avLst/>
          </a:prstGeom>
          <a:solidFill>
            <a:schemeClr val="accent1">
              <a:lumMod val="50000"/>
            </a:schemeClr>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sz="1799" dirty="0">
                <a:latin typeface="Arial" panose="020B0604020202020204" pitchFamily="34" charset="0"/>
                <a:cs typeface="Arial" panose="020B0604020202020204" pitchFamily="34" charset="0"/>
              </a:rPr>
              <a:t>HÉMATOLOGIE</a:t>
            </a:r>
          </a:p>
        </p:txBody>
      </p:sp>
      <p:sp>
        <p:nvSpPr>
          <p:cNvPr id="15" name="Rectangle 14"/>
          <p:cNvSpPr/>
          <p:nvPr/>
        </p:nvSpPr>
        <p:spPr>
          <a:xfrm>
            <a:off x="402403" y="4007889"/>
            <a:ext cx="2924592" cy="369204"/>
          </a:xfrm>
          <a:prstGeom prst="rect">
            <a:avLst/>
          </a:prstGeom>
          <a:solidFill>
            <a:schemeClr val="accent1">
              <a:lumMod val="50000"/>
            </a:schemeClr>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sz="1799" dirty="0">
                <a:latin typeface="Arial" panose="020B0604020202020204" pitchFamily="34" charset="0"/>
                <a:cs typeface="Arial" panose="020B0604020202020204" pitchFamily="34" charset="0"/>
              </a:rPr>
              <a:t>IMMUNOPATHOLOGIE</a:t>
            </a:r>
          </a:p>
        </p:txBody>
      </p:sp>
      <p:sp>
        <p:nvSpPr>
          <p:cNvPr id="16" name="Rectangle 15"/>
          <p:cNvSpPr/>
          <p:nvPr/>
        </p:nvSpPr>
        <p:spPr>
          <a:xfrm>
            <a:off x="402404" y="3379185"/>
            <a:ext cx="2736581" cy="369204"/>
          </a:xfrm>
          <a:prstGeom prst="rect">
            <a:avLst/>
          </a:prstGeom>
          <a:solidFill>
            <a:schemeClr val="accent1">
              <a:lumMod val="50000"/>
            </a:schemeClr>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sz="1799" dirty="0">
                <a:latin typeface="Arial" panose="020B0604020202020204" pitchFamily="34" charset="0"/>
                <a:cs typeface="Arial" panose="020B0604020202020204" pitchFamily="34" charset="0"/>
              </a:rPr>
              <a:t>BIOCHIMIE CLINIQUE</a:t>
            </a:r>
          </a:p>
        </p:txBody>
      </p:sp>
      <p:sp>
        <p:nvSpPr>
          <p:cNvPr id="17" name="Rectangle 16"/>
          <p:cNvSpPr/>
          <p:nvPr/>
        </p:nvSpPr>
        <p:spPr>
          <a:xfrm>
            <a:off x="402405" y="2745909"/>
            <a:ext cx="2223686" cy="369204"/>
          </a:xfrm>
          <a:prstGeom prst="rect">
            <a:avLst/>
          </a:prstGeom>
          <a:solidFill>
            <a:schemeClr val="accent1">
              <a:lumMod val="50000"/>
            </a:schemeClr>
          </a:solidFill>
        </p:spPr>
        <p:style>
          <a:lnRef idx="1">
            <a:schemeClr val="accent2"/>
          </a:lnRef>
          <a:fillRef idx="3">
            <a:schemeClr val="accent2"/>
          </a:fillRef>
          <a:effectRef idx="2">
            <a:schemeClr val="accent2"/>
          </a:effectRef>
          <a:fontRef idx="minor">
            <a:schemeClr val="lt1"/>
          </a:fontRef>
        </p:style>
        <p:txBody>
          <a:bodyPr wrap="none" rtlCol="0">
            <a:spAutoFit/>
          </a:bodyPr>
          <a:lstStyle/>
          <a:p>
            <a:r>
              <a:rPr lang="fr-FR" sz="1799" dirty="0">
                <a:latin typeface="Arial" panose="020B0604020202020204" pitchFamily="34" charset="0"/>
                <a:cs typeface="Arial" panose="020B0604020202020204" pitchFamily="34" charset="0"/>
              </a:rPr>
              <a:t>PHARMACOLOGIE</a:t>
            </a:r>
          </a:p>
        </p:txBody>
      </p:sp>
      <p:sp>
        <p:nvSpPr>
          <p:cNvPr id="18" name="Flèche : bas 17"/>
          <p:cNvSpPr/>
          <p:nvPr/>
        </p:nvSpPr>
        <p:spPr>
          <a:xfrm>
            <a:off x="912446" y="1566900"/>
            <a:ext cx="381735" cy="48396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19" name="Flèche : droite 18"/>
          <p:cNvSpPr/>
          <p:nvPr/>
        </p:nvSpPr>
        <p:spPr>
          <a:xfrm>
            <a:off x="3742407" y="3935495"/>
            <a:ext cx="561948" cy="3693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20" name="Flèche : droite 19"/>
          <p:cNvSpPr/>
          <p:nvPr/>
        </p:nvSpPr>
        <p:spPr>
          <a:xfrm>
            <a:off x="7466277" y="3902751"/>
            <a:ext cx="551331" cy="40207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24" name="Espace réservé du pied de page 4"/>
          <p:cNvSpPr>
            <a:spLocks noGrp="1"/>
          </p:cNvSpPr>
          <p:nvPr>
            <p:ph type="ftr" sz="quarter" idx="11"/>
          </p:nvPr>
        </p:nvSpPr>
        <p:spPr>
          <a:xfrm>
            <a:off x="1538518" y="13651"/>
            <a:ext cx="10653485" cy="365125"/>
          </a:xfrm>
        </p:spPr>
        <p:txBody>
          <a:bodyPr/>
          <a:lstStyle/>
          <a:p>
            <a:r>
              <a:rPr lang="fr-FR" dirty="0">
                <a:solidFill>
                  <a:schemeClr val="bg1"/>
                </a:solidFill>
                <a:latin typeface="Arial" panose="020B0604020202020204" pitchFamily="34" charset="0"/>
                <a:cs typeface="Arial" panose="020B0604020202020204" pitchFamily="34" charset="0"/>
              </a:rPr>
              <a:t>Certification professionnelle ABIH 2017                                                                                                                                                                             </a:t>
            </a:r>
            <a:r>
              <a:rPr lang="fr-FR" b="1" u="sng" dirty="0">
                <a:solidFill>
                  <a:schemeClr val="bg1"/>
                </a:solidFill>
                <a:latin typeface="Arial" panose="020B0604020202020204" pitchFamily="34" charset="0"/>
                <a:cs typeface="Arial" panose="020B0604020202020204" pitchFamily="34" charset="0"/>
              </a:rPr>
              <a:t>Auteurs:</a:t>
            </a:r>
            <a:r>
              <a:rPr lang="fr-FR" b="1" dirty="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SANOU Bakary Aimé, </a:t>
            </a:r>
          </a:p>
          <a:p>
            <a:r>
              <a:rPr lang="fr-FR" dirty="0">
                <a:solidFill>
                  <a:schemeClr val="bg1"/>
                </a:solidFill>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26" name="Imag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
        <p:nvSpPr>
          <p:cNvPr id="3" name="Accolade fermante 2"/>
          <p:cNvSpPr/>
          <p:nvPr/>
        </p:nvSpPr>
        <p:spPr>
          <a:xfrm>
            <a:off x="9865751" y="2114313"/>
            <a:ext cx="943897" cy="41563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ZoneTexte 22"/>
          <p:cNvSpPr txBox="1"/>
          <p:nvPr/>
        </p:nvSpPr>
        <p:spPr>
          <a:xfrm>
            <a:off x="10948546" y="4000407"/>
            <a:ext cx="1137270" cy="369204"/>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fr-FR" sz="1799" dirty="0">
                <a:latin typeface="Arial" panose="020B0604020202020204" pitchFamily="34" charset="0"/>
                <a:cs typeface="Arial" panose="020B0604020202020204" pitchFamily="34" charset="0"/>
              </a:rPr>
              <a:t>PATIENT</a:t>
            </a:r>
          </a:p>
        </p:txBody>
      </p:sp>
    </p:spTree>
    <p:extLst>
      <p:ext uri="{BB962C8B-B14F-4D97-AF65-F5344CB8AC3E}">
        <p14:creationId xmlns:p14="http://schemas.microsoft.com/office/powerpoint/2010/main" val="33869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50"/>
                                        <p:tgtEl>
                                          <p:spTgt spid="5"/>
                                        </p:tgtEl>
                                      </p:cBhvr>
                                    </p:animEffect>
                                  </p:childTnLst>
                                </p:cTn>
                              </p:par>
                            </p:childTnLst>
                          </p:cTn>
                        </p:par>
                        <p:par>
                          <p:cTn id="8" fill="hold">
                            <p:stCondLst>
                              <p:cond delay="25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250"/>
                                        <p:tgtEl>
                                          <p:spTgt spid="1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250"/>
                                        <p:tgtEl>
                                          <p:spTgt spid="14"/>
                                        </p:tgtEl>
                                      </p:cBhvr>
                                    </p:animEffect>
                                  </p:childTnLst>
                                </p:cTn>
                              </p:par>
                            </p:childTnLst>
                          </p:cTn>
                        </p:par>
                        <p:par>
                          <p:cTn id="16" fill="hold">
                            <p:stCondLst>
                              <p:cond delay="750"/>
                            </p:stCondLst>
                            <p:childTnLst>
                              <p:par>
                                <p:cTn id="17" presetID="16" presetClass="entr" presetSubtype="2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250"/>
                                        <p:tgtEl>
                                          <p:spTgt spid="17"/>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250"/>
                                        <p:tgtEl>
                                          <p:spTgt spid="16"/>
                                        </p:tgtEl>
                                      </p:cBhvr>
                                    </p:animEffect>
                                  </p:childTnLst>
                                </p:cTn>
                              </p:par>
                            </p:childTnLst>
                          </p:cTn>
                        </p:par>
                        <p:par>
                          <p:cTn id="24" fill="hold">
                            <p:stCondLst>
                              <p:cond delay="125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250"/>
                                        <p:tgtEl>
                                          <p:spTgt spid="15"/>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250"/>
                                        <p:tgtEl>
                                          <p:spTgt spid="12"/>
                                        </p:tgtEl>
                                      </p:cBhvr>
                                    </p:animEffect>
                                  </p:childTnLst>
                                </p:cTn>
                              </p:par>
                            </p:childTnLst>
                          </p:cTn>
                        </p:par>
                        <p:par>
                          <p:cTn id="32" fill="hold">
                            <p:stCondLst>
                              <p:cond delay="1750"/>
                            </p:stCondLst>
                            <p:childTnLst>
                              <p:par>
                                <p:cTn id="33" presetID="16" presetClass="entr" presetSubtype="2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250"/>
                                        <p:tgtEl>
                                          <p:spTgt spid="13"/>
                                        </p:tgtEl>
                                      </p:cBhvr>
                                    </p:animEffect>
                                  </p:childTnLst>
                                </p:cTn>
                              </p:par>
                            </p:childTnLst>
                          </p:cTn>
                        </p:par>
                        <p:par>
                          <p:cTn id="36" fill="hold">
                            <p:stCondLst>
                              <p:cond delay="2000"/>
                            </p:stCondLst>
                            <p:childTnLst>
                              <p:par>
                                <p:cTn id="37" presetID="16" presetClass="entr" presetSubtype="21" fill="hold" grpId="0" nodeType="afterEffect">
                                  <p:stCondLst>
                                    <p:cond delay="25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250"/>
                                        <p:tgtEl>
                                          <p:spTgt spid="9"/>
                                        </p:tgtEl>
                                      </p:cBhvr>
                                    </p:animEffect>
                                  </p:childTnLst>
                                </p:cTn>
                              </p:par>
                            </p:childTnLst>
                          </p:cTn>
                        </p:par>
                        <p:par>
                          <p:cTn id="40" fill="hold">
                            <p:stCondLst>
                              <p:cond delay="2500"/>
                            </p:stCondLst>
                            <p:childTnLst>
                              <p:par>
                                <p:cTn id="41" presetID="16" presetClass="entr" presetSubtype="21" fill="hold" grpId="0" nodeType="afterEffect">
                                  <p:stCondLst>
                                    <p:cond delay="25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250"/>
                                        <p:tgtEl>
                                          <p:spTgt spid="19"/>
                                        </p:tgtEl>
                                      </p:cBhvr>
                                    </p:animEffect>
                                  </p:childTnLst>
                                </p:cTn>
                              </p:par>
                            </p:childTnLst>
                          </p:cTn>
                        </p:par>
                        <p:par>
                          <p:cTn id="44" fill="hold">
                            <p:stCondLst>
                              <p:cond delay="3000"/>
                            </p:stCondLst>
                            <p:childTnLst>
                              <p:par>
                                <p:cTn id="45" presetID="16" presetClass="entr" presetSubtype="2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250"/>
                                        <p:tgtEl>
                                          <p:spTgt spid="20"/>
                                        </p:tgtEl>
                                      </p:cBhvr>
                                    </p:animEffect>
                                  </p:childTnLst>
                                </p:cTn>
                              </p:par>
                            </p:childTnLst>
                          </p:cTn>
                        </p:par>
                        <p:par>
                          <p:cTn id="48" fill="hold">
                            <p:stCondLst>
                              <p:cond delay="3250"/>
                            </p:stCondLst>
                            <p:childTnLst>
                              <p:par>
                                <p:cTn id="49" presetID="16" presetClass="entr" presetSubtype="21"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arn(inVertical)">
                                      <p:cBhvr>
                                        <p:cTn id="51" dur="250"/>
                                        <p:tgtEl>
                                          <p:spTgt spid="6"/>
                                        </p:tgtEl>
                                      </p:cBhvr>
                                    </p:animEffect>
                                  </p:childTnLst>
                                </p:cTn>
                              </p:par>
                            </p:childTnLst>
                          </p:cTn>
                        </p:par>
                        <p:par>
                          <p:cTn id="52" fill="hold">
                            <p:stCondLst>
                              <p:cond delay="3500"/>
                            </p:stCondLst>
                            <p:childTnLst>
                              <p:par>
                                <p:cTn id="53" presetID="16" presetClass="entr" presetSubtype="21"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arn(inVertical)">
                                      <p:cBhvr>
                                        <p:cTn id="55" dur="250"/>
                                        <p:tgtEl>
                                          <p:spTgt spid="7"/>
                                        </p:tgtEl>
                                      </p:cBhvr>
                                    </p:animEffect>
                                  </p:childTnLst>
                                </p:cTn>
                              </p:par>
                            </p:childTnLst>
                          </p:cTn>
                        </p:par>
                        <p:par>
                          <p:cTn id="56" fill="hold">
                            <p:stCondLst>
                              <p:cond delay="3750"/>
                            </p:stCondLst>
                            <p:childTnLst>
                              <p:par>
                                <p:cTn id="57" presetID="16" presetClass="entr" presetSubtype="21"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inVertical)">
                                      <p:cBhvr>
                                        <p:cTn id="59" dur="250"/>
                                        <p:tgtEl>
                                          <p:spTgt spid="8"/>
                                        </p:tgtEl>
                                      </p:cBhvr>
                                    </p:animEffect>
                                  </p:childTnLst>
                                </p:cTn>
                              </p:par>
                            </p:childTnLst>
                          </p:cTn>
                        </p:par>
                        <p:par>
                          <p:cTn id="60" fill="hold">
                            <p:stCondLst>
                              <p:cond delay="4000"/>
                            </p:stCondLst>
                            <p:childTnLst>
                              <p:par>
                                <p:cTn id="61" presetID="16" presetClass="entr" presetSubtype="21"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arn(inVertical)">
                                      <p:cBhvr>
                                        <p:cTn id="63" dur="250"/>
                                        <p:tgtEl>
                                          <p:spTgt spid="10"/>
                                        </p:tgtEl>
                                      </p:cBhvr>
                                    </p:animEffect>
                                  </p:childTnLst>
                                </p:cTn>
                              </p:par>
                            </p:childTnLst>
                          </p:cTn>
                        </p:par>
                        <p:par>
                          <p:cTn id="64" fill="hold">
                            <p:stCondLst>
                              <p:cond delay="4250"/>
                            </p:stCondLst>
                            <p:childTnLst>
                              <p:par>
                                <p:cTn id="65" presetID="16" presetClass="entr" presetSubtype="21"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barn(inVertical)">
                                      <p:cBhvr>
                                        <p:cTn id="67" dur="500"/>
                                        <p:tgtEl>
                                          <p:spTgt spid="3"/>
                                        </p:tgtEl>
                                      </p:cBhvr>
                                    </p:animEffect>
                                  </p:childTnLst>
                                </p:cTn>
                              </p:par>
                            </p:childTnLst>
                          </p:cTn>
                        </p:par>
                        <p:par>
                          <p:cTn id="68" fill="hold">
                            <p:stCondLst>
                              <p:cond delay="4750"/>
                            </p:stCondLst>
                            <p:childTnLst>
                              <p:par>
                                <p:cTn id="69" presetID="16" presetClass="entr" presetSubtype="21"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arn(inVertical)">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3"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 y="776009"/>
            <a:ext cx="3257951" cy="407936"/>
          </a:xfr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r-FR" sz="1799" b="1" dirty="0">
                <a:solidFill>
                  <a:schemeClr val="tx1"/>
                </a:solidFill>
                <a:latin typeface="Arial" panose="020B0604020202020204" pitchFamily="34" charset="0"/>
                <a:cs typeface="Arial" panose="020B0604020202020204" pitchFamily="34" charset="0"/>
              </a:rPr>
              <a:t>La Norme ISO 15189 </a:t>
            </a:r>
            <a:r>
              <a:rPr lang="fr-FR" sz="1600" b="1" dirty="0">
                <a:solidFill>
                  <a:schemeClr val="tx1"/>
                </a:solidFill>
                <a:latin typeface="Arial" panose="020B0604020202020204" pitchFamily="34" charset="0"/>
                <a:cs typeface="Arial" panose="020B0604020202020204" pitchFamily="34" charset="0"/>
              </a:rPr>
              <a:t>[1]</a:t>
            </a:r>
          </a:p>
        </p:txBody>
      </p:sp>
      <p:sp>
        <p:nvSpPr>
          <p:cNvPr id="4" name="Espace réservé du numéro de diapositive 3"/>
          <p:cNvSpPr>
            <a:spLocks noGrp="1"/>
          </p:cNvSpPr>
          <p:nvPr>
            <p:ph type="sldNum" sz="quarter" idx="12"/>
          </p:nvPr>
        </p:nvSpPr>
        <p:spPr>
          <a:xfrm>
            <a:off x="11266138" y="6472263"/>
            <a:ext cx="753545" cy="365125"/>
          </a:xfrm>
        </p:spPr>
        <p:txBody>
          <a:bodyPr/>
          <a:lstStyle/>
          <a:p>
            <a:fld id="{2792C719-6F6E-410D-B3F4-C729222ADB2C}" type="slidenum">
              <a:rPr lang="fr-FR" sz="2400" b="1">
                <a:solidFill>
                  <a:schemeClr val="bg1"/>
                </a:solidFill>
                <a:latin typeface="Arial" panose="020B0604020202020204" pitchFamily="34" charset="0"/>
                <a:cs typeface="Arial" panose="020B0604020202020204" pitchFamily="34" charset="0"/>
              </a:rPr>
              <a:t>5</a:t>
            </a:fld>
            <a:endParaRPr lang="fr-FR" sz="2400"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0" y="1495115"/>
            <a:ext cx="6096000" cy="584775"/>
          </a:xfrm>
          <a:prstGeom prst="rect">
            <a:avLst/>
          </a:prstGeom>
          <a:solidFill>
            <a:schemeClr val="accent1">
              <a:lumMod val="60000"/>
              <a:lumOff val="40000"/>
            </a:schemeClr>
          </a:solidFill>
          <a:ln/>
        </p:spPr>
        <p:style>
          <a:lnRef idx="0">
            <a:schemeClr val="accent2"/>
          </a:lnRef>
          <a:fillRef idx="3">
            <a:schemeClr val="accent2"/>
          </a:fillRef>
          <a:effectRef idx="3">
            <a:schemeClr val="accent2"/>
          </a:effectRef>
          <a:fontRef idx="minor">
            <a:schemeClr val="lt1"/>
          </a:fontRef>
        </p:style>
        <p:txBody>
          <a:bodyPr>
            <a:spAutoFit/>
          </a:bodyPr>
          <a:lstStyle/>
          <a:p>
            <a:r>
              <a:rPr lang="fr-FR" sz="1600" b="1" dirty="0">
                <a:solidFill>
                  <a:schemeClr val="tx1"/>
                </a:solidFill>
                <a:latin typeface="Arial" panose="020B0604020202020204" pitchFamily="34" charset="0"/>
                <a:cs typeface="Arial" panose="020B0604020202020204" pitchFamily="34" charset="0"/>
              </a:rPr>
              <a:t>Spécifie les exigences de qualité et de compétence applicables aux laboratoires de biologie médicale.                              </a:t>
            </a:r>
          </a:p>
        </p:txBody>
      </p:sp>
      <p:sp>
        <p:nvSpPr>
          <p:cNvPr id="3" name="Ellipse 2"/>
          <p:cNvSpPr/>
          <p:nvPr/>
        </p:nvSpPr>
        <p:spPr>
          <a:xfrm>
            <a:off x="6937835" y="5727175"/>
            <a:ext cx="5254171" cy="100615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 y="6414316"/>
            <a:ext cx="6523731" cy="430887"/>
          </a:xfrm>
          <a:prstGeom prst="rect">
            <a:avLst/>
          </a:prstGeom>
        </p:spPr>
        <p:txBody>
          <a:bodyPr wrap="square">
            <a:spAutoFit/>
          </a:bodyPr>
          <a:lstStyle/>
          <a:p>
            <a:pPr marL="363527" indent="-363527"/>
            <a:r>
              <a:rPr lang="fr-FR" sz="1100" b="1" dirty="0">
                <a:solidFill>
                  <a:schemeClr val="bg1"/>
                </a:solidFill>
                <a:latin typeface="Arial" panose="020B0604020202020204" pitchFamily="34" charset="0"/>
                <a:cs typeface="Arial" panose="020B0604020202020204" pitchFamily="34" charset="0"/>
              </a:rPr>
              <a:t>[1] </a:t>
            </a:r>
            <a:r>
              <a:rPr lang="fr-FR" sz="1100" dirty="0">
                <a:solidFill>
                  <a:schemeClr val="bg1"/>
                </a:solidFill>
                <a:latin typeface="Arial" panose="020B0604020202020204" pitchFamily="34" charset="0"/>
                <a:cs typeface="Arial" panose="020B0604020202020204" pitchFamily="34" charset="0"/>
              </a:rPr>
              <a:t>NF EN ISO 15189 Décembre 2012 (version corrigée de 2014) Laboratoires de biologie   médicale ,Exigences concernant la qualité et la compétence</a:t>
            </a:r>
          </a:p>
        </p:txBody>
      </p:sp>
      <p:sp>
        <p:nvSpPr>
          <p:cNvPr id="15" name="Espace réservé du pied de page 4"/>
          <p:cNvSpPr>
            <a:spLocks noGrp="1"/>
          </p:cNvSpPr>
          <p:nvPr>
            <p:ph type="ftr" sz="quarter" idx="11"/>
          </p:nvPr>
        </p:nvSpPr>
        <p:spPr>
          <a:xfrm>
            <a:off x="1538518" y="13651"/>
            <a:ext cx="10653485" cy="365125"/>
          </a:xfrm>
        </p:spPr>
        <p:txBody>
          <a:bodyPr/>
          <a:lstStyle/>
          <a:p>
            <a:r>
              <a:rPr lang="fr-FR" dirty="0">
                <a:solidFill>
                  <a:schemeClr val="bg1"/>
                </a:solidFill>
                <a:latin typeface="Arial" panose="020B0604020202020204" pitchFamily="34" charset="0"/>
                <a:cs typeface="Arial" panose="020B0604020202020204" pitchFamily="34" charset="0"/>
              </a:rPr>
              <a:t>Certification professionnelle ABIH 2017                                                                                                                                                                             </a:t>
            </a:r>
            <a:r>
              <a:rPr lang="fr-FR" b="1" u="sng" dirty="0">
                <a:solidFill>
                  <a:schemeClr val="bg1"/>
                </a:solidFill>
                <a:latin typeface="Arial" panose="020B0604020202020204" pitchFamily="34" charset="0"/>
                <a:cs typeface="Arial" panose="020B0604020202020204" pitchFamily="34" charset="0"/>
              </a:rPr>
              <a:t>Auteurs:</a:t>
            </a:r>
            <a:r>
              <a:rPr lang="fr-FR" b="1" dirty="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SANOU Bakary Aimé, </a:t>
            </a:r>
          </a:p>
          <a:p>
            <a:r>
              <a:rPr lang="fr-FR" dirty="0">
                <a:solidFill>
                  <a:schemeClr val="bg1"/>
                </a:solidFill>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grpSp>
        <p:nvGrpSpPr>
          <p:cNvPr id="19" name="Groupe 18"/>
          <p:cNvGrpSpPr/>
          <p:nvPr/>
        </p:nvGrpSpPr>
        <p:grpSpPr>
          <a:xfrm>
            <a:off x="1048211" y="2489155"/>
            <a:ext cx="3814743" cy="2729415"/>
            <a:chOff x="3983669" y="1641244"/>
            <a:chExt cx="3251793" cy="3154926"/>
          </a:xfrm>
        </p:grpSpPr>
        <p:sp>
          <p:nvSpPr>
            <p:cNvPr id="20" name="Forme libre : forme 19"/>
            <p:cNvSpPr/>
            <p:nvPr/>
          </p:nvSpPr>
          <p:spPr>
            <a:xfrm>
              <a:off x="3997197" y="3289104"/>
              <a:ext cx="1724762" cy="1507066"/>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54429" tIns="358919" rIns="354429" bIns="358919" numCol="1" spcCol="1270" anchor="ctr" anchorCtr="0">
              <a:noAutofit/>
            </a:bodyPr>
            <a:lstStyle/>
            <a:p>
              <a:pPr algn="ctr" defTabSz="1866843">
                <a:lnSpc>
                  <a:spcPct val="90000"/>
                </a:lnSpc>
                <a:spcBef>
                  <a:spcPct val="0"/>
                </a:spcBef>
                <a:spcAft>
                  <a:spcPct val="35000"/>
                </a:spcAft>
              </a:pPr>
              <a:r>
                <a:rPr lang="fr-FR" sz="3600" dirty="0">
                  <a:solidFill>
                    <a:schemeClr val="tx1"/>
                  </a:solidFill>
                  <a:latin typeface="Arial" panose="020B0604020202020204" pitchFamily="34" charset="0"/>
                  <a:cs typeface="Arial" panose="020B0604020202020204" pitchFamily="34" charset="0"/>
                </a:rPr>
                <a:t>15189</a:t>
              </a:r>
            </a:p>
          </p:txBody>
        </p:sp>
        <p:sp>
          <p:nvSpPr>
            <p:cNvPr id="24" name="Forme libre : forme 23"/>
            <p:cNvSpPr/>
            <p:nvPr/>
          </p:nvSpPr>
          <p:spPr>
            <a:xfrm>
              <a:off x="5406662" y="2461739"/>
              <a:ext cx="1828800" cy="170696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54429" tIns="358919" rIns="354429" bIns="358919" numCol="1" spcCol="1270" anchor="ctr" anchorCtr="0">
              <a:noAutofit/>
            </a:bodyPr>
            <a:lstStyle/>
            <a:p>
              <a:pPr algn="ctr" defTabSz="1866843">
                <a:lnSpc>
                  <a:spcPct val="90000"/>
                </a:lnSpc>
                <a:spcBef>
                  <a:spcPct val="0"/>
                </a:spcBef>
                <a:spcAft>
                  <a:spcPct val="35000"/>
                </a:spcAft>
              </a:pPr>
              <a:r>
                <a:rPr lang="fr-FR" dirty="0">
                  <a:solidFill>
                    <a:schemeClr val="tx1"/>
                  </a:solidFill>
                  <a:latin typeface="Arial" panose="020B0604020202020204" pitchFamily="34" charset="0"/>
                  <a:cs typeface="Arial" panose="020B0604020202020204" pitchFamily="34" charset="0"/>
                </a:rPr>
                <a:t>Version 2012</a:t>
              </a:r>
            </a:p>
          </p:txBody>
        </p:sp>
        <p:sp>
          <p:nvSpPr>
            <p:cNvPr id="28" name="Forme libre : forme 27"/>
            <p:cNvSpPr/>
            <p:nvPr/>
          </p:nvSpPr>
          <p:spPr>
            <a:xfrm>
              <a:off x="3983669" y="1641244"/>
              <a:ext cx="1815795" cy="160739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54429" tIns="358919" rIns="354429" bIns="358919" numCol="1" spcCol="1270" anchor="ctr" anchorCtr="0">
              <a:noAutofit/>
            </a:bodyPr>
            <a:lstStyle/>
            <a:p>
              <a:pPr algn="ctr" defTabSz="1866843">
                <a:lnSpc>
                  <a:spcPct val="90000"/>
                </a:lnSpc>
                <a:spcBef>
                  <a:spcPct val="0"/>
                </a:spcBef>
                <a:spcAft>
                  <a:spcPct val="35000"/>
                </a:spcAft>
              </a:pPr>
              <a:r>
                <a:rPr lang="fr-FR" sz="3600" dirty="0">
                  <a:solidFill>
                    <a:schemeClr val="tx1"/>
                  </a:solidFill>
                  <a:latin typeface="Arial" panose="020B0604020202020204" pitchFamily="34" charset="0"/>
                  <a:cs typeface="Arial" panose="020B0604020202020204" pitchFamily="34" charset="0"/>
                </a:rPr>
                <a:t>ISO</a:t>
              </a:r>
            </a:p>
          </p:txBody>
        </p:sp>
      </p:grpSp>
      <p:sp>
        <p:nvSpPr>
          <p:cNvPr id="33" name="ZoneTexte 32"/>
          <p:cNvSpPr txBox="1"/>
          <p:nvPr/>
        </p:nvSpPr>
        <p:spPr>
          <a:xfrm>
            <a:off x="8084319" y="1906179"/>
            <a:ext cx="2975573" cy="584775"/>
          </a:xfrm>
          <a:prstGeom prst="rect">
            <a:avLst/>
          </a:prstGeom>
          <a:solidFill>
            <a:schemeClr val="accent1">
              <a:lumMod val="60000"/>
              <a:lumOff val="40000"/>
            </a:schemeClr>
          </a:solidFill>
          <a:ln/>
        </p:spPr>
        <p:style>
          <a:lnRef idx="0">
            <a:schemeClr val="accent2"/>
          </a:lnRef>
          <a:fillRef idx="3">
            <a:schemeClr val="accent2"/>
          </a:fillRef>
          <a:effectRef idx="3">
            <a:schemeClr val="accent2"/>
          </a:effectRef>
          <a:fontRef idx="minor">
            <a:schemeClr val="lt1"/>
          </a:fontRef>
        </p:style>
        <p:txBody>
          <a:bodyPr>
            <a:spAutoFit/>
          </a:bodyPr>
          <a:lstStyle>
            <a:defPPr>
              <a:defRPr lang="en-US"/>
            </a:defPPr>
            <a:lvl1pP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fr-FR" dirty="0">
                <a:solidFill>
                  <a:schemeClr val="tx1"/>
                </a:solidFill>
                <a:latin typeface="Arial" panose="020B0604020202020204" pitchFamily="34" charset="0"/>
                <a:cs typeface="Arial" panose="020B0604020202020204" pitchFamily="34" charset="0"/>
              </a:rPr>
              <a:t>Exigences relatives au management</a:t>
            </a:r>
          </a:p>
        </p:txBody>
      </p:sp>
      <p:cxnSp>
        <p:nvCxnSpPr>
          <p:cNvPr id="11" name="Connecteur droit avec flèche 10"/>
          <p:cNvCxnSpPr>
            <a:cxnSpLocks/>
            <a:endCxn id="33" idx="1"/>
          </p:cNvCxnSpPr>
          <p:nvPr/>
        </p:nvCxnSpPr>
        <p:spPr>
          <a:xfrm flipV="1">
            <a:off x="4240874" y="2198567"/>
            <a:ext cx="3843445" cy="10594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142371" y="4849370"/>
            <a:ext cx="3094175" cy="338554"/>
          </a:xfrm>
          <a:prstGeom prst="rect">
            <a:avLst/>
          </a:prstGeom>
          <a:solidFill>
            <a:schemeClr val="accent1">
              <a:lumMod val="60000"/>
              <a:lumOff val="40000"/>
            </a:schemeClr>
          </a:solidFill>
          <a:ln/>
        </p:spPr>
        <p:style>
          <a:lnRef idx="0">
            <a:schemeClr val="accent2"/>
          </a:lnRef>
          <a:fillRef idx="3">
            <a:schemeClr val="accent2"/>
          </a:fillRef>
          <a:effectRef idx="3">
            <a:schemeClr val="accent2"/>
          </a:effectRef>
          <a:fontRef idx="minor">
            <a:schemeClr val="lt1"/>
          </a:fontRef>
        </p:style>
        <p:txBody>
          <a:bodyPr>
            <a:spAutoFit/>
          </a:bodyPr>
          <a:lstStyle>
            <a:defPPr>
              <a:defRPr lang="en-US"/>
            </a:defPPr>
            <a:lvl1pP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fr-FR" dirty="0">
                <a:solidFill>
                  <a:schemeClr val="tx1"/>
                </a:solidFill>
                <a:latin typeface="Arial" panose="020B0604020202020204" pitchFamily="34" charset="0"/>
                <a:cs typeface="Arial" panose="020B0604020202020204" pitchFamily="34" charset="0"/>
              </a:rPr>
              <a:t>Exigences techniques</a:t>
            </a:r>
          </a:p>
        </p:txBody>
      </p:sp>
      <p:cxnSp>
        <p:nvCxnSpPr>
          <p:cNvPr id="14" name="Connecteur droit avec flèche 13"/>
          <p:cNvCxnSpPr>
            <a:cxnSpLocks/>
            <a:endCxn id="21" idx="1"/>
          </p:cNvCxnSpPr>
          <p:nvPr/>
        </p:nvCxnSpPr>
        <p:spPr>
          <a:xfrm>
            <a:off x="4034975" y="4586517"/>
            <a:ext cx="4107396" cy="4321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cxnSpLocks/>
          </p:cNvCxnSpPr>
          <p:nvPr/>
        </p:nvCxnSpPr>
        <p:spPr>
          <a:xfrm flipH="1" flipV="1">
            <a:off x="9579450" y="4156160"/>
            <a:ext cx="8412" cy="69320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cxnSpLocks/>
          </p:cNvCxnSpPr>
          <p:nvPr/>
        </p:nvCxnSpPr>
        <p:spPr>
          <a:xfrm flipH="1">
            <a:off x="9587868" y="5218574"/>
            <a:ext cx="1" cy="8632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8135747" y="3786955"/>
            <a:ext cx="2864950" cy="369204"/>
          </a:xfrm>
          <a:prstGeom prst="rect">
            <a:avLst/>
          </a:prstGeom>
          <a:solidFill>
            <a:srgbClr val="0070C0"/>
          </a:solidFill>
        </p:spPr>
        <p:txBody>
          <a:bodyPr wrap="none" rtlCol="0">
            <a:spAutoFit/>
          </a:bodyPr>
          <a:lstStyle/>
          <a:p>
            <a:pPr algn="ctr"/>
            <a:r>
              <a:rPr lang="fr-FR" sz="1799" dirty="0">
                <a:latin typeface="Arial" panose="020B0604020202020204" pitchFamily="34" charset="0"/>
                <a:cs typeface="Arial" panose="020B0604020202020204" pitchFamily="34" charset="0"/>
              </a:rPr>
              <a:t>Techniciens de laboratoire</a:t>
            </a:r>
          </a:p>
        </p:txBody>
      </p:sp>
      <p:sp>
        <p:nvSpPr>
          <p:cNvPr id="38" name="ZoneTexte 37"/>
          <p:cNvSpPr txBox="1"/>
          <p:nvPr/>
        </p:nvSpPr>
        <p:spPr>
          <a:xfrm>
            <a:off x="7167535" y="6081839"/>
            <a:ext cx="4801379" cy="369204"/>
          </a:xfrm>
          <a:prstGeom prst="rect">
            <a:avLst/>
          </a:prstGeom>
          <a:solidFill>
            <a:srgbClr val="0070C0"/>
          </a:solidFill>
        </p:spPr>
        <p:txBody>
          <a:bodyPr wrap="none" rtlCol="0">
            <a:spAutoFit/>
          </a:bodyPr>
          <a:lstStyle/>
          <a:p>
            <a:pPr algn="ctr"/>
            <a:r>
              <a:rPr lang="fr-FR" sz="1799" dirty="0">
                <a:latin typeface="Arial" panose="020B0604020202020204" pitchFamily="34" charset="0"/>
                <a:cs typeface="Arial" panose="020B0604020202020204" pitchFamily="34" charset="0"/>
              </a:rPr>
              <a:t>Service  biomédical (Techniciens, ingénieurs)</a:t>
            </a:r>
          </a:p>
        </p:txBody>
      </p:sp>
    </p:spTree>
    <p:extLst>
      <p:ext uri="{BB962C8B-B14F-4D97-AF65-F5344CB8AC3E}">
        <p14:creationId xmlns:p14="http://schemas.microsoft.com/office/powerpoint/2010/main" val="272011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1500"/>
                            </p:stCondLst>
                            <p:childTnLst>
                              <p:par>
                                <p:cTn id="38" presetID="22" presetClass="entr" presetSubtype="4"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childTnLst>
                          </p:cTn>
                        </p:par>
                        <p:par>
                          <p:cTn id="41" fill="hold">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down)">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33" grpId="0" animBg="1"/>
      <p:bldP spid="21"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0843" y="378779"/>
            <a:ext cx="4784679" cy="1325563"/>
          </a:xfrm>
          <a:noFill/>
          <a:ln>
            <a:noFill/>
          </a:ln>
        </p:spPr>
        <p:style>
          <a:lnRef idx="0">
            <a:scrgbClr r="0" g="0" b="0"/>
          </a:lnRef>
          <a:fillRef idx="0">
            <a:scrgbClr r="0" g="0" b="0"/>
          </a:fillRef>
          <a:effectRef idx="0">
            <a:scrgbClr r="0" g="0" b="0"/>
          </a:effectRef>
          <a:fontRef idx="minor">
            <a:schemeClr val="lt1"/>
          </a:fontRef>
        </p:style>
        <p:txBody>
          <a:bodyPr>
            <a:normAutofit/>
          </a:bodyPr>
          <a:lstStyle/>
          <a:p>
            <a:r>
              <a:rPr lang="fr-FR" sz="3200" b="1" dirty="0">
                <a:ln w="0"/>
                <a:solidFill>
                  <a:schemeClr val="bg1"/>
                </a:solidFill>
                <a:effectLst>
                  <a:reflection blurRad="6350" stA="53000" endA="300" endPos="35500" dir="5400000" sy="-90000" algn="bl" rotWithShape="0"/>
                </a:effectLst>
                <a:latin typeface="Arial" panose="020B0604020202020204" pitchFamily="34" charset="0"/>
                <a:cs typeface="Arial" panose="020B0604020202020204" pitchFamily="34" charset="0"/>
              </a:rPr>
              <a:t>PLAN </a:t>
            </a:r>
          </a:p>
        </p:txBody>
      </p:sp>
      <p:sp>
        <p:nvSpPr>
          <p:cNvPr id="3" name="Espace réservé du contenu 2"/>
          <p:cNvSpPr>
            <a:spLocks noGrp="1"/>
          </p:cNvSpPr>
          <p:nvPr>
            <p:ph idx="1"/>
          </p:nvPr>
        </p:nvSpPr>
        <p:spPr>
          <a:xfrm>
            <a:off x="705703" y="1704342"/>
            <a:ext cx="10983109" cy="4638407"/>
          </a:xfrm>
          <a:noFill/>
          <a:ln>
            <a:noFill/>
          </a:ln>
        </p:spPr>
        <p:style>
          <a:lnRef idx="0">
            <a:scrgbClr r="0" g="0" b="0"/>
          </a:lnRef>
          <a:fillRef idx="0">
            <a:scrgbClr r="0" g="0" b="0"/>
          </a:fillRef>
          <a:effectRef idx="0">
            <a:scrgbClr r="0" g="0" b="0"/>
          </a:effectRef>
          <a:fontRef idx="minor">
            <a:schemeClr val="lt1"/>
          </a:fontRef>
        </p:style>
        <p:txBody>
          <a:bodyPr>
            <a:normAutofit fontScale="85000" lnSpcReduction="20000"/>
          </a:bodyPr>
          <a:lstStyle/>
          <a:p>
            <a:pPr marL="36899" indent="0">
              <a:buNone/>
            </a:pPr>
            <a:r>
              <a:rPr lang="fr-FR" b="1" dirty="0">
                <a:solidFill>
                  <a:schemeClr val="tx2"/>
                </a:solidFill>
                <a:effectLst/>
                <a:latin typeface="Arial" panose="020B0604020202020204" pitchFamily="34" charset="0"/>
                <a:cs typeface="Arial" panose="020B0604020202020204" pitchFamily="34" charset="0"/>
              </a:rPr>
              <a:t>1-ROLES DU LABORATOIRE DE BIOLOGIE MEDICALE (LBM) / NORME ISO 15189 .</a:t>
            </a:r>
          </a:p>
          <a:p>
            <a:endParaRPr lang="fr-FR" b="1" dirty="0">
              <a:latin typeface="Arial" panose="020B0604020202020204" pitchFamily="34" charset="0"/>
              <a:cs typeface="Arial" panose="020B0604020202020204" pitchFamily="34" charset="0"/>
            </a:endParaRPr>
          </a:p>
          <a:p>
            <a:pPr marL="36899" indent="0">
              <a:buNone/>
            </a:pPr>
            <a:r>
              <a:rPr lang="fr-FR" b="1" dirty="0">
                <a:solidFill>
                  <a:schemeClr val="bg1"/>
                </a:solidFill>
                <a:latin typeface="Arial" panose="020B0604020202020204" pitchFamily="34" charset="0"/>
                <a:cs typeface="Arial" panose="020B0604020202020204" pitchFamily="34" charset="0"/>
              </a:rPr>
              <a:t>2-SITUATION DES LABORATOIRE DE BIOLOGIE MEDICALE EN AFRIQUE</a:t>
            </a:r>
          </a:p>
          <a:p>
            <a:pPr marL="36899" indent="0">
              <a:buNone/>
            </a:pPr>
            <a:endParaRPr lang="fr-FR" b="1" dirty="0">
              <a:solidFill>
                <a:schemeClr val="bg2">
                  <a:lumMod val="75000"/>
                  <a:lumOff val="25000"/>
                </a:schemeClr>
              </a:solidFill>
              <a:effectLst/>
              <a:latin typeface="Arial" panose="020B0604020202020204" pitchFamily="34" charset="0"/>
              <a:cs typeface="Arial" panose="020B0604020202020204" pitchFamily="34" charset="0"/>
            </a:endParaRPr>
          </a:p>
          <a:p>
            <a:pPr marL="36899" indent="0">
              <a:buNone/>
            </a:pPr>
            <a:r>
              <a:rPr lang="fr-FR" b="1" dirty="0">
                <a:solidFill>
                  <a:schemeClr val="tx2"/>
                </a:solidFill>
                <a:effectLst/>
                <a:latin typeface="Arial" panose="020B0604020202020204" pitchFamily="34" charset="0"/>
                <a:cs typeface="Arial" panose="020B0604020202020204" pitchFamily="34" charset="0"/>
              </a:rPr>
              <a:t>3-DEMARCHE DE MISE EN PLACE D’UNE SOLUTION</a:t>
            </a:r>
          </a:p>
          <a:p>
            <a:pPr marL="36899" indent="0">
              <a:buNone/>
            </a:pPr>
            <a:endParaRPr lang="fr-FR" b="1" dirty="0">
              <a:solidFill>
                <a:schemeClr val="tx2"/>
              </a:solidFill>
              <a:effectLst/>
              <a:latin typeface="Arial" panose="020B0604020202020204" pitchFamily="34" charset="0"/>
              <a:cs typeface="Arial" panose="020B0604020202020204" pitchFamily="34" charset="0"/>
            </a:endParaRPr>
          </a:p>
          <a:p>
            <a:pPr marL="36899" indent="0">
              <a:buNone/>
            </a:pPr>
            <a:r>
              <a:rPr lang="fr-FR" b="1" dirty="0">
                <a:solidFill>
                  <a:schemeClr val="tx2"/>
                </a:solidFill>
                <a:effectLst/>
                <a:latin typeface="Arial" panose="020B0604020202020204" pitchFamily="34" charset="0"/>
                <a:cs typeface="Arial" panose="020B0604020202020204" pitchFamily="34" charset="0"/>
              </a:rPr>
              <a:t>4- LA SOLUTIONS PROPOSEE</a:t>
            </a:r>
          </a:p>
          <a:p>
            <a:endParaRPr lang="fr-FR" b="1" dirty="0">
              <a:solidFill>
                <a:schemeClr val="tx2"/>
              </a:solidFill>
              <a:effectLst/>
              <a:latin typeface="Arial" panose="020B0604020202020204" pitchFamily="34" charset="0"/>
              <a:cs typeface="Arial" panose="020B0604020202020204" pitchFamily="34" charset="0"/>
            </a:endParaRPr>
          </a:p>
          <a:p>
            <a:pPr marL="36899" indent="0">
              <a:buNone/>
            </a:pPr>
            <a:r>
              <a:rPr lang="fr-FR" b="1" dirty="0">
                <a:solidFill>
                  <a:schemeClr val="tx2"/>
                </a:solidFill>
                <a:effectLst/>
                <a:latin typeface="Arial" panose="020B0604020202020204" pitchFamily="34" charset="0"/>
                <a:cs typeface="Arial" panose="020B0604020202020204" pitchFamily="34" charset="0"/>
              </a:rPr>
              <a:t>5- STRATEGIE D’AMELIORATION CONTINUE (CAPD)</a:t>
            </a:r>
          </a:p>
          <a:p>
            <a:pPr marL="36899" indent="0">
              <a:buNone/>
            </a:pPr>
            <a:endParaRPr lang="fr-FR" b="1" dirty="0">
              <a:solidFill>
                <a:schemeClr val="tx2"/>
              </a:solidFill>
              <a:effectLst/>
              <a:latin typeface="Arial" panose="020B0604020202020204" pitchFamily="34" charset="0"/>
              <a:cs typeface="Arial" panose="020B0604020202020204" pitchFamily="34" charset="0"/>
            </a:endParaRPr>
          </a:p>
          <a:p>
            <a:pPr marL="36899" indent="0">
              <a:buNone/>
            </a:pPr>
            <a:r>
              <a:rPr lang="fr-FR" b="1" dirty="0">
                <a:solidFill>
                  <a:schemeClr val="tx2"/>
                </a:solidFill>
                <a:effectLst/>
                <a:latin typeface="Arial" panose="020B0604020202020204" pitchFamily="34" charset="0"/>
                <a:cs typeface="Arial" panose="020B0604020202020204" pitchFamily="34" charset="0"/>
              </a:rPr>
              <a:t>6- RISQUES DU PROJET ET ALTERNATIVES</a:t>
            </a:r>
          </a:p>
          <a:p>
            <a:pPr marL="0" indent="0">
              <a:buNone/>
            </a:pPr>
            <a:endParaRPr lang="fr-FR" b="1" dirty="0">
              <a:solidFill>
                <a:schemeClr val="tx2"/>
              </a:solidFill>
              <a:effectLst/>
              <a:latin typeface="Arial" panose="020B0604020202020204" pitchFamily="34" charset="0"/>
              <a:cs typeface="Arial" panose="020B0604020202020204" pitchFamily="34" charset="0"/>
            </a:endParaRPr>
          </a:p>
          <a:p>
            <a:pPr marL="36899" indent="0">
              <a:buNone/>
            </a:pPr>
            <a:r>
              <a:rPr lang="fr-FR" b="1" dirty="0">
                <a:solidFill>
                  <a:schemeClr val="tx2"/>
                </a:solidFill>
                <a:effectLst/>
                <a:latin typeface="Arial" panose="020B0604020202020204" pitchFamily="34" charset="0"/>
                <a:cs typeface="Arial" panose="020B0604020202020204" pitchFamily="34" charset="0"/>
              </a:rPr>
              <a:t>7- REFERENCE BIBLIOGRAPHIQUE</a:t>
            </a: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a:p>
            <a:endParaRPr lang="fr-FR" dirty="0">
              <a:solidFill>
                <a:schemeClr val="tx1"/>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a:xfrm>
            <a:off x="11312038" y="6405790"/>
            <a:ext cx="753545" cy="365125"/>
          </a:xfrm>
        </p:spPr>
        <p:txBody>
          <a:bodyPr/>
          <a:lstStyle/>
          <a:p>
            <a:fld id="{2792C719-6F6E-410D-B3F4-C729222ADB2C}" type="slidenum">
              <a:rPr lang="fr-FR" sz="2400" b="1">
                <a:latin typeface="Arial" panose="020B0604020202020204" pitchFamily="34" charset="0"/>
                <a:cs typeface="Arial" panose="020B0604020202020204" pitchFamily="34" charset="0"/>
              </a:rPr>
              <a:t>6</a:t>
            </a:fld>
            <a:endParaRPr lang="fr-FR" sz="2400" b="1" dirty="0">
              <a:latin typeface="Arial" panose="020B0604020202020204" pitchFamily="34" charset="0"/>
              <a:cs typeface="Arial" panose="020B0604020202020204" pitchFamily="34" charset="0"/>
            </a:endParaRPr>
          </a:p>
        </p:txBody>
      </p:sp>
      <p:sp>
        <p:nvSpPr>
          <p:cNvPr id="11" name="Espace réservé du pied de page 4"/>
          <p:cNvSpPr>
            <a:spLocks noGrp="1"/>
          </p:cNvSpPr>
          <p:nvPr>
            <p:ph type="ftr" sz="quarter" idx="11"/>
          </p:nvPr>
        </p:nvSpPr>
        <p:spPr>
          <a:xfrm>
            <a:off x="1538518" y="13651"/>
            <a:ext cx="10653485" cy="365125"/>
          </a:xfrm>
        </p:spPr>
        <p:txBody>
          <a:bodyPr/>
          <a:lstStyle/>
          <a:p>
            <a:r>
              <a:rPr lang="fr-FR" dirty="0">
                <a:solidFill>
                  <a:schemeClr val="bg1"/>
                </a:solidFill>
                <a:latin typeface="Arial" panose="020B0604020202020204" pitchFamily="34" charset="0"/>
                <a:cs typeface="Arial" panose="020B0604020202020204" pitchFamily="34" charset="0"/>
              </a:rPr>
              <a:t>Certification professionnelle ABIH 2017                                                                                                                                                                             </a:t>
            </a:r>
            <a:r>
              <a:rPr lang="fr-FR" b="1" u="sng" dirty="0">
                <a:solidFill>
                  <a:schemeClr val="bg1"/>
                </a:solidFill>
                <a:latin typeface="Arial" panose="020B0604020202020204" pitchFamily="34" charset="0"/>
                <a:cs typeface="Arial" panose="020B0604020202020204" pitchFamily="34" charset="0"/>
              </a:rPr>
              <a:t>Auteurs:</a:t>
            </a:r>
            <a:r>
              <a:rPr lang="fr-FR" b="1" dirty="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SANOU Bakary Aimé, </a:t>
            </a:r>
          </a:p>
          <a:p>
            <a:r>
              <a:rPr lang="fr-FR" dirty="0">
                <a:solidFill>
                  <a:schemeClr val="bg1"/>
                </a:solidFill>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Tree>
    <p:extLst>
      <p:ext uri="{BB962C8B-B14F-4D97-AF65-F5344CB8AC3E}">
        <p14:creationId xmlns:p14="http://schemas.microsoft.com/office/powerpoint/2010/main" val="1267362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00080" y="512762"/>
            <a:ext cx="4383088" cy="393295"/>
          </a:xfrm>
          <a:noFill/>
        </p:spPr>
        <p:txBody>
          <a:bodyPr>
            <a:normAutofit fontScale="90000"/>
          </a:bodyPr>
          <a:lstStyle/>
          <a:p>
            <a:r>
              <a:rPr lang="fr-FR" sz="1600" b="1" dirty="0">
                <a:solidFill>
                  <a:schemeClr val="bg1"/>
                </a:solidFill>
                <a:effectLst/>
                <a:latin typeface="Arial" panose="020B0604020202020204" pitchFamily="34" charset="0"/>
                <a:cs typeface="Arial" panose="020B0604020202020204" pitchFamily="34" charset="0"/>
              </a:rPr>
              <a:t>2-SITUATION DES LABORATOIRES EN AFRIQUE</a:t>
            </a:r>
          </a:p>
        </p:txBody>
      </p:sp>
      <p:sp>
        <p:nvSpPr>
          <p:cNvPr id="4" name="Espace réservé du numéro de diapositive 3"/>
          <p:cNvSpPr>
            <a:spLocks noGrp="1"/>
          </p:cNvSpPr>
          <p:nvPr>
            <p:ph type="sldNum" sz="quarter" idx="12"/>
          </p:nvPr>
        </p:nvSpPr>
        <p:spPr>
          <a:xfrm>
            <a:off x="11252466" y="6404340"/>
            <a:ext cx="753545" cy="365125"/>
          </a:xfrm>
        </p:spPr>
        <p:txBody>
          <a:bodyPr/>
          <a:lstStyle/>
          <a:p>
            <a:fld id="{2792C719-6F6E-410D-B3F4-C729222ADB2C}" type="slidenum">
              <a:rPr lang="fr-FR" sz="2400" b="1">
                <a:solidFill>
                  <a:schemeClr val="bg1"/>
                </a:solidFill>
                <a:latin typeface="Arial" panose="020B0604020202020204" pitchFamily="34" charset="0"/>
                <a:cs typeface="Arial" panose="020B0604020202020204" pitchFamily="34" charset="0"/>
              </a:rPr>
              <a:t>7</a:t>
            </a:fld>
            <a:endParaRPr lang="fr-FR" sz="2400" b="1" dirty="0">
              <a:solidFill>
                <a:schemeClr val="bg1"/>
              </a:solidFill>
              <a:latin typeface="Arial" panose="020B0604020202020204" pitchFamily="34" charset="0"/>
              <a:cs typeface="Arial" panose="020B0604020202020204" pitchFamily="34" charset="0"/>
            </a:endParaRPr>
          </a:p>
        </p:txBody>
      </p:sp>
      <p:pic>
        <p:nvPicPr>
          <p:cNvPr id="22" name="Imag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494" y="1484783"/>
            <a:ext cx="4500727" cy="48605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23" name="ZoneTexte 22"/>
          <p:cNvSpPr txBox="1"/>
          <p:nvPr/>
        </p:nvSpPr>
        <p:spPr>
          <a:xfrm>
            <a:off x="247355" y="904439"/>
            <a:ext cx="7196547" cy="369332"/>
          </a:xfrm>
          <a:prstGeom prst="rect">
            <a:avLst/>
          </a:prstGeom>
          <a:noFill/>
        </p:spPr>
        <p:txBody>
          <a:bodyPr wrap="square" rtlCol="0">
            <a:spAutoFit/>
          </a:bodyPr>
          <a:lstStyle/>
          <a:p>
            <a:pPr marL="285741" indent="-285741">
              <a:buFont typeface="Wingdings" panose="05000000000000000000" pitchFamily="2" charset="2"/>
              <a:buChar char="v"/>
            </a:pPr>
            <a:r>
              <a:rPr lang="fr-FR" sz="1799" b="1" dirty="0">
                <a:solidFill>
                  <a:schemeClr val="bg1"/>
                </a:solidFill>
                <a:latin typeface="Arial" panose="020B0604020202020204" pitchFamily="34" charset="0"/>
                <a:cs typeface="Arial" panose="020B0604020202020204" pitchFamily="34" charset="0"/>
              </a:rPr>
              <a:t>Laboratoires accrédités /Mai 2014 (Afrique subsaharienne )</a:t>
            </a:r>
            <a:r>
              <a:rPr lang="fr-FR" sz="1600" b="1" dirty="0">
                <a:solidFill>
                  <a:srgbClr val="FF0000"/>
                </a:solidFill>
                <a:latin typeface="Arial" panose="020B0604020202020204" pitchFamily="34" charset="0"/>
                <a:cs typeface="Arial" panose="020B0604020202020204" pitchFamily="34" charset="0"/>
              </a:rPr>
              <a:t>[2]</a:t>
            </a:r>
            <a:endParaRPr lang="fr-FR" sz="1799" b="1" dirty="0">
              <a:solidFill>
                <a:srgbClr val="FF0000"/>
              </a:solidFill>
              <a:latin typeface="Arial" panose="020B0604020202020204" pitchFamily="34" charset="0"/>
              <a:cs typeface="Arial" panose="020B0604020202020204" pitchFamily="34" charset="0"/>
            </a:endParaRPr>
          </a:p>
        </p:txBody>
      </p:sp>
      <p:sp>
        <p:nvSpPr>
          <p:cNvPr id="24" name="ZoneTexte 23"/>
          <p:cNvSpPr txBox="1"/>
          <p:nvPr/>
        </p:nvSpPr>
        <p:spPr>
          <a:xfrm>
            <a:off x="8759476" y="6345301"/>
            <a:ext cx="2492990" cy="369204"/>
          </a:xfrm>
          <a:prstGeom prst="rect">
            <a:avLst/>
          </a:prstGeom>
          <a:noFill/>
        </p:spPr>
        <p:txBody>
          <a:bodyPr wrap="none" rtlCol="0">
            <a:spAutoFit/>
          </a:bodyPr>
          <a:lstStyle/>
          <a:p>
            <a:r>
              <a:rPr lang="fr-FR" sz="1799" dirty="0">
                <a:solidFill>
                  <a:schemeClr val="bg1"/>
                </a:solidFill>
                <a:latin typeface="Arial" panose="020B0604020202020204" pitchFamily="34" charset="0"/>
                <a:cs typeface="Arial" panose="020B0604020202020204" pitchFamily="34" charset="0"/>
              </a:rPr>
              <a:t>Afrique subsaharienne</a:t>
            </a:r>
          </a:p>
        </p:txBody>
      </p:sp>
      <p:cxnSp>
        <p:nvCxnSpPr>
          <p:cNvPr id="28" name="Connecteur droit avec flèche 27"/>
          <p:cNvCxnSpPr>
            <a:cxnSpLocks/>
          </p:cNvCxnSpPr>
          <p:nvPr/>
        </p:nvCxnSpPr>
        <p:spPr>
          <a:xfrm>
            <a:off x="7377216" y="4400159"/>
            <a:ext cx="2510213" cy="1464600"/>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30" name="ZoneTexte 29"/>
          <p:cNvSpPr txBox="1"/>
          <p:nvPr/>
        </p:nvSpPr>
        <p:spPr>
          <a:xfrm>
            <a:off x="5891621" y="4209112"/>
            <a:ext cx="1446230" cy="307777"/>
          </a:xfrm>
          <a:prstGeom prst="rect">
            <a:avLst/>
          </a:prstGeom>
          <a:noFill/>
        </p:spPr>
        <p:txBody>
          <a:bodyPr wrap="none" rtlCol="0">
            <a:spAutoFit/>
          </a:bodyPr>
          <a:lstStyle/>
          <a:p>
            <a:r>
              <a:rPr lang="fr-FR" sz="1400" b="1" dirty="0">
                <a:solidFill>
                  <a:schemeClr val="bg1"/>
                </a:solidFill>
                <a:latin typeface="Arial" panose="020B0604020202020204" pitchFamily="34" charset="0"/>
                <a:cs typeface="Arial" panose="020B0604020202020204" pitchFamily="34" charset="0"/>
              </a:rPr>
              <a:t>Afrique du sud</a:t>
            </a:r>
          </a:p>
        </p:txBody>
      </p:sp>
      <p:graphicFrame>
        <p:nvGraphicFramePr>
          <p:cNvPr id="7" name="Graphique 6"/>
          <p:cNvGraphicFramePr/>
          <p:nvPr>
            <p:extLst>
              <p:ext uri="{D42A27DB-BD31-4B8C-83A1-F6EECF244321}">
                <p14:modId xmlns:p14="http://schemas.microsoft.com/office/powerpoint/2010/main" val="304176259"/>
              </p:ext>
            </p:extLst>
          </p:nvPr>
        </p:nvGraphicFramePr>
        <p:xfrm>
          <a:off x="164734" y="1696202"/>
          <a:ext cx="5004575" cy="4545863"/>
        </p:xfrm>
        <a:graphic>
          <a:graphicData uri="http://schemas.openxmlformats.org/drawingml/2006/chart">
            <c:chart xmlns:c="http://schemas.openxmlformats.org/drawingml/2006/chart" xmlns:r="http://schemas.openxmlformats.org/officeDocument/2006/relationships" r:id="rId4"/>
          </a:graphicData>
        </a:graphic>
      </p:graphicFrame>
      <p:sp>
        <p:nvSpPr>
          <p:cNvPr id="3" name="ZoneTexte 2"/>
          <p:cNvSpPr txBox="1"/>
          <p:nvPr/>
        </p:nvSpPr>
        <p:spPr>
          <a:xfrm>
            <a:off x="247355" y="1296244"/>
            <a:ext cx="1576265" cy="369204"/>
          </a:xfrm>
          <a:prstGeom prst="rect">
            <a:avLst/>
          </a:prstGeom>
          <a:noFill/>
        </p:spPr>
        <p:txBody>
          <a:bodyPr wrap="none" rtlCol="0">
            <a:spAutoFit/>
          </a:bodyPr>
          <a:lstStyle/>
          <a:p>
            <a:r>
              <a:rPr lang="fr-FR" sz="1799" b="1" dirty="0">
                <a:solidFill>
                  <a:schemeClr val="bg1"/>
                </a:solidFill>
                <a:latin typeface="Arial" panose="020B0604020202020204" pitchFamily="34" charset="0"/>
                <a:cs typeface="Arial" panose="020B0604020202020204" pitchFamily="34" charset="0"/>
              </a:rPr>
              <a:t>TOTAL = 320</a:t>
            </a:r>
          </a:p>
        </p:txBody>
      </p:sp>
      <p:sp>
        <p:nvSpPr>
          <p:cNvPr id="10" name="Rectangle 9"/>
          <p:cNvSpPr/>
          <p:nvPr/>
        </p:nvSpPr>
        <p:spPr>
          <a:xfrm>
            <a:off x="-40376" y="6352583"/>
            <a:ext cx="7311358" cy="430887"/>
          </a:xfrm>
          <a:prstGeom prst="rect">
            <a:avLst/>
          </a:prstGeom>
        </p:spPr>
        <p:txBody>
          <a:bodyPr wrap="square">
            <a:spAutoFit/>
          </a:bodyPr>
          <a:lstStyle/>
          <a:p>
            <a:pPr marL="261929" indent="-261929" defTabSz="261929"/>
            <a:r>
              <a:rPr lang="fr-FR" sz="1100" b="1" dirty="0">
                <a:solidFill>
                  <a:srgbClr val="FF0000"/>
                </a:solidFill>
                <a:latin typeface="Arial" panose="020B0604020202020204" pitchFamily="34" charset="0"/>
                <a:cs typeface="Arial" panose="020B0604020202020204" pitchFamily="34" charset="0"/>
              </a:rPr>
              <a:t>[2]</a:t>
            </a:r>
            <a:r>
              <a:rPr lang="fr-FR" sz="1100" dirty="0">
                <a:solidFill>
                  <a:schemeClr val="bg1"/>
                </a:solidFill>
                <a:latin typeface="Arial" panose="020B0604020202020204" pitchFamily="34" charset="0"/>
                <a:cs typeface="Arial" panose="020B0604020202020204" pitchFamily="34" charset="0"/>
              </a:rPr>
              <a:t> Mises à jour des laboratoires d'accréditation par ASLM (le processus de laboratoire amélioration de la qualité), </a:t>
            </a:r>
            <a:r>
              <a:rPr lang="fr-FR" sz="1100" dirty="0">
                <a:solidFill>
                  <a:schemeClr val="bg1"/>
                </a:solidFill>
                <a:latin typeface="Arial" panose="020B0604020202020204" pitchFamily="34" charset="0"/>
                <a:cs typeface="Arial" panose="020B0604020202020204" pitchFamily="34" charset="0"/>
                <a:hlinkClick r:id="rId5"/>
              </a:rPr>
              <a:t>http://www.aslm.org/what-we-do/slipta/</a:t>
            </a:r>
            <a:r>
              <a:rPr lang="fr-FR" sz="1100" dirty="0">
                <a:solidFill>
                  <a:schemeClr val="bg1"/>
                </a:solidFill>
                <a:latin typeface="Arial" panose="020B0604020202020204" pitchFamily="34" charset="0"/>
                <a:cs typeface="Arial" panose="020B0604020202020204" pitchFamily="34" charset="0"/>
              </a:rPr>
              <a:t> [Consulté le : 22 février 2017]</a:t>
            </a:r>
          </a:p>
        </p:txBody>
      </p:sp>
      <p:sp>
        <p:nvSpPr>
          <p:cNvPr id="20" name="Espace réservé du pied de page 4"/>
          <p:cNvSpPr>
            <a:spLocks noGrp="1"/>
          </p:cNvSpPr>
          <p:nvPr>
            <p:ph type="ftr" sz="quarter" idx="11"/>
          </p:nvPr>
        </p:nvSpPr>
        <p:spPr>
          <a:xfrm>
            <a:off x="1538518" y="13651"/>
            <a:ext cx="10653485" cy="365125"/>
          </a:xfrm>
        </p:spPr>
        <p:txBody>
          <a:bodyPr/>
          <a:lstStyle/>
          <a:p>
            <a:r>
              <a:rPr lang="fr-FR" dirty="0">
                <a:solidFill>
                  <a:schemeClr val="bg1"/>
                </a:solidFill>
                <a:effectLst/>
                <a:latin typeface="Arial" panose="020B0604020202020204" pitchFamily="34" charset="0"/>
                <a:cs typeface="Arial" panose="020B0604020202020204" pitchFamily="34" charset="0"/>
              </a:rPr>
              <a:t>Certification professionnelle ABIH 2017                                                                                                                                                                             </a:t>
            </a:r>
            <a:r>
              <a:rPr lang="fr-FR" b="1" u="sng" dirty="0">
                <a:solidFill>
                  <a:schemeClr val="bg1"/>
                </a:solidFill>
                <a:effectLst/>
                <a:latin typeface="Arial" panose="020B0604020202020204" pitchFamily="34" charset="0"/>
                <a:cs typeface="Arial" panose="020B0604020202020204" pitchFamily="34" charset="0"/>
              </a:rPr>
              <a:t>Auteurs:</a:t>
            </a:r>
            <a:r>
              <a:rPr lang="fr-FR" b="1" dirty="0">
                <a:solidFill>
                  <a:schemeClr val="bg1"/>
                </a:solidFill>
                <a:effectLst/>
                <a:latin typeface="Arial" panose="020B0604020202020204" pitchFamily="34" charset="0"/>
                <a:cs typeface="Arial" panose="020B0604020202020204" pitchFamily="34" charset="0"/>
              </a:rPr>
              <a:t>    </a:t>
            </a:r>
            <a:r>
              <a:rPr lang="fr-FR" dirty="0">
                <a:solidFill>
                  <a:schemeClr val="bg1"/>
                </a:solidFill>
                <a:effectLst/>
                <a:latin typeface="Arial" panose="020B0604020202020204" pitchFamily="34" charset="0"/>
                <a:cs typeface="Arial" panose="020B0604020202020204" pitchFamily="34" charset="0"/>
              </a:rPr>
              <a:t>SANOU Bakary Aimé, </a:t>
            </a:r>
          </a:p>
          <a:p>
            <a:r>
              <a:rPr lang="fr-FR" dirty="0">
                <a:solidFill>
                  <a:schemeClr val="bg1"/>
                </a:solidFill>
                <a:effectLst/>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21" name="Imag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Tree>
    <p:extLst>
      <p:ext uri="{BB962C8B-B14F-4D97-AF65-F5344CB8AC3E}">
        <p14:creationId xmlns:p14="http://schemas.microsoft.com/office/powerpoint/2010/main" val="384983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0" grpId="0"/>
      <p:bldGraphic spid="7" grpId="0">
        <p:bldAsOne/>
      </p:bldGraphic>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009858"/>
            <a:ext cx="8947091" cy="562375"/>
          </a:xfrm>
        </p:spPr>
        <p:txBody>
          <a:bodyPr>
            <a:normAutofit fontScale="90000"/>
          </a:bodyPr>
          <a:lstStyle/>
          <a:p>
            <a:pPr marL="285741" indent="-285741">
              <a:buFont typeface="Wingdings" panose="05000000000000000000" pitchFamily="2" charset="2"/>
              <a:buChar char="v"/>
            </a:pPr>
            <a:r>
              <a:rPr lang="fr-FR" sz="1600" b="1" dirty="0">
                <a:solidFill>
                  <a:schemeClr val="bg1"/>
                </a:solidFill>
                <a:effectLst/>
                <a:latin typeface="Arial" panose="020B0604020202020204" pitchFamily="34" charset="0"/>
                <a:cs typeface="Arial" panose="020B0604020202020204" pitchFamily="34" charset="0"/>
              </a:rPr>
              <a:t>LES CAPACITÉS DES LABORATOIRES A CONFIRMER LES ÉPIDÉMIES D'AFRIQUE  (45 PAYS) </a:t>
            </a:r>
            <a:r>
              <a:rPr lang="fr-FR" sz="1600" b="1" dirty="0">
                <a:solidFill>
                  <a:srgbClr val="FF0000"/>
                </a:solidFill>
                <a:effectLst/>
                <a:latin typeface="Arial" panose="020B0604020202020204" pitchFamily="34" charset="0"/>
                <a:cs typeface="Arial" panose="020B0604020202020204" pitchFamily="34" charset="0"/>
              </a:rPr>
              <a:t>[3]</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3841585346"/>
              </p:ext>
            </p:extLst>
          </p:nvPr>
        </p:nvGraphicFramePr>
        <p:xfrm>
          <a:off x="389816" y="1705969"/>
          <a:ext cx="7056013" cy="3724771"/>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a:xfrm>
            <a:off x="11278772" y="6492876"/>
            <a:ext cx="753545" cy="365125"/>
          </a:xfrm>
        </p:spPr>
        <p:txBody>
          <a:bodyPr/>
          <a:lstStyle/>
          <a:p>
            <a:fld id="{2792C719-6F6E-410D-B3F4-C729222ADB2C}" type="slidenum">
              <a:rPr lang="fr-FR" sz="2400" b="1">
                <a:solidFill>
                  <a:schemeClr val="bg1"/>
                </a:solidFill>
                <a:effectLst/>
                <a:latin typeface="Arial" panose="020B0604020202020204" pitchFamily="34" charset="0"/>
                <a:cs typeface="Arial" panose="020B0604020202020204" pitchFamily="34" charset="0"/>
              </a:rPr>
              <a:t>8</a:t>
            </a:fld>
            <a:endParaRPr lang="fr-FR" sz="2400" b="1" dirty="0">
              <a:solidFill>
                <a:schemeClr val="bg1"/>
              </a:solidFill>
              <a:effectLst/>
              <a:latin typeface="Arial" panose="020B0604020202020204" pitchFamily="34" charset="0"/>
              <a:cs typeface="Arial" panose="020B0604020202020204" pitchFamily="34" charset="0"/>
            </a:endParaRPr>
          </a:p>
        </p:txBody>
      </p:sp>
      <p:sp>
        <p:nvSpPr>
          <p:cNvPr id="3" name="ZoneTexte 2"/>
          <p:cNvSpPr txBox="1"/>
          <p:nvPr/>
        </p:nvSpPr>
        <p:spPr>
          <a:xfrm>
            <a:off x="7922183" y="1906528"/>
            <a:ext cx="3531929" cy="369204"/>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wrap="none" rtlCol="0">
            <a:spAutoFit/>
          </a:bodyPr>
          <a:lstStyle>
            <a:defPPr>
              <a:defRPr lang="en-US"/>
            </a:defPPr>
            <a:lvl1pPr>
              <a:defRPr b="1"/>
            </a:lvl1pPr>
          </a:lstStyle>
          <a:p>
            <a:r>
              <a:rPr lang="fr-FR" sz="1799" dirty="0">
                <a:latin typeface="Arial" panose="020B0604020202020204" pitchFamily="34" charset="0"/>
                <a:cs typeface="Arial" panose="020B0604020202020204" pitchFamily="34" charset="0"/>
              </a:rPr>
              <a:t>3 PAYS       25% des épidémies</a:t>
            </a:r>
          </a:p>
        </p:txBody>
      </p:sp>
      <p:sp>
        <p:nvSpPr>
          <p:cNvPr id="5" name="Flèche : droite 4"/>
          <p:cNvSpPr/>
          <p:nvPr/>
        </p:nvSpPr>
        <p:spPr>
          <a:xfrm>
            <a:off x="8834798" y="2002087"/>
            <a:ext cx="315477" cy="18197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8" name="ZoneTexte 7"/>
          <p:cNvSpPr txBox="1"/>
          <p:nvPr/>
        </p:nvSpPr>
        <p:spPr>
          <a:xfrm>
            <a:off x="7876008" y="2731549"/>
            <a:ext cx="4173130" cy="369204"/>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wrap="none" rtlCol="0">
            <a:spAutoFit/>
          </a:bodyPr>
          <a:lstStyle>
            <a:defPPr>
              <a:defRPr lang="en-US"/>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799" dirty="0">
                <a:latin typeface="Arial" panose="020B0604020202020204" pitchFamily="34" charset="0"/>
                <a:cs typeface="Arial" panose="020B0604020202020204" pitchFamily="34" charset="0"/>
              </a:rPr>
              <a:t>24 PAYS       25 à 49% des épidémies</a:t>
            </a:r>
          </a:p>
        </p:txBody>
      </p:sp>
      <p:sp>
        <p:nvSpPr>
          <p:cNvPr id="9" name="ZoneTexte 8"/>
          <p:cNvSpPr txBox="1"/>
          <p:nvPr/>
        </p:nvSpPr>
        <p:spPr>
          <a:xfrm>
            <a:off x="7874248" y="3606300"/>
            <a:ext cx="4044890" cy="369204"/>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wrap="none" rtlCol="0">
            <a:spAutoFit/>
          </a:bodyPr>
          <a:lstStyle>
            <a:defPPr>
              <a:defRPr lang="en-US"/>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799" dirty="0">
                <a:latin typeface="Arial" panose="020B0604020202020204" pitchFamily="34" charset="0"/>
                <a:cs typeface="Arial" panose="020B0604020202020204" pitchFamily="34" charset="0"/>
              </a:rPr>
              <a:t>8 PAYS       50 à 74% des épidémies</a:t>
            </a:r>
          </a:p>
        </p:txBody>
      </p:sp>
      <p:sp>
        <p:nvSpPr>
          <p:cNvPr id="10" name="ZoneTexte 9"/>
          <p:cNvSpPr txBox="1"/>
          <p:nvPr/>
        </p:nvSpPr>
        <p:spPr>
          <a:xfrm>
            <a:off x="7864444" y="4296491"/>
            <a:ext cx="3647409" cy="369204"/>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wrap="none" rtlCol="0">
            <a:spAutoFit/>
          </a:bodyPr>
          <a:lstStyle>
            <a:defPPr>
              <a:defRPr lang="en-US"/>
            </a:defPPr>
            <a:lvl1pPr>
              <a:defRPr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799" dirty="0">
                <a:latin typeface="Arial" panose="020B0604020202020204" pitchFamily="34" charset="0"/>
                <a:cs typeface="Arial" panose="020B0604020202020204" pitchFamily="34" charset="0"/>
              </a:rPr>
              <a:t>11 PAYS       75% des épidémies</a:t>
            </a:r>
          </a:p>
        </p:txBody>
      </p:sp>
      <p:sp>
        <p:nvSpPr>
          <p:cNvPr id="11" name="Flèche : droite 10"/>
          <p:cNvSpPr/>
          <p:nvPr/>
        </p:nvSpPr>
        <p:spPr>
          <a:xfrm>
            <a:off x="8964044" y="2800920"/>
            <a:ext cx="298525" cy="23540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12" name="Flèche : droite 11"/>
          <p:cNvSpPr/>
          <p:nvPr/>
        </p:nvSpPr>
        <p:spPr>
          <a:xfrm flipV="1">
            <a:off x="8801752" y="3713590"/>
            <a:ext cx="348522" cy="20761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13" name="Flèche : droite 12"/>
          <p:cNvSpPr/>
          <p:nvPr/>
        </p:nvSpPr>
        <p:spPr>
          <a:xfrm>
            <a:off x="8933225" y="4404515"/>
            <a:ext cx="217049" cy="18810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14" name="ZoneTexte 13"/>
          <p:cNvSpPr txBox="1"/>
          <p:nvPr/>
        </p:nvSpPr>
        <p:spPr>
          <a:xfrm>
            <a:off x="7869030" y="4941923"/>
            <a:ext cx="4262898" cy="369204"/>
          </a:xfrm>
          <a:prstGeom prst="rect">
            <a:avLst/>
          </a:prstGeom>
          <a:solidFill>
            <a:srgbClr val="00B050"/>
          </a:solidFill>
          <a:ln>
            <a:solidFill>
              <a:srgbClr val="FF0000"/>
            </a:solidFill>
          </a:ln>
        </p:spPr>
        <p:style>
          <a:lnRef idx="1">
            <a:schemeClr val="accent3"/>
          </a:lnRef>
          <a:fillRef idx="3">
            <a:schemeClr val="accent3"/>
          </a:fillRef>
          <a:effectRef idx="2">
            <a:schemeClr val="accent3"/>
          </a:effectRef>
          <a:fontRef idx="minor">
            <a:schemeClr val="lt1"/>
          </a:fontRef>
        </p:style>
        <p:txBody>
          <a:bodyPr wrap="non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799" b="1" dirty="0">
                <a:latin typeface="Arial" panose="020B0604020202020204" pitchFamily="34" charset="0"/>
                <a:cs typeface="Arial" panose="020B0604020202020204" pitchFamily="34" charset="0"/>
              </a:rPr>
              <a:t>AUCUN PAYS       100%</a:t>
            </a:r>
            <a:r>
              <a:rPr lang="fr-FR" sz="1799" dirty="0">
                <a:latin typeface="Arial" panose="020B0604020202020204" pitchFamily="34" charset="0"/>
                <a:cs typeface="Arial" panose="020B0604020202020204" pitchFamily="34" charset="0"/>
              </a:rPr>
              <a:t> des épidémies</a:t>
            </a:r>
            <a:endParaRPr lang="fr-FR" sz="1799" b="1" dirty="0">
              <a:latin typeface="Arial" panose="020B0604020202020204" pitchFamily="34" charset="0"/>
              <a:cs typeface="Arial" panose="020B0604020202020204" pitchFamily="34" charset="0"/>
            </a:endParaRPr>
          </a:p>
        </p:txBody>
      </p:sp>
      <p:sp>
        <p:nvSpPr>
          <p:cNvPr id="15" name="Flèche : droite 14"/>
          <p:cNvSpPr/>
          <p:nvPr/>
        </p:nvSpPr>
        <p:spPr>
          <a:xfrm flipV="1">
            <a:off x="9537574" y="5013216"/>
            <a:ext cx="301146" cy="24320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6" name="Rectangle 5"/>
          <p:cNvSpPr/>
          <p:nvPr/>
        </p:nvSpPr>
        <p:spPr>
          <a:xfrm>
            <a:off x="0" y="6390836"/>
            <a:ext cx="6580414" cy="430887"/>
          </a:xfrm>
          <a:prstGeom prst="rect">
            <a:avLst/>
          </a:prstGeom>
        </p:spPr>
        <p:txBody>
          <a:bodyPr wrap="square">
            <a:spAutoFit/>
          </a:bodyPr>
          <a:lstStyle/>
          <a:p>
            <a:r>
              <a:rPr lang="fr-FR" sz="1100" b="1" dirty="0">
                <a:solidFill>
                  <a:srgbClr val="FF0000"/>
                </a:solidFill>
                <a:latin typeface="Arial" panose="020B0604020202020204" pitchFamily="34" charset="0"/>
                <a:cs typeface="Arial" panose="020B0604020202020204" pitchFamily="34" charset="0"/>
              </a:rPr>
              <a:t>[3] </a:t>
            </a:r>
            <a:r>
              <a:rPr lang="fr-FR" sz="1100" dirty="0">
                <a:solidFill>
                  <a:schemeClr val="bg1"/>
                </a:solidFill>
                <a:latin typeface="Arial" panose="020B0604020202020204" pitchFamily="34" charset="0"/>
                <a:cs typeface="Arial" panose="020B0604020202020204" pitchFamily="34" charset="0"/>
              </a:rPr>
              <a:t>Bureau régional de l’OMS pour l’Afrique 2013 ,Capacités requises des laboratoires</a:t>
            </a:r>
          </a:p>
          <a:p>
            <a:r>
              <a:rPr lang="fr-FR" sz="1100" dirty="0">
                <a:solidFill>
                  <a:schemeClr val="bg1"/>
                </a:solidFill>
                <a:latin typeface="Arial" panose="020B0604020202020204" pitchFamily="34" charset="0"/>
                <a:cs typeface="Arial" panose="020B0604020202020204" pitchFamily="34" charset="0"/>
              </a:rPr>
              <a:t> en vertu du règlement sanitaire international et leur mise en place dans la région africaine de /Page 24</a:t>
            </a:r>
          </a:p>
        </p:txBody>
      </p:sp>
      <p:sp>
        <p:nvSpPr>
          <p:cNvPr id="19" name="Espace réservé du pied de page 4"/>
          <p:cNvSpPr>
            <a:spLocks noGrp="1"/>
          </p:cNvSpPr>
          <p:nvPr>
            <p:ph type="ftr" sz="quarter" idx="11"/>
          </p:nvPr>
        </p:nvSpPr>
        <p:spPr>
          <a:xfrm>
            <a:off x="1538515" y="17449"/>
            <a:ext cx="10653485" cy="365125"/>
          </a:xfrm>
        </p:spPr>
        <p:txBody>
          <a:bodyPr/>
          <a:lstStyle/>
          <a:p>
            <a:r>
              <a:rPr lang="fr-FR" b="1" dirty="0">
                <a:solidFill>
                  <a:schemeClr val="bg1"/>
                </a:solidFill>
                <a:effectLst/>
                <a:latin typeface="Arial" panose="020B0604020202020204" pitchFamily="34" charset="0"/>
                <a:cs typeface="Arial" panose="020B0604020202020204" pitchFamily="34" charset="0"/>
              </a:rPr>
              <a:t>Certification professionnelle ABIH 2017                                                                                                                                                                   </a:t>
            </a:r>
            <a:r>
              <a:rPr lang="fr-FR" b="1" u="sng" dirty="0">
                <a:solidFill>
                  <a:schemeClr val="bg1"/>
                </a:solidFill>
                <a:effectLst/>
                <a:latin typeface="Arial" panose="020B0604020202020204" pitchFamily="34" charset="0"/>
                <a:cs typeface="Arial" panose="020B0604020202020204" pitchFamily="34" charset="0"/>
              </a:rPr>
              <a:t>Auteurs:</a:t>
            </a:r>
            <a:r>
              <a:rPr lang="fr-FR" b="1" dirty="0">
                <a:solidFill>
                  <a:schemeClr val="bg1"/>
                </a:solidFill>
                <a:effectLst/>
                <a:latin typeface="Arial" panose="020B0604020202020204" pitchFamily="34" charset="0"/>
                <a:cs typeface="Arial" panose="020B0604020202020204" pitchFamily="34" charset="0"/>
              </a:rPr>
              <a:t>    SANOU Bakary Aimé, </a:t>
            </a:r>
          </a:p>
          <a:p>
            <a:r>
              <a:rPr lang="fr-FR" b="1" dirty="0">
                <a:solidFill>
                  <a:schemeClr val="bg1"/>
                </a:solidFill>
                <a:effectLst/>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00"/>
            <a:ext cx="1428750" cy="495300"/>
          </a:xfrm>
          <a:prstGeom prst="rect">
            <a:avLst/>
          </a:prstGeom>
        </p:spPr>
      </p:pic>
      <p:sp>
        <p:nvSpPr>
          <p:cNvPr id="18" name="Titre 1"/>
          <p:cNvSpPr txBox="1">
            <a:spLocks/>
          </p:cNvSpPr>
          <p:nvPr/>
        </p:nvSpPr>
        <p:spPr>
          <a:xfrm>
            <a:off x="3700080" y="419827"/>
            <a:ext cx="4383088" cy="393295"/>
          </a:xfrm>
          <a:prstGeom prst="rect">
            <a:avLst/>
          </a:prstGeom>
          <a:effectLst>
            <a:outerShdw blurRad="25400" dir="17880000">
              <a:srgbClr val="000000">
                <a:alpha val="46000"/>
              </a:srgbClr>
            </a:outerShdw>
          </a:effectLst>
        </p:spPr>
        <p:txBody>
          <a:bodyPr vert="horz" lIns="91440" tIns="45720" rIns="91440" bIns="45720" rtlCol="0" anchor="ctr">
            <a:normAutofit fontScale="9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dirty="0">
                <a:solidFill>
                  <a:schemeClr val="bg1"/>
                </a:solidFill>
                <a:effectLst/>
                <a:latin typeface="Arial" panose="020B0604020202020204" pitchFamily="34" charset="0"/>
                <a:cs typeface="Arial" panose="020B0604020202020204" pitchFamily="34" charset="0"/>
              </a:rPr>
              <a:t>2- SITUATION DES LABORATOIRES EN AFRIQUE</a:t>
            </a:r>
          </a:p>
        </p:txBody>
      </p:sp>
    </p:spTree>
    <p:extLst>
      <p:ext uri="{BB962C8B-B14F-4D97-AF65-F5344CB8AC3E}">
        <p14:creationId xmlns:p14="http://schemas.microsoft.com/office/powerpoint/2010/main" val="95213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par>
                          <p:cTn id="37" fill="hold">
                            <p:stCondLst>
                              <p:cond delay="4000"/>
                            </p:stCondLst>
                            <p:childTnLst>
                              <p:par>
                                <p:cTn id="38" presetID="16" presetClass="entr" presetSubtype="2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par>
                          <p:cTn id="41" fill="hold">
                            <p:stCondLst>
                              <p:cond delay="4500"/>
                            </p:stCondLst>
                            <p:childTnLst>
                              <p:par>
                                <p:cTn id="42" presetID="16" presetClass="entr" presetSubtype="2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par>
                          <p:cTn id="45" fill="hold">
                            <p:stCondLst>
                              <p:cond delay="5000"/>
                            </p:stCondLst>
                            <p:childTnLst>
                              <p:par>
                                <p:cTn id="46" presetID="16" presetClass="entr" presetSubtype="21"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animBg="1"/>
      <p:bldP spid="5"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76224"/>
            <a:ext cx="4245352" cy="407823"/>
          </a:xfrm>
        </p:spPr>
        <p:txBody>
          <a:bodyPr>
            <a:normAutofit/>
          </a:bodyPr>
          <a:lstStyle/>
          <a:p>
            <a:pPr marL="285741" indent="-285741">
              <a:buFont typeface="Wingdings" panose="05000000000000000000" pitchFamily="2" charset="2"/>
              <a:buChar char="v"/>
            </a:pPr>
            <a:r>
              <a:rPr lang="fr-FR" sz="1400" b="1" dirty="0">
                <a:solidFill>
                  <a:schemeClr val="bg1"/>
                </a:solidFill>
                <a:effectLst/>
                <a:latin typeface="Arial" panose="020B0604020202020204" pitchFamily="34" charset="0"/>
                <a:cs typeface="Arial" panose="020B0604020202020204" pitchFamily="34" charset="0"/>
              </a:rPr>
              <a:t>SUIVI DES LABORATOIRES MEDICAUX </a:t>
            </a:r>
            <a:r>
              <a:rPr lang="fr-FR" sz="1400" b="1" dirty="0">
                <a:solidFill>
                  <a:srgbClr val="FF0000"/>
                </a:solidFill>
                <a:effectLst/>
                <a:latin typeface="Arial" panose="020B0604020202020204" pitchFamily="34" charset="0"/>
                <a:cs typeface="Arial" panose="020B0604020202020204" pitchFamily="34" charset="0"/>
              </a:rPr>
              <a:t>[4]</a:t>
            </a:r>
          </a:p>
        </p:txBody>
      </p:sp>
      <p:sp>
        <p:nvSpPr>
          <p:cNvPr id="4" name="Espace réservé du numéro de diapositive 3"/>
          <p:cNvSpPr>
            <a:spLocks noGrp="1"/>
          </p:cNvSpPr>
          <p:nvPr>
            <p:ph type="sldNum" sz="quarter" idx="12"/>
          </p:nvPr>
        </p:nvSpPr>
        <p:spPr>
          <a:xfrm>
            <a:off x="11244132" y="6431935"/>
            <a:ext cx="753545" cy="365125"/>
          </a:xfrm>
        </p:spPr>
        <p:txBody>
          <a:bodyPr/>
          <a:lstStyle/>
          <a:p>
            <a:fld id="{2792C719-6F6E-410D-B3F4-C729222ADB2C}" type="slidenum">
              <a:rPr lang="fr-FR" sz="2400" b="1">
                <a:solidFill>
                  <a:schemeClr val="bg1"/>
                </a:solidFill>
                <a:effectLst/>
                <a:latin typeface="Arial" panose="020B0604020202020204" pitchFamily="34" charset="0"/>
                <a:cs typeface="Arial" panose="020B0604020202020204" pitchFamily="34" charset="0"/>
              </a:rPr>
              <a:t>9</a:t>
            </a:fld>
            <a:endParaRPr lang="fr-FR" sz="2400" b="1" dirty="0">
              <a:solidFill>
                <a:schemeClr val="bg1"/>
              </a:solidFill>
              <a:effectLst/>
              <a:latin typeface="Arial" panose="020B0604020202020204" pitchFamily="34" charset="0"/>
              <a:cs typeface="Arial" panose="020B0604020202020204" pitchFamily="34" charset="0"/>
            </a:endParaRPr>
          </a:p>
        </p:txBody>
      </p:sp>
      <p:sp>
        <p:nvSpPr>
          <p:cNvPr id="5" name="ZoneTexte 4"/>
          <p:cNvSpPr txBox="1"/>
          <p:nvPr/>
        </p:nvSpPr>
        <p:spPr>
          <a:xfrm>
            <a:off x="4260027" y="942605"/>
            <a:ext cx="5197468" cy="584775"/>
          </a:xfrm>
          <a:prstGeom prst="rect">
            <a:avLst/>
          </a:prstGeom>
          <a:solidFill>
            <a:srgbClr val="00B0F0"/>
          </a:solid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1600" b="1" dirty="0">
                <a:solidFill>
                  <a:schemeClr val="bg1"/>
                </a:solidFill>
                <a:latin typeface="Arial" panose="020B0604020202020204" pitchFamily="34" charset="0"/>
                <a:cs typeface="Arial" panose="020B0604020202020204" pitchFamily="34" charset="0"/>
              </a:rPr>
              <a:t>OMS/AFRO</a:t>
            </a:r>
          </a:p>
          <a:p>
            <a:pPr algn="ctr"/>
            <a:r>
              <a:rPr lang="fr-FR" sz="1600" b="1" dirty="0">
                <a:solidFill>
                  <a:schemeClr val="bg1"/>
                </a:solidFill>
                <a:latin typeface="Arial" panose="020B0604020202020204" pitchFamily="34" charset="0"/>
                <a:cs typeface="Arial" panose="020B0604020202020204" pitchFamily="34" charset="0"/>
              </a:rPr>
              <a:t>(Organisation mondiale de la santé/ Zone Afrique)</a:t>
            </a:r>
          </a:p>
        </p:txBody>
      </p:sp>
      <p:sp>
        <p:nvSpPr>
          <p:cNvPr id="6" name="ZoneTexte 5"/>
          <p:cNvSpPr txBox="1"/>
          <p:nvPr/>
        </p:nvSpPr>
        <p:spPr>
          <a:xfrm>
            <a:off x="4174282" y="2439606"/>
            <a:ext cx="1052884" cy="369204"/>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1799" b="1" dirty="0">
                <a:solidFill>
                  <a:schemeClr val="bg1"/>
                </a:solidFill>
                <a:latin typeface="Arial" panose="020B0604020202020204" pitchFamily="34" charset="0"/>
                <a:cs typeface="Arial" panose="020B0604020202020204" pitchFamily="34" charset="0"/>
              </a:rPr>
              <a:t>SLIPTA</a:t>
            </a:r>
          </a:p>
        </p:txBody>
      </p:sp>
      <p:sp>
        <p:nvSpPr>
          <p:cNvPr id="7" name="ZoneTexte 6"/>
          <p:cNvSpPr txBox="1"/>
          <p:nvPr/>
        </p:nvSpPr>
        <p:spPr>
          <a:xfrm>
            <a:off x="2562937" y="3182441"/>
            <a:ext cx="4181523" cy="830997"/>
          </a:xfrm>
          <a:prstGeom prst="rect">
            <a:avLst/>
          </a:prstGeom>
          <a:solidFill>
            <a:schemeClr val="bg2">
              <a:lumMod val="25000"/>
              <a:lumOff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fr-FR" sz="1600" b="1" dirty="0">
                <a:solidFill>
                  <a:schemeClr val="bg1"/>
                </a:solidFill>
                <a:latin typeface="Arial" panose="020B0604020202020204" pitchFamily="34" charset="0"/>
                <a:cs typeface="Arial" panose="020B0604020202020204" pitchFamily="34" charset="0"/>
              </a:rPr>
              <a:t>Processus d’amélioration de la qualité des laboratoires vers leurs  accréditations</a:t>
            </a:r>
          </a:p>
        </p:txBody>
      </p:sp>
      <p:sp>
        <p:nvSpPr>
          <p:cNvPr id="8" name="ZoneTexte 7"/>
          <p:cNvSpPr txBox="1"/>
          <p:nvPr/>
        </p:nvSpPr>
        <p:spPr>
          <a:xfrm>
            <a:off x="8543582" y="2431092"/>
            <a:ext cx="1043455" cy="369204"/>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1799" b="1" dirty="0">
                <a:solidFill>
                  <a:schemeClr val="bg1"/>
                </a:solidFill>
                <a:latin typeface="Arial" panose="020B0604020202020204" pitchFamily="34" charset="0"/>
                <a:cs typeface="Arial" panose="020B0604020202020204" pitchFamily="34" charset="0"/>
              </a:rPr>
              <a:t>SLMTA</a:t>
            </a:r>
          </a:p>
        </p:txBody>
      </p:sp>
      <p:sp>
        <p:nvSpPr>
          <p:cNvPr id="9" name="Rectangle 8"/>
          <p:cNvSpPr/>
          <p:nvPr/>
        </p:nvSpPr>
        <p:spPr>
          <a:xfrm>
            <a:off x="7067543" y="3261863"/>
            <a:ext cx="4181523" cy="584775"/>
          </a:xfrm>
          <a:prstGeom prst="rect">
            <a:avLst/>
          </a:prstGeom>
          <a:solidFill>
            <a:schemeClr val="bg2">
              <a:lumMod val="25000"/>
              <a:lumOff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fr-FR" sz="1600" b="1" dirty="0">
                <a:solidFill>
                  <a:schemeClr val="bg1"/>
                </a:solidFill>
                <a:latin typeface="Arial" panose="020B0604020202020204" pitchFamily="34" charset="0"/>
                <a:cs typeface="Arial" panose="020B0604020202020204" pitchFamily="34" charset="0"/>
              </a:rPr>
              <a:t>Renforcement de la gestion des laboratoires vers leurs accréditation</a:t>
            </a:r>
          </a:p>
        </p:txBody>
      </p:sp>
      <p:sp>
        <p:nvSpPr>
          <p:cNvPr id="10" name="ZoneTexte 9"/>
          <p:cNvSpPr txBox="1"/>
          <p:nvPr/>
        </p:nvSpPr>
        <p:spPr>
          <a:xfrm>
            <a:off x="7543828" y="6136085"/>
            <a:ext cx="3170051" cy="584775"/>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b="1" dirty="0">
                <a:solidFill>
                  <a:schemeClr val="bg1"/>
                </a:solidFill>
                <a:latin typeface="Arial" panose="020B0604020202020204" pitchFamily="34" charset="0"/>
                <a:cs typeface="Arial" panose="020B0604020202020204" pitchFamily="34" charset="0"/>
              </a:rPr>
              <a:t>Début de la démarche vers la accréditation ISO 15189</a:t>
            </a:r>
          </a:p>
        </p:txBody>
      </p:sp>
      <p:sp>
        <p:nvSpPr>
          <p:cNvPr id="16" name="Flèche : bas 15"/>
          <p:cNvSpPr/>
          <p:nvPr/>
        </p:nvSpPr>
        <p:spPr>
          <a:xfrm>
            <a:off x="6744466" y="1536143"/>
            <a:ext cx="228601" cy="338607"/>
          </a:xfrm>
          <a:prstGeom prst="downArrow">
            <a:avLst/>
          </a:prstGeom>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17" name="Flèche : droite 16"/>
          <p:cNvSpPr/>
          <p:nvPr/>
        </p:nvSpPr>
        <p:spPr>
          <a:xfrm>
            <a:off x="7146829" y="1765004"/>
            <a:ext cx="1825048" cy="199469"/>
          </a:xfrm>
          <a:prstGeom prst="rightArrow">
            <a:avLst/>
          </a:prstGeom>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18" name="Flèche : bas 17"/>
          <p:cNvSpPr/>
          <p:nvPr/>
        </p:nvSpPr>
        <p:spPr>
          <a:xfrm>
            <a:off x="8951013" y="1914023"/>
            <a:ext cx="228601" cy="499779"/>
          </a:xfrm>
          <a:prstGeom prst="downArrow">
            <a:avLst/>
          </a:prstGeom>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19" name="Flèche : gauche 18"/>
          <p:cNvSpPr/>
          <p:nvPr/>
        </p:nvSpPr>
        <p:spPr>
          <a:xfrm>
            <a:off x="4732864" y="1770341"/>
            <a:ext cx="1763179" cy="208825"/>
          </a:xfrm>
          <a:prstGeom prst="leftArrow">
            <a:avLst/>
          </a:prstGeom>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20" name="Flèche : bas 19"/>
          <p:cNvSpPr/>
          <p:nvPr/>
        </p:nvSpPr>
        <p:spPr>
          <a:xfrm>
            <a:off x="4576584" y="1917940"/>
            <a:ext cx="209235" cy="488320"/>
          </a:xfrm>
          <a:prstGeom prst="downArrow">
            <a:avLst/>
          </a:prstGeom>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21" name="Flèche : bas 20"/>
          <p:cNvSpPr/>
          <p:nvPr/>
        </p:nvSpPr>
        <p:spPr>
          <a:xfrm>
            <a:off x="4563872" y="4042548"/>
            <a:ext cx="221944" cy="295531"/>
          </a:xfrm>
          <a:prstGeom prst="downArrow">
            <a:avLst/>
          </a:prstGeom>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22" name="Rectangle 21"/>
          <p:cNvSpPr/>
          <p:nvPr/>
        </p:nvSpPr>
        <p:spPr>
          <a:xfrm>
            <a:off x="2687771" y="4406839"/>
            <a:ext cx="3789820" cy="584775"/>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1600" b="1" dirty="0">
                <a:solidFill>
                  <a:schemeClr val="bg1"/>
                </a:solidFill>
                <a:latin typeface="Arial" panose="020B0604020202020204" pitchFamily="34" charset="0"/>
                <a:cs typeface="Arial" panose="020B0604020202020204" pitchFamily="34" charset="0"/>
              </a:rPr>
              <a:t>Eléments d’Audit basés sur  ISO 15189</a:t>
            </a:r>
          </a:p>
        </p:txBody>
      </p:sp>
      <p:sp>
        <p:nvSpPr>
          <p:cNvPr id="24" name="Rectangle 23"/>
          <p:cNvSpPr/>
          <p:nvPr/>
        </p:nvSpPr>
        <p:spPr>
          <a:xfrm>
            <a:off x="6886765" y="4315030"/>
            <a:ext cx="4713151" cy="584775"/>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1600" b="1" dirty="0">
                <a:solidFill>
                  <a:schemeClr val="bg1"/>
                </a:solidFill>
                <a:latin typeface="Arial" panose="020B0604020202020204" pitchFamily="34" charset="0"/>
                <a:cs typeface="Arial" panose="020B0604020202020204" pitchFamily="34" charset="0"/>
              </a:rPr>
              <a:t> kit de formation et de mentorat basé sur l’ISO 15189</a:t>
            </a:r>
          </a:p>
        </p:txBody>
      </p:sp>
      <p:sp>
        <p:nvSpPr>
          <p:cNvPr id="25" name="Flèche : bas 24"/>
          <p:cNvSpPr/>
          <p:nvPr/>
        </p:nvSpPr>
        <p:spPr>
          <a:xfrm>
            <a:off x="8955505" y="3917901"/>
            <a:ext cx="251027" cy="369935"/>
          </a:xfrm>
          <a:prstGeom prst="downArrow">
            <a:avLst/>
          </a:prstGeom>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26" name="Rectangle 25"/>
          <p:cNvSpPr/>
          <p:nvPr/>
        </p:nvSpPr>
        <p:spPr>
          <a:xfrm>
            <a:off x="2015931" y="5392115"/>
            <a:ext cx="5051612" cy="584775"/>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1600" b="1" dirty="0">
                <a:solidFill>
                  <a:schemeClr val="bg1"/>
                </a:solidFill>
                <a:latin typeface="Arial" panose="020B0604020202020204" pitchFamily="34" charset="0"/>
                <a:cs typeface="Arial" panose="020B0604020202020204" pitchFamily="34" charset="0"/>
              </a:rPr>
              <a:t>Détermine le niveau étoile et fournit un certificat de reconnaissance (niveaux d'étoiles 1-5)</a:t>
            </a:r>
          </a:p>
        </p:txBody>
      </p:sp>
      <p:sp>
        <p:nvSpPr>
          <p:cNvPr id="27" name="Flèche : bas 26"/>
          <p:cNvSpPr/>
          <p:nvPr/>
        </p:nvSpPr>
        <p:spPr>
          <a:xfrm>
            <a:off x="4563871" y="5009616"/>
            <a:ext cx="234655" cy="367037"/>
          </a:xfrm>
          <a:prstGeom prst="downArrow">
            <a:avLst/>
          </a:prstGeom>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28" name="Flèche : droite 27"/>
          <p:cNvSpPr/>
          <p:nvPr/>
        </p:nvSpPr>
        <p:spPr>
          <a:xfrm>
            <a:off x="4874763" y="6241550"/>
            <a:ext cx="2660904" cy="392738"/>
          </a:xfrm>
          <a:prstGeom prst="rightArrow">
            <a:avLst/>
          </a:prstGeom>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FR" sz="1400" b="1" dirty="0">
                <a:solidFill>
                  <a:schemeClr val="bg1"/>
                </a:solidFill>
                <a:latin typeface="Arial" panose="020B0604020202020204" pitchFamily="34" charset="0"/>
                <a:cs typeface="Arial" panose="020B0604020202020204" pitchFamily="34" charset="0"/>
              </a:rPr>
              <a:t>A partir de 5 étoiles</a:t>
            </a:r>
          </a:p>
        </p:txBody>
      </p:sp>
      <p:sp>
        <p:nvSpPr>
          <p:cNvPr id="30" name="Flèche : bas 29"/>
          <p:cNvSpPr/>
          <p:nvPr/>
        </p:nvSpPr>
        <p:spPr>
          <a:xfrm>
            <a:off x="4576581" y="6007818"/>
            <a:ext cx="290027" cy="316719"/>
          </a:xfrm>
          <a:prstGeom prst="downArrow">
            <a:avLst/>
          </a:prstGeom>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29" name="Flèche : bas 28"/>
          <p:cNvSpPr/>
          <p:nvPr/>
        </p:nvSpPr>
        <p:spPr>
          <a:xfrm>
            <a:off x="8971878" y="2894823"/>
            <a:ext cx="234655" cy="339840"/>
          </a:xfrm>
          <a:prstGeom prst="downArrow">
            <a:avLst/>
          </a:prstGeom>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32" name="Flèche : bas 31"/>
          <p:cNvSpPr/>
          <p:nvPr/>
        </p:nvSpPr>
        <p:spPr>
          <a:xfrm>
            <a:off x="4569050" y="2888728"/>
            <a:ext cx="203319" cy="290893"/>
          </a:xfrm>
          <a:prstGeom prst="downArrow">
            <a:avLst/>
          </a:prstGeom>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799">
              <a:latin typeface="Arial" panose="020B0604020202020204" pitchFamily="34" charset="0"/>
              <a:cs typeface="Arial" panose="020B0604020202020204" pitchFamily="34" charset="0"/>
            </a:endParaRPr>
          </a:p>
        </p:txBody>
      </p:sp>
      <p:sp>
        <p:nvSpPr>
          <p:cNvPr id="14" name="Rectangle 13"/>
          <p:cNvSpPr/>
          <p:nvPr/>
        </p:nvSpPr>
        <p:spPr>
          <a:xfrm>
            <a:off x="640370" y="1725825"/>
            <a:ext cx="1287532" cy="369204"/>
          </a:xfrm>
          <a:prstGeom prst="rect">
            <a:avLst/>
          </a:prstGeom>
        </p:spPr>
        <p:txBody>
          <a:bodyPr wrap="none">
            <a:spAutoFit/>
          </a:bodyPr>
          <a:lstStyle/>
          <a:p>
            <a:r>
              <a:rPr lang="fr-FR" sz="1799" b="1" u="sng" dirty="0">
                <a:solidFill>
                  <a:schemeClr val="bg1"/>
                </a:solidFill>
                <a:latin typeface="Arial" panose="020B0604020202020204" pitchFamily="34" charset="0"/>
                <a:cs typeface="Arial" panose="020B0604020202020204" pitchFamily="34" charset="0"/>
              </a:rPr>
              <a:t>OMS 2020</a:t>
            </a:r>
          </a:p>
        </p:txBody>
      </p:sp>
      <p:sp>
        <p:nvSpPr>
          <p:cNvPr id="33" name="ZoneTexte 32"/>
          <p:cNvSpPr txBox="1"/>
          <p:nvPr/>
        </p:nvSpPr>
        <p:spPr>
          <a:xfrm>
            <a:off x="0" y="2285913"/>
            <a:ext cx="2964589" cy="338554"/>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2500 Labo         SLIPTA </a:t>
            </a:r>
          </a:p>
        </p:txBody>
      </p:sp>
      <p:sp>
        <p:nvSpPr>
          <p:cNvPr id="36" name="Flèche : droite 35"/>
          <p:cNvSpPr/>
          <p:nvPr/>
        </p:nvSpPr>
        <p:spPr>
          <a:xfrm>
            <a:off x="1210297" y="2326861"/>
            <a:ext cx="220885" cy="227334"/>
          </a:xfrm>
          <a:prstGeom prst="right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2" y="6210118"/>
            <a:ext cx="5241679" cy="600164"/>
          </a:xfrm>
          <a:prstGeom prst="rect">
            <a:avLst/>
          </a:prstGeom>
        </p:spPr>
        <p:txBody>
          <a:bodyPr wrap="square">
            <a:spAutoFit/>
          </a:bodyPr>
          <a:lstStyle/>
          <a:p>
            <a:r>
              <a:rPr lang="fr-FR" sz="1100" b="1" dirty="0">
                <a:solidFill>
                  <a:srgbClr val="FF0000"/>
                </a:solidFill>
                <a:latin typeface="Arial" panose="020B0604020202020204" pitchFamily="34" charset="0"/>
                <a:cs typeface="Arial" panose="020B0604020202020204" pitchFamily="34" charset="0"/>
              </a:rPr>
              <a:t>[4] </a:t>
            </a:r>
            <a:r>
              <a:rPr lang="fr-FR" sz="1100" dirty="0">
                <a:solidFill>
                  <a:schemeClr val="bg1"/>
                </a:solidFill>
                <a:latin typeface="Arial" panose="020B0604020202020204" pitchFamily="34" charset="0"/>
                <a:cs typeface="Arial" panose="020B0604020202020204" pitchFamily="34" charset="0"/>
              </a:rPr>
              <a:t>OMS/AFRO /Lignes directrices de l'OMS relatives </a:t>
            </a:r>
          </a:p>
          <a:p>
            <a:r>
              <a:rPr lang="fr-FR" sz="1100" dirty="0">
                <a:solidFill>
                  <a:schemeClr val="bg1"/>
                </a:solidFill>
                <a:latin typeface="Arial" panose="020B0604020202020204" pitchFamily="34" charset="0"/>
                <a:cs typeface="Arial" panose="020B0604020202020204" pitchFamily="34" charset="0"/>
              </a:rPr>
              <a:t>au Processus graduel d’amélioration des laboratoires en vue de</a:t>
            </a:r>
          </a:p>
          <a:p>
            <a:r>
              <a:rPr lang="fr-FR" sz="1100" dirty="0">
                <a:solidFill>
                  <a:schemeClr val="bg1"/>
                </a:solidFill>
                <a:latin typeface="Arial" panose="020B0604020202020204" pitchFamily="34" charset="0"/>
                <a:cs typeface="Arial" panose="020B0604020202020204" pitchFamily="34" charset="0"/>
              </a:rPr>
              <a:t>l'accréditation dans la Région africaine (accompagnées d'une liste de contrôle)</a:t>
            </a:r>
          </a:p>
        </p:txBody>
      </p:sp>
      <p:sp>
        <p:nvSpPr>
          <p:cNvPr id="35" name="Espace réservé du pied de page 4"/>
          <p:cNvSpPr>
            <a:spLocks noGrp="1"/>
          </p:cNvSpPr>
          <p:nvPr>
            <p:ph type="ftr" sz="quarter" idx="11"/>
          </p:nvPr>
        </p:nvSpPr>
        <p:spPr>
          <a:xfrm>
            <a:off x="1538518" y="13651"/>
            <a:ext cx="10653485" cy="365125"/>
          </a:xfrm>
        </p:spPr>
        <p:txBody>
          <a:bodyPr/>
          <a:lstStyle/>
          <a:p>
            <a:r>
              <a:rPr lang="fr-FR" b="1" dirty="0">
                <a:solidFill>
                  <a:schemeClr val="bg1"/>
                </a:solidFill>
                <a:effectLst/>
                <a:latin typeface="Arial" panose="020B0604020202020204" pitchFamily="34" charset="0"/>
                <a:cs typeface="Arial" panose="020B0604020202020204" pitchFamily="34" charset="0"/>
              </a:rPr>
              <a:t>Certification professionnelle ABIH 2017                                                                                                                                                                 </a:t>
            </a:r>
            <a:r>
              <a:rPr lang="fr-FR" b="1" u="sng" dirty="0">
                <a:solidFill>
                  <a:schemeClr val="bg1"/>
                </a:solidFill>
                <a:effectLst/>
                <a:latin typeface="Arial" panose="020B0604020202020204" pitchFamily="34" charset="0"/>
                <a:cs typeface="Arial" panose="020B0604020202020204" pitchFamily="34" charset="0"/>
              </a:rPr>
              <a:t>Auteurs:</a:t>
            </a:r>
            <a:r>
              <a:rPr lang="fr-FR" b="1" dirty="0">
                <a:solidFill>
                  <a:schemeClr val="bg1"/>
                </a:solidFill>
                <a:effectLst/>
                <a:latin typeface="Arial" panose="020B0604020202020204" pitchFamily="34" charset="0"/>
                <a:cs typeface="Arial" panose="020B0604020202020204" pitchFamily="34" charset="0"/>
              </a:rPr>
              <a:t>    SANOU Bakary Aimé, </a:t>
            </a:r>
          </a:p>
          <a:p>
            <a:r>
              <a:rPr lang="fr-FR" b="1" dirty="0">
                <a:solidFill>
                  <a:schemeClr val="bg1"/>
                </a:solidFill>
                <a:effectLst/>
                <a:latin typeface="Arial" panose="020B0604020202020204" pitchFamily="34" charset="0"/>
                <a:cs typeface="Arial" panose="020B0604020202020204" pitchFamily="34" charset="0"/>
              </a:rPr>
              <a:t>GUIDE PRATIQUE POUR LE TECHNICIEN BIOMÉDICAL EN LABORATOIRE EN AFRIQUE                                                                                                ATCHOLE Kezie Ahoulelou</a:t>
            </a:r>
          </a:p>
        </p:txBody>
      </p:sp>
      <p:pic>
        <p:nvPicPr>
          <p:cNvPr id="38" name="Imag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126"/>
            <a:ext cx="1428750" cy="495300"/>
          </a:xfrm>
          <a:prstGeom prst="rect">
            <a:avLst/>
          </a:prstGeom>
        </p:spPr>
      </p:pic>
      <p:sp>
        <p:nvSpPr>
          <p:cNvPr id="34" name="Titre 1"/>
          <p:cNvSpPr txBox="1">
            <a:spLocks/>
          </p:cNvSpPr>
          <p:nvPr/>
        </p:nvSpPr>
        <p:spPr>
          <a:xfrm>
            <a:off x="3676265" y="336618"/>
            <a:ext cx="4383088" cy="393295"/>
          </a:xfrm>
          <a:prstGeom prst="rect">
            <a:avLst/>
          </a:prstGeom>
          <a:effectLst>
            <a:outerShdw blurRad="25400" dir="17880000">
              <a:srgbClr val="000000">
                <a:alpha val="46000"/>
              </a:srgbClr>
            </a:outerShdw>
          </a:effectLst>
        </p:spPr>
        <p:txBody>
          <a:bodyPr vert="horz" lIns="91440" tIns="45720" rIns="91440" bIns="45720" rtlCol="0" anchor="ctr">
            <a:normAutofit fontScale="9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dirty="0">
                <a:solidFill>
                  <a:schemeClr val="bg1"/>
                </a:solidFill>
                <a:effectLst/>
                <a:latin typeface="Arial" panose="020B0604020202020204" pitchFamily="34" charset="0"/>
                <a:cs typeface="Arial" panose="020B0604020202020204" pitchFamily="34" charset="0"/>
              </a:rPr>
              <a:t>2-SITUATION DES LABORATOIRES EN AFRIQUE</a:t>
            </a: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2661" y="1764998"/>
            <a:ext cx="1072892" cy="1123727"/>
          </a:xfrm>
          <a:prstGeom prst="rect">
            <a:avLst/>
          </a:prstGeom>
          <a:ln>
            <a:solidFill>
              <a:schemeClr val="bg2"/>
            </a:solidFill>
          </a:ln>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422" y="1810505"/>
            <a:ext cx="1102039" cy="1078220"/>
          </a:xfrm>
          <a:prstGeom prst="rect">
            <a:avLst/>
          </a:prstGeom>
          <a:ln>
            <a:solidFill>
              <a:schemeClr val="bg2"/>
            </a:solidFill>
          </a:ln>
        </p:spPr>
      </p:pic>
    </p:spTree>
    <p:extLst>
      <p:ext uri="{BB962C8B-B14F-4D97-AF65-F5344CB8AC3E}">
        <p14:creationId xmlns:p14="http://schemas.microsoft.com/office/powerpoint/2010/main" val="371138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50"/>
                                        <p:tgtEl>
                                          <p:spTgt spid="5"/>
                                        </p:tgtEl>
                                      </p:cBhvr>
                                    </p:animEffect>
                                  </p:childTnLst>
                                </p:cTn>
                              </p:par>
                            </p:childTnLst>
                          </p:cTn>
                        </p:par>
                        <p:par>
                          <p:cTn id="8" fill="hold">
                            <p:stCondLst>
                              <p:cond delay="25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10"/>
                                        <p:tgtEl>
                                          <p:spTgt spid="18"/>
                                        </p:tgtEl>
                                      </p:cBhvr>
                                    </p:animEffect>
                                  </p:childTnLst>
                                </p:cTn>
                              </p:par>
                            </p:childTnLst>
                          </p:cTn>
                        </p:par>
                        <p:par>
                          <p:cTn id="12" fill="hold">
                            <p:stCondLst>
                              <p:cond delay="260"/>
                            </p:stCondLst>
                            <p:childTnLst>
                              <p:par>
                                <p:cTn id="13" presetID="16" presetClass="entr" presetSubtype="2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10"/>
                                        <p:tgtEl>
                                          <p:spTgt spid="16"/>
                                        </p:tgtEl>
                                      </p:cBhvr>
                                    </p:animEffect>
                                  </p:childTnLst>
                                </p:cTn>
                              </p:par>
                            </p:childTnLst>
                          </p:cTn>
                        </p:par>
                        <p:par>
                          <p:cTn id="16" fill="hold">
                            <p:stCondLst>
                              <p:cond delay="270"/>
                            </p:stCondLst>
                            <p:childTnLst>
                              <p:par>
                                <p:cTn id="17" presetID="16" presetClass="entr" presetSubtype="2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10"/>
                                        <p:tgtEl>
                                          <p:spTgt spid="17"/>
                                        </p:tgtEl>
                                      </p:cBhvr>
                                    </p:animEffect>
                                  </p:childTnLst>
                                </p:cTn>
                              </p:par>
                            </p:childTnLst>
                          </p:cTn>
                        </p:par>
                        <p:par>
                          <p:cTn id="20" fill="hold">
                            <p:stCondLst>
                              <p:cond delay="280"/>
                            </p:stCondLst>
                            <p:childTnLst>
                              <p:par>
                                <p:cTn id="21" presetID="16" presetClass="entr" presetSubtype="2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10"/>
                                        <p:tgtEl>
                                          <p:spTgt spid="19"/>
                                        </p:tgtEl>
                                      </p:cBhvr>
                                    </p:animEffect>
                                  </p:childTnLst>
                                </p:cTn>
                              </p:par>
                            </p:childTnLst>
                          </p:cTn>
                        </p:par>
                        <p:par>
                          <p:cTn id="24" fill="hold">
                            <p:stCondLst>
                              <p:cond delay="290"/>
                            </p:stCondLst>
                            <p:childTnLst>
                              <p:par>
                                <p:cTn id="25" presetID="16" presetClass="entr" presetSubtype="2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10"/>
                                        <p:tgtEl>
                                          <p:spTgt spid="20"/>
                                        </p:tgtEl>
                                      </p:cBhvr>
                                    </p:animEffect>
                                  </p:childTnLst>
                                </p:cTn>
                              </p:par>
                            </p:childTnLst>
                          </p:cTn>
                        </p:par>
                        <p:par>
                          <p:cTn id="28" fill="hold">
                            <p:stCondLst>
                              <p:cond delay="300"/>
                            </p:stCondLst>
                            <p:childTnLst>
                              <p:par>
                                <p:cTn id="29" presetID="16" presetClass="entr" presetSubtype="2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10"/>
                                        <p:tgtEl>
                                          <p:spTgt spid="6"/>
                                        </p:tgtEl>
                                      </p:cBhvr>
                                    </p:animEffect>
                                  </p:childTnLst>
                                </p:cTn>
                              </p:par>
                            </p:childTnLst>
                          </p:cTn>
                        </p:par>
                        <p:par>
                          <p:cTn id="32" fill="hold">
                            <p:stCondLst>
                              <p:cond delay="310"/>
                            </p:stCondLst>
                            <p:childTnLst>
                              <p:par>
                                <p:cTn id="33" presetID="16" presetClass="entr" presetSubtype="2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10"/>
                                        <p:tgtEl>
                                          <p:spTgt spid="8"/>
                                        </p:tgtEl>
                                      </p:cBhvr>
                                    </p:animEffect>
                                  </p:childTnLst>
                                </p:cTn>
                              </p:par>
                            </p:childTnLst>
                          </p:cTn>
                        </p:par>
                        <p:par>
                          <p:cTn id="36" fill="hold">
                            <p:stCondLst>
                              <p:cond delay="320"/>
                            </p:stCondLst>
                            <p:childTnLst>
                              <p:par>
                                <p:cTn id="37" presetID="22" presetClass="entr" presetSubtype="4"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par>
                          <p:cTn id="40" fill="hold">
                            <p:stCondLst>
                              <p:cond delay="820"/>
                            </p:stCondLst>
                            <p:childTnLst>
                              <p:par>
                                <p:cTn id="41" presetID="22" presetClass="entr" presetSubtype="4"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inVertical)">
                                      <p:cBhvr>
                                        <p:cTn id="48" dur="500"/>
                                        <p:tgtEl>
                                          <p:spTgt spid="3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arn(inVertical)">
                                      <p:cBhvr>
                                        <p:cTn id="51" dur="500"/>
                                        <p:tgtEl>
                                          <p:spTgt spid="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arn(inVertical)">
                                      <p:cBhvr>
                                        <p:cTn id="60" dur="500"/>
                                        <p:tgtEl>
                                          <p:spTgt spid="2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inVertical)">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arn(inVertical)">
                                      <p:cBhvr>
                                        <p:cTn id="68" dur="500"/>
                                        <p:tgtEl>
                                          <p:spTgt spid="30"/>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barn(inVertical)">
                                      <p:cBhvr>
                                        <p:cTn id="71" dur="500"/>
                                        <p:tgtEl>
                                          <p:spTgt spid="28"/>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barn(inVertical)">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barn(inVertical)">
                                      <p:cBhvr>
                                        <p:cTn id="82" dur="500"/>
                                        <p:tgtEl>
                                          <p:spTgt spid="9"/>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barn(inVertical)">
                                      <p:cBhvr>
                                        <p:cTn id="85" dur="500"/>
                                        <p:tgtEl>
                                          <p:spTgt spid="25"/>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arn(inVertical)">
                                      <p:cBhvr>
                                        <p:cTn id="88" dur="500"/>
                                        <p:tgtEl>
                                          <p:spTgt spid="24"/>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barn(inVertical)">
                                      <p:cBhvr>
                                        <p:cTn id="93" dur="500"/>
                                        <p:tgtEl>
                                          <p:spTgt spid="36"/>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barn(inVertical)">
                                      <p:cBhvr>
                                        <p:cTn id="96" dur="500"/>
                                        <p:tgtEl>
                                          <p:spTgt spid="33"/>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barn(inVertical)">
                                      <p:cBhvr>
                                        <p:cTn id="9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30" grpId="0" animBg="1"/>
      <p:bldP spid="29" grpId="0" animBg="1"/>
      <p:bldP spid="32" grpId="0" animBg="1"/>
      <p:bldP spid="14" grpId="0"/>
      <p:bldP spid="33" grpId="0"/>
      <p:bldP spid="3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Ardois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Maillage</Template>
  <TotalTime>24427</TotalTime>
  <Words>2799</Words>
  <Application>Microsoft Office PowerPoint</Application>
  <PresentationFormat>Grand écran</PresentationFormat>
  <Paragraphs>492</Paragraphs>
  <Slides>24</Slides>
  <Notes>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24</vt:i4>
      </vt:variant>
    </vt:vector>
  </HeadingPairs>
  <TitlesOfParts>
    <vt:vector size="34" baseType="lpstr">
      <vt:lpstr>Arial</vt:lpstr>
      <vt:lpstr>Calibri</vt:lpstr>
      <vt:lpstr>Calisto MT</vt:lpstr>
      <vt:lpstr>Cambria Math</vt:lpstr>
      <vt:lpstr>Trebuchet MS</vt:lpstr>
      <vt:lpstr>Verdana</vt:lpstr>
      <vt:lpstr>Wingdings</vt:lpstr>
      <vt:lpstr>Wingdings 2</vt:lpstr>
      <vt:lpstr>Wingdings 3</vt:lpstr>
      <vt:lpstr>Ardoise</vt:lpstr>
      <vt:lpstr>Présentation PowerPoint</vt:lpstr>
      <vt:lpstr>PLAN </vt:lpstr>
      <vt:lpstr>PLAN </vt:lpstr>
      <vt:lpstr>RÔLES DU LABORATOIRE </vt:lpstr>
      <vt:lpstr>La Norme ISO 15189 [1]</vt:lpstr>
      <vt:lpstr>PLAN </vt:lpstr>
      <vt:lpstr>2-SITUATION DES LABORATOIRES EN AFRIQUE</vt:lpstr>
      <vt:lpstr>LES CAPACITÉS DES LABORATOIRES A CONFIRMER LES ÉPIDÉMIES D'AFRIQUE  (45 PAYS) [3]</vt:lpstr>
      <vt:lpstr>SUIVI DES LABORATOIRES MEDICAUX [4]</vt:lpstr>
      <vt:lpstr>Présentation PowerPoint</vt:lpstr>
      <vt:lpstr>PLAN </vt:lpstr>
      <vt:lpstr>Présentation PowerPoint</vt:lpstr>
      <vt:lpstr>Présentation PowerPoint</vt:lpstr>
      <vt:lpstr>Présentation PowerPoint</vt:lpstr>
      <vt:lpstr>PLAN JALON 3</vt:lpstr>
      <vt:lpstr>Présentation PowerPoint</vt:lpstr>
      <vt:lpstr>Présentation PowerPoint</vt:lpstr>
      <vt:lpstr>PLAN </vt:lpstr>
      <vt:lpstr>Présentation PowerPoint</vt:lpstr>
      <vt:lpstr>PLAN </vt:lpstr>
      <vt:lpstr>Présentation PowerPoint</vt:lpstr>
      <vt:lpstr>PLAN </vt:lpstr>
      <vt:lpstr>7-REFERENCE BIBLIOGRAPHIQUE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Aimé SANOU</dc:creator>
  <cp:lastModifiedBy>Aimé SANOU</cp:lastModifiedBy>
  <cp:revision>723</cp:revision>
  <dcterms:created xsi:type="dcterms:W3CDTF">2017-02-10T16:01:32Z</dcterms:created>
  <dcterms:modified xsi:type="dcterms:W3CDTF">2017-04-21T15:47:27Z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