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30" r:id="rId2"/>
    <p:sldId id="441" r:id="rId3"/>
    <p:sldId id="416" r:id="rId4"/>
    <p:sldId id="436" r:id="rId5"/>
    <p:sldId id="435" r:id="rId6"/>
    <p:sldId id="440" r:id="rId7"/>
    <p:sldId id="442" r:id="rId8"/>
    <p:sldId id="426" r:id="rId9"/>
    <p:sldId id="407" r:id="rId10"/>
    <p:sldId id="427" r:id="rId11"/>
    <p:sldId id="429" r:id="rId12"/>
    <p:sldId id="431" r:id="rId13"/>
    <p:sldId id="432" r:id="rId14"/>
    <p:sldId id="439" r:id="rId15"/>
  </p:sldIdLst>
  <p:sldSz cx="9906000" cy="6858000" type="A4"/>
  <p:notesSz cx="6781800" cy="99187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Futura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Futura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Futura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Futura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Futura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Futura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Futura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Futura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Futura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FFCC"/>
    <a:srgbClr val="FFD910"/>
    <a:srgbClr val="4667A2"/>
    <a:srgbClr val="5F5F5F"/>
    <a:srgbClr val="333333"/>
    <a:srgbClr val="78B5DE"/>
    <a:srgbClr val="FFF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58" autoAdjust="0"/>
    <p:restoredTop sz="94599" autoAdjust="0"/>
  </p:normalViewPr>
  <p:slideViewPr>
    <p:cSldViewPr snapToGrid="0">
      <p:cViewPr varScale="1">
        <p:scale>
          <a:sx n="93" d="100"/>
          <a:sy n="93" d="100"/>
        </p:scale>
        <p:origin x="246" y="90"/>
      </p:cViewPr>
      <p:guideLst>
        <p:guide orient="horz" pos="2160"/>
        <p:guide pos="3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506" y="-84"/>
      </p:cViewPr>
      <p:guideLst>
        <p:guide orient="horz" pos="3124"/>
        <p:guide pos="21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38.79908" units="1/cm"/>
          <inkml:channelProperty channel="Y" name="resolution" value="38.88889" units="1/cm"/>
          <inkml:channelProperty channel="T" name="resolution" value="1" units="1/dev"/>
        </inkml:channelProperties>
      </inkml:inkSource>
      <inkml:timestamp xml:id="ts0" timeString="2016-11-02T13:47:26.00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0 129 0,'26'0'109,"0"0"-109,0 0 16,26 0-16,26 0 15,0 0-15,-1 0 16,53 0-16,51 0 16,-77 0-16,129 0 15,-51 0 1,-1-26-16,1 26 16,51 0-16,-104 0 15,53 0-15,-1 0 16,-77 0-16,26 0 15,-1 0-15,-51 0 16,26 0-16,-79 0 16,53 0-16,-26 0 15,-26 0-15,52 0 16,-26 0-16,-1 0 16,27 0-16,26 0 15,0 0-15,-53 0 16,105-26-16,-52 26 15,-27 0-15,27 0 16,0 0-16,77 0 16,-103 0-16,51 0 15,53 0-15,-78 0 16,25 0-16,-25 0 16,-1 0-16,1 0 15,0-26-15,-52 26 16,51 0-16,-51 0 15,26 0-15,-26 0 16,0 0 0,25 0-16,-51 0 15,26 0-15,0 0 16,-26 0-16,52 0 16,-27 0-16,1 0 15,26 0-15,0 0 16,0 0-16,-27 0 15,27 0-15,26 0 16,-52 0-16,-1 0 16,1 0-16,26 0 15,26 0-15,-52 0 16,-1 0-16,1 0 16,0 0-16,0 0 15,0 0-15,-26-25 16,0 25-16,25 0 15,-25 0 1,0 0 15,0 0 32,0 0-48,0 0 1,0 0 390,0 0-390,0 0-16,-26-26 16,26 26-1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38.79908" units="1/cm"/>
          <inkml:channelProperty channel="Y" name="resolution" value="38.88889" units="1/cm"/>
          <inkml:channelProperty channel="T" name="resolution" value="1" units="1/dev"/>
        </inkml:channelProperties>
      </inkml:inkSource>
      <inkml:timestamp xml:id="ts0" timeString="2016-11-02T13:47:30.54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89 0,'26'0'31,"-26"-26"-15,26 26-1,0 0-15,0 0 16,26 0-1,-26-25-15,0 25 16,51 0-16,-51 0 16,52 0-16,0 0 15,0 0-15,-27 0 16,27 0-16,26 0 16,-26 0-16,-1 0 15,1 0 1,0 0-16,25 0 15,27 0-15,-26 0 16,-1 0-16,27 0 16,-26 0-16,25 0 15,-25 0-15,26 0 16,51 0-16,0 0 16,1 25-16,25-25 15,-51 0-15,25 0 16,-25 0-16,-1 0 15,27 0-15,-79 26 16,79-26-16,-105 0 16,27 0-16,0 0 15,-26 0-15,25 0 16,-51 0-16,26 26 16,0-26-16,-1 0 15,-51 0-15,52 0 16,0 0-16,-1 0 15,-25 0-15,0 0 16,52 0-16,-26 0 16,-1 0-16,27 0 15,-26 0 1,25 0-16,1 0 16,-26 0-16,0 0 15,25 0-15,-25 0 16,-26 0-16,0 0 15,0 0-15,-27 0 16,27 0-16,0 0 16,-26 0-16,26 0 15,0 0-15,0 0 16,-1 0-16,1 0 16,-26 0-16,26 0 15,0 0-15,-26 0 16,26 0-16,-26 0 15,-1 0 1,1 0 0,0 0-1,0 0 1,0 0 0,0 0-1,0 0-15,0 0 16,0 0 31,0 0-32,0 0-15,0 0 16,-1 0 0,1 0-1,-26-26-15,26 26 16,0 0-1,0 0 79,0 0-78,0-26-16,0 26 15,0-25 1,0 25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38.79908" units="1/cm"/>
          <inkml:channelProperty channel="Y" name="resolution" value="38.88889" units="1/cm"/>
          <inkml:channelProperty channel="T" name="resolution" value="1" units="1/dev"/>
        </inkml:channelProperties>
      </inkml:inkSource>
      <inkml:timestamp xml:id="ts0" timeString="2016-11-02T13:47:32.61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0,'26'0'46,"0"26"-30,0-26-16,51 26 16,1-26-16,26 26 15,-26-26-15,-1 26 16,27-26-16,0 0 16,25 0-16,-25 26 15,26-26-15,25 0 16,-51 0-16,-26 0 15,-1 25-15,1-25 16,0 0-16,-52 0 16,0 0-16,26 26 15,-52 0 1,25-26-16,1 0 62,0 0-30,0 0-32,26 0 15,0 0 1,-26 0-16,0 0 16,0 0-1,0 0-15,-1 0 31,1 0 16,0 0-47,0 0 16,0 0 0,0 0-1,0 0 188,0 0-203,0 0 16,26-26-16,-26 26 16,-1 0-1,1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" y="49213"/>
            <a:ext cx="6629400" cy="4589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0" y="4724400"/>
            <a:ext cx="67818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fr-FR" altLang="fr-FR" sz="1200" smtClean="0">
                <a:latin typeface="Arial Narrow" pitchFamily="34" charset="0"/>
              </a:rPr>
              <a:t>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 2"/>
          <p:cNvSpPr>
            <a:spLocks noGrp="1"/>
          </p:cNvSpPr>
          <p:nvPr>
            <p:ph type="body" idx="1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 userDrawn="1"/>
        </p:nvGrpSpPr>
        <p:grpSpPr bwMode="auto">
          <a:xfrm>
            <a:off x="1520825" y="381000"/>
            <a:ext cx="6861175" cy="762000"/>
            <a:chOff x="0" y="0"/>
            <a:chExt cx="6245" cy="500"/>
          </a:xfrm>
        </p:grpSpPr>
        <p:sp>
          <p:nvSpPr>
            <p:cNvPr id="3" name="Rectangle 60"/>
            <p:cNvSpPr>
              <a:spLocks noChangeArrowheads="1"/>
            </p:cNvSpPr>
            <p:nvPr userDrawn="1"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solidFill>
              <a:srgbClr val="5A5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fr-FR" altLang="fr-FR" smtClean="0"/>
            </a:p>
          </p:txBody>
        </p:sp>
        <p:sp>
          <p:nvSpPr>
            <p:cNvPr id="4" name="Rectangle 61"/>
            <p:cNvSpPr>
              <a:spLocks noChangeArrowheads="1"/>
            </p:cNvSpPr>
            <p:nvPr userDrawn="1"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solidFill>
              <a:srgbClr val="5A5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9pPr>
            </a:lstStyle>
            <a:p>
              <a:pPr algn="ctr">
                <a:spcAft>
                  <a:spcPct val="20000"/>
                </a:spcAft>
                <a:defRPr/>
              </a:pPr>
              <a:r>
                <a:rPr lang="fr-FR" altLang="fr-FR" smtClean="0">
                  <a:solidFill>
                    <a:srgbClr val="FFD910"/>
                  </a:solidFill>
                  <a:latin typeface="DIN-Medium" charset="0"/>
                </a:rPr>
                <a:t>UNIVERSITÉ DE TECHNOLOGIE DE COMPIÈGNE</a:t>
              </a:r>
              <a:endParaRPr lang="fr-FR" altLang="fr-FR" smtClean="0">
                <a:solidFill>
                  <a:srgbClr val="BDDAE8"/>
                </a:solidFill>
                <a:latin typeface="DIN-Medium" charset="0"/>
              </a:endParaRPr>
            </a:p>
          </p:txBody>
        </p:sp>
      </p:grpSp>
      <p:sp>
        <p:nvSpPr>
          <p:cNvPr id="5" name="Text Box 63"/>
          <p:cNvSpPr txBox="1">
            <a:spLocks noChangeArrowheads="1"/>
          </p:cNvSpPr>
          <p:nvPr userDrawn="1"/>
        </p:nvSpPr>
        <p:spPr bwMode="auto">
          <a:xfrm>
            <a:off x="4862513" y="365125"/>
            <a:ext cx="18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>
              <a:latin typeface="Arial Narrow" pitchFamily="34" charset="0"/>
            </a:endParaRPr>
          </a:p>
        </p:txBody>
      </p:sp>
      <p:grpSp>
        <p:nvGrpSpPr>
          <p:cNvPr id="6" name="Group 64"/>
          <p:cNvGrpSpPr>
            <a:grpSpLocks/>
          </p:cNvGrpSpPr>
          <p:nvPr userDrawn="1"/>
        </p:nvGrpSpPr>
        <p:grpSpPr bwMode="auto">
          <a:xfrm>
            <a:off x="1520825" y="1143000"/>
            <a:ext cx="6861175" cy="381000"/>
            <a:chOff x="0" y="0"/>
            <a:chExt cx="6245" cy="500"/>
          </a:xfrm>
        </p:grpSpPr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solidFill>
              <a:srgbClr val="5A5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fr-FR" altLang="fr-FR" smtClean="0"/>
            </a:p>
          </p:txBody>
        </p:sp>
        <p:sp>
          <p:nvSpPr>
            <p:cNvPr id="8" name="Rectangle 66"/>
            <p:cNvSpPr>
              <a:spLocks noChangeArrowheads="1"/>
            </p:cNvSpPr>
            <p:nvPr userDrawn="1"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solidFill>
              <a:srgbClr val="5A5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Aft>
                  <a:spcPct val="20000"/>
                </a:spcAft>
                <a:defRPr/>
              </a:pPr>
              <a:endParaRPr lang="fr-FR" altLang="fr-FR" smtClean="0">
                <a:solidFill>
                  <a:srgbClr val="BDDAE8"/>
                </a:solidFill>
                <a:latin typeface="DIN-Bold" charset="0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1520825" y="1531938"/>
            <a:ext cx="6858000" cy="388937"/>
            <a:chOff x="0" y="0"/>
            <a:chExt cx="6245" cy="500"/>
          </a:xfrm>
        </p:grpSpPr>
        <p:sp>
          <p:nvSpPr>
            <p:cNvPr id="10" name="Rectangle 25"/>
            <p:cNvSpPr>
              <a:spLocks noChangeArrowheads="1"/>
            </p:cNvSpPr>
            <p:nvPr userDrawn="1"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fr-FR" altLang="fr-FR" smtClean="0"/>
            </a:p>
          </p:txBody>
        </p:sp>
        <p:sp>
          <p:nvSpPr>
            <p:cNvPr id="11" name="Rectangle 23"/>
            <p:cNvSpPr>
              <a:spLocks noChangeArrowheads="1"/>
            </p:cNvSpPr>
            <p:nvPr userDrawn="1"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20000"/>
                </a:spcAft>
                <a:defRPr/>
              </a:pPr>
              <a:endParaRPr lang="fr-FR" altLang="fr-FR" smtClean="0">
                <a:solidFill>
                  <a:srgbClr val="FF5025"/>
                </a:solidFill>
                <a:latin typeface="Arial" pitchFamily="34" charset="0"/>
              </a:endParaRPr>
            </a:p>
          </p:txBody>
        </p:sp>
      </p:grpSp>
      <p:pic>
        <p:nvPicPr>
          <p:cNvPr id="12" name="Picture 8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41288"/>
            <a:ext cx="107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6121400"/>
            <a:ext cx="86979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64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0"/>
          <p:cNvSpPr>
            <a:spLocks noChangeArrowheads="1"/>
          </p:cNvSpPr>
          <p:nvPr userDrawn="1"/>
        </p:nvSpPr>
        <p:spPr bwMode="auto">
          <a:xfrm>
            <a:off x="1525588" y="6348413"/>
            <a:ext cx="6858000" cy="160337"/>
          </a:xfrm>
          <a:prstGeom prst="rect">
            <a:avLst/>
          </a:prstGeom>
          <a:solidFill>
            <a:srgbClr val="FFD9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893" rIns="0" bIns="47893"/>
          <a:lstStyle>
            <a:lvl1pPr marL="101600" indent="-101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Monotype Sorts" pitchFamily="2" charset="2"/>
              <a:buNone/>
              <a:defRPr/>
            </a:pPr>
            <a:endParaRPr lang="en-GB" altLang="fr-FR" sz="1000" smtClean="0">
              <a:latin typeface="Arial" pitchFamily="34" charset="0"/>
            </a:endParaRPr>
          </a:p>
        </p:txBody>
      </p:sp>
      <p:sp>
        <p:nvSpPr>
          <p:cNvPr id="5" name="Rectangle 81"/>
          <p:cNvSpPr>
            <a:spLocks noChangeArrowheads="1"/>
          </p:cNvSpPr>
          <p:nvPr userDrawn="1"/>
        </p:nvSpPr>
        <p:spPr bwMode="auto">
          <a:xfrm>
            <a:off x="1525588" y="6103938"/>
            <a:ext cx="6858000" cy="261937"/>
          </a:xfrm>
          <a:prstGeom prst="rect">
            <a:avLst/>
          </a:prstGeom>
          <a:solidFill>
            <a:srgbClr val="FF5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893" rIns="0" bIns="47893"/>
          <a:lstStyle>
            <a:lvl1pPr marL="101600" indent="-101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Monotype Sorts" pitchFamily="2" charset="2"/>
              <a:buNone/>
              <a:defRPr/>
            </a:pPr>
            <a:endParaRPr lang="en-GB" altLang="fr-FR" sz="1000" smtClean="0">
              <a:latin typeface="Arial" pitchFamily="34" charset="0"/>
            </a:endParaRPr>
          </a:p>
        </p:txBody>
      </p:sp>
      <p:sp>
        <p:nvSpPr>
          <p:cNvPr id="6" name="Text Box 74"/>
          <p:cNvSpPr txBox="1">
            <a:spLocks noChangeArrowheads="1"/>
          </p:cNvSpPr>
          <p:nvPr userDrawn="1"/>
        </p:nvSpPr>
        <p:spPr bwMode="auto">
          <a:xfrm>
            <a:off x="519113" y="5241925"/>
            <a:ext cx="18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>
              <a:latin typeface="Arial Narrow" pitchFamily="34" charset="0"/>
            </a:endParaRPr>
          </a:p>
        </p:txBody>
      </p:sp>
      <p:sp>
        <p:nvSpPr>
          <p:cNvPr id="7" name="Text Box 75"/>
          <p:cNvSpPr txBox="1">
            <a:spLocks noChangeArrowheads="1"/>
          </p:cNvSpPr>
          <p:nvPr userDrawn="1"/>
        </p:nvSpPr>
        <p:spPr bwMode="auto">
          <a:xfrm>
            <a:off x="1600200" y="6137275"/>
            <a:ext cx="6553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altLang="fr-FR" sz="800" i="1" smtClean="0">
                <a:solidFill>
                  <a:srgbClr val="5A5B5E"/>
                </a:solidFill>
              </a:rPr>
              <a:t>Visite CTI 2-3 juin 2009</a:t>
            </a:r>
          </a:p>
        </p:txBody>
      </p:sp>
      <p:sp>
        <p:nvSpPr>
          <p:cNvPr id="8" name="Rectangle 76"/>
          <p:cNvSpPr>
            <a:spLocks noChangeArrowheads="1"/>
          </p:cNvSpPr>
          <p:nvPr userDrawn="1"/>
        </p:nvSpPr>
        <p:spPr bwMode="auto">
          <a:xfrm>
            <a:off x="7848600" y="0"/>
            <a:ext cx="533400" cy="381000"/>
          </a:xfrm>
          <a:prstGeom prst="rect">
            <a:avLst/>
          </a:prstGeom>
          <a:solidFill>
            <a:srgbClr val="5A5B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 anchor="ctr"/>
          <a:lstStyle>
            <a:lvl1pPr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altLang="fr-FR" sz="1400" smtClean="0">
                <a:solidFill>
                  <a:srgbClr val="FF5025"/>
                </a:solidFill>
                <a:latin typeface="DIN-Medium" charset="0"/>
              </a:rPr>
              <a:t>/ xx</a:t>
            </a:r>
            <a:r>
              <a:rPr lang="fr-FR" altLang="fr-FR" sz="1400" smtClean="0">
                <a:solidFill>
                  <a:srgbClr val="FF5025"/>
                </a:solidFill>
              </a:rPr>
              <a:t>  </a:t>
            </a:r>
          </a:p>
        </p:txBody>
      </p:sp>
      <p:pic>
        <p:nvPicPr>
          <p:cNvPr id="9" name="Picture 7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080125"/>
            <a:ext cx="107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2"/>
          <p:cNvSpPr>
            <a:spLocks noChangeArrowheads="1"/>
          </p:cNvSpPr>
          <p:nvPr userDrawn="1"/>
        </p:nvSpPr>
        <p:spPr bwMode="auto">
          <a:xfrm>
            <a:off x="-2647950" y="6053138"/>
            <a:ext cx="1809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xfrm>
            <a:off x="7239000" y="0"/>
            <a:ext cx="609600" cy="381000"/>
          </a:xfrm>
          <a:prstGeom prst="rect">
            <a:avLst/>
          </a:prstGeom>
          <a:solidFill>
            <a:srgbClr val="5A5B5E"/>
          </a:solidFill>
          <a:ln>
            <a:miter lim="800000"/>
            <a:headEnd/>
            <a:tailEnd/>
          </a:ln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5025"/>
                </a:solidFill>
                <a:latin typeface="DIN-Bold" charset="0"/>
              </a:defRPr>
            </a:lvl1pPr>
          </a:lstStyle>
          <a:p>
            <a:pPr>
              <a:defRPr/>
            </a:pPr>
            <a:fld id="{ED42F0C6-25CA-4E9D-A1DF-709FFD440294}" type="slidenum">
              <a:rPr lang="fr-FR" altLang="fr-FR"/>
              <a:pPr>
                <a:defRPr/>
              </a:pPr>
              <a:t>‹N°›</a:t>
            </a:fld>
            <a:r>
              <a:rPr lang="fr-FR" altLang="fr-FR" b="1">
                <a:solidFill>
                  <a:srgbClr val="FFD910"/>
                </a:solidFill>
                <a:latin typeface="Futura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6480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0"/>
          <p:cNvSpPr>
            <a:spLocks noChangeArrowheads="1"/>
          </p:cNvSpPr>
          <p:nvPr userDrawn="1"/>
        </p:nvSpPr>
        <p:spPr bwMode="auto">
          <a:xfrm>
            <a:off x="1525588" y="6348413"/>
            <a:ext cx="6858000" cy="160337"/>
          </a:xfrm>
          <a:prstGeom prst="rect">
            <a:avLst/>
          </a:prstGeom>
          <a:solidFill>
            <a:srgbClr val="FFD9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893" rIns="0" bIns="47893"/>
          <a:lstStyle>
            <a:lvl1pPr marL="101600" indent="-101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Monotype Sorts" pitchFamily="2" charset="2"/>
              <a:buNone/>
              <a:defRPr/>
            </a:pPr>
            <a:endParaRPr lang="en-GB" altLang="fr-FR" sz="1000" smtClean="0">
              <a:latin typeface="Arial" pitchFamily="34" charset="0"/>
            </a:endParaRPr>
          </a:p>
        </p:txBody>
      </p:sp>
      <p:sp>
        <p:nvSpPr>
          <p:cNvPr id="5" name="Rectangle 81"/>
          <p:cNvSpPr>
            <a:spLocks noChangeArrowheads="1"/>
          </p:cNvSpPr>
          <p:nvPr userDrawn="1"/>
        </p:nvSpPr>
        <p:spPr bwMode="auto">
          <a:xfrm>
            <a:off x="1525588" y="6103938"/>
            <a:ext cx="6858000" cy="261937"/>
          </a:xfrm>
          <a:prstGeom prst="rect">
            <a:avLst/>
          </a:prstGeom>
          <a:solidFill>
            <a:srgbClr val="FF5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893" rIns="0" bIns="47893"/>
          <a:lstStyle>
            <a:lvl1pPr marL="101600" indent="-101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Monotype Sorts" pitchFamily="2" charset="2"/>
              <a:buNone/>
              <a:defRPr/>
            </a:pPr>
            <a:endParaRPr lang="en-GB" altLang="fr-FR" sz="1000" smtClean="0">
              <a:latin typeface="Arial" pitchFamily="34" charset="0"/>
            </a:endParaRPr>
          </a:p>
        </p:txBody>
      </p:sp>
      <p:sp>
        <p:nvSpPr>
          <p:cNvPr id="6" name="Text Box 74"/>
          <p:cNvSpPr txBox="1">
            <a:spLocks noChangeArrowheads="1"/>
          </p:cNvSpPr>
          <p:nvPr userDrawn="1"/>
        </p:nvSpPr>
        <p:spPr bwMode="auto">
          <a:xfrm>
            <a:off x="519113" y="5241925"/>
            <a:ext cx="18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>
              <a:latin typeface="Arial Narrow" pitchFamily="34" charset="0"/>
            </a:endParaRPr>
          </a:p>
        </p:txBody>
      </p:sp>
      <p:sp>
        <p:nvSpPr>
          <p:cNvPr id="7" name="Text Box 75"/>
          <p:cNvSpPr txBox="1">
            <a:spLocks noChangeArrowheads="1"/>
          </p:cNvSpPr>
          <p:nvPr userDrawn="1"/>
        </p:nvSpPr>
        <p:spPr bwMode="auto">
          <a:xfrm>
            <a:off x="1600200" y="6137275"/>
            <a:ext cx="6553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altLang="fr-FR" sz="800" i="1" smtClean="0">
                <a:solidFill>
                  <a:srgbClr val="5A5B5E"/>
                </a:solidFill>
              </a:rPr>
              <a:t>Visite CTI 2-3 juin 2009</a:t>
            </a:r>
          </a:p>
        </p:txBody>
      </p:sp>
      <p:sp>
        <p:nvSpPr>
          <p:cNvPr id="8" name="Rectangle 76"/>
          <p:cNvSpPr>
            <a:spLocks noChangeArrowheads="1"/>
          </p:cNvSpPr>
          <p:nvPr userDrawn="1"/>
        </p:nvSpPr>
        <p:spPr bwMode="auto">
          <a:xfrm>
            <a:off x="7848600" y="0"/>
            <a:ext cx="533400" cy="381000"/>
          </a:xfrm>
          <a:prstGeom prst="rect">
            <a:avLst/>
          </a:prstGeom>
          <a:solidFill>
            <a:srgbClr val="5A5B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 anchor="ctr"/>
          <a:lstStyle>
            <a:lvl1pPr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altLang="fr-FR" sz="1400" smtClean="0">
                <a:solidFill>
                  <a:srgbClr val="FF5025"/>
                </a:solidFill>
                <a:latin typeface="DIN-Medium" charset="0"/>
              </a:rPr>
              <a:t>/ xx</a:t>
            </a:r>
            <a:r>
              <a:rPr lang="fr-FR" altLang="fr-FR" sz="1400" smtClean="0">
                <a:solidFill>
                  <a:srgbClr val="FF5025"/>
                </a:solidFill>
              </a:rPr>
              <a:t>  </a:t>
            </a:r>
          </a:p>
        </p:txBody>
      </p:sp>
      <p:pic>
        <p:nvPicPr>
          <p:cNvPr id="9" name="Picture 7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080125"/>
            <a:ext cx="107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2"/>
          <p:cNvSpPr>
            <a:spLocks noChangeArrowheads="1"/>
          </p:cNvSpPr>
          <p:nvPr userDrawn="1"/>
        </p:nvSpPr>
        <p:spPr bwMode="auto">
          <a:xfrm>
            <a:off x="-2647950" y="6053138"/>
            <a:ext cx="1809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73850" y="0"/>
            <a:ext cx="1716088" cy="5867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0"/>
            <a:ext cx="4997450" cy="5867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xfrm>
            <a:off x="7239000" y="0"/>
            <a:ext cx="609600" cy="381000"/>
          </a:xfrm>
          <a:prstGeom prst="rect">
            <a:avLst/>
          </a:prstGeom>
          <a:solidFill>
            <a:srgbClr val="5A5B5E"/>
          </a:solidFill>
          <a:ln>
            <a:miter lim="800000"/>
            <a:headEnd/>
            <a:tailEnd/>
          </a:ln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5025"/>
                </a:solidFill>
                <a:latin typeface="DIN-Bold" charset="0"/>
              </a:defRPr>
            </a:lvl1pPr>
          </a:lstStyle>
          <a:p>
            <a:pPr>
              <a:defRPr/>
            </a:pPr>
            <a:fld id="{753AAD94-E0B7-4D12-A89B-BC93F85E5325}" type="slidenum">
              <a:rPr lang="fr-FR" altLang="fr-FR"/>
              <a:pPr>
                <a:defRPr/>
              </a:pPr>
              <a:t>‹N°›</a:t>
            </a:fld>
            <a:r>
              <a:rPr lang="fr-FR" altLang="fr-FR" b="1">
                <a:solidFill>
                  <a:srgbClr val="FFD910"/>
                </a:solidFill>
                <a:latin typeface="Futura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6727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4"/>
          <p:cNvSpPr txBox="1">
            <a:spLocks noChangeArrowheads="1"/>
          </p:cNvSpPr>
          <p:nvPr userDrawn="1"/>
        </p:nvSpPr>
        <p:spPr bwMode="auto">
          <a:xfrm>
            <a:off x="519113" y="5241925"/>
            <a:ext cx="18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>
              <a:latin typeface="Arial Narrow" pitchFamily="34" charset="0"/>
            </a:endParaRPr>
          </a:p>
        </p:txBody>
      </p:sp>
      <p:pic>
        <p:nvPicPr>
          <p:cNvPr id="5" name="Picture 7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14300"/>
            <a:ext cx="8699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2"/>
          <p:cNvSpPr>
            <a:spLocks noChangeArrowheads="1"/>
          </p:cNvSpPr>
          <p:nvPr userDrawn="1"/>
        </p:nvSpPr>
        <p:spPr bwMode="auto">
          <a:xfrm>
            <a:off x="-2647950" y="6053138"/>
            <a:ext cx="1809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/>
          </a:p>
        </p:txBody>
      </p:sp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62675"/>
            <a:ext cx="80899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6121400"/>
            <a:ext cx="86979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130175" y="514350"/>
            <a:ext cx="11604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000" dirty="0" smtClean="0">
                <a:solidFill>
                  <a:schemeClr val="bg1">
                    <a:lumMod val="50000"/>
                  </a:schemeClr>
                </a:solidFill>
              </a:rPr>
              <a:t>K. Shakourzadeh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269965"/>
            <a:ext cx="8089900" cy="592137"/>
          </a:xfrm>
        </p:spPr>
        <p:txBody>
          <a:bodyPr/>
          <a:lstStyle>
            <a:lvl1pPr>
              <a:defRPr sz="1800">
                <a:solidFill>
                  <a:srgbClr val="FFD910"/>
                </a:solidFill>
                <a:latin typeface="+mj-l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018903"/>
            <a:ext cx="8089900" cy="48049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92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4"/>
          <p:cNvSpPr txBox="1">
            <a:spLocks noChangeArrowheads="1"/>
          </p:cNvSpPr>
          <p:nvPr userDrawn="1"/>
        </p:nvSpPr>
        <p:spPr bwMode="auto">
          <a:xfrm>
            <a:off x="519113" y="5241925"/>
            <a:ext cx="18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>
              <a:latin typeface="Arial Narrow" pitchFamily="34" charset="0"/>
            </a:endParaRPr>
          </a:p>
        </p:txBody>
      </p:sp>
      <p:sp>
        <p:nvSpPr>
          <p:cNvPr id="5" name="Rectangle 76"/>
          <p:cNvSpPr>
            <a:spLocks noChangeArrowheads="1"/>
          </p:cNvSpPr>
          <p:nvPr userDrawn="1"/>
        </p:nvSpPr>
        <p:spPr bwMode="auto">
          <a:xfrm>
            <a:off x="7848600" y="0"/>
            <a:ext cx="533400" cy="381000"/>
          </a:xfrm>
          <a:prstGeom prst="rect">
            <a:avLst/>
          </a:prstGeom>
          <a:solidFill>
            <a:srgbClr val="5A5B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 anchor="ctr"/>
          <a:lstStyle>
            <a:lvl1pPr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altLang="fr-FR" sz="1400" smtClean="0">
                <a:solidFill>
                  <a:srgbClr val="FF5025"/>
                </a:solidFill>
                <a:latin typeface="DIN-Medium" charset="0"/>
              </a:rPr>
              <a:t>/ xx</a:t>
            </a:r>
            <a:r>
              <a:rPr lang="fr-FR" altLang="fr-FR" sz="1400" smtClean="0">
                <a:solidFill>
                  <a:srgbClr val="FF5025"/>
                </a:solidFill>
              </a:rPr>
              <a:t>  </a:t>
            </a:r>
          </a:p>
        </p:txBody>
      </p:sp>
      <p:pic>
        <p:nvPicPr>
          <p:cNvPr id="6" name="Picture 7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60338"/>
            <a:ext cx="86201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2"/>
          <p:cNvSpPr>
            <a:spLocks noChangeArrowheads="1"/>
          </p:cNvSpPr>
          <p:nvPr userDrawn="1"/>
        </p:nvSpPr>
        <p:spPr bwMode="auto">
          <a:xfrm>
            <a:off x="-2647950" y="6053138"/>
            <a:ext cx="1809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/>
          </a:p>
        </p:txBody>
      </p:sp>
      <p:pic>
        <p:nvPicPr>
          <p:cNvPr id="8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6121400"/>
            <a:ext cx="86979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1120" y="4406900"/>
            <a:ext cx="786161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41120" y="2906713"/>
            <a:ext cx="786161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xfrm>
            <a:off x="7239000" y="0"/>
            <a:ext cx="609600" cy="381000"/>
          </a:xfrm>
          <a:prstGeom prst="rect">
            <a:avLst/>
          </a:prstGeom>
          <a:solidFill>
            <a:srgbClr val="5A5B5E"/>
          </a:solidFill>
          <a:ln>
            <a:miter lim="800000"/>
            <a:headEnd/>
            <a:tailEnd/>
          </a:ln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5025"/>
                </a:solidFill>
                <a:latin typeface="DIN-Bold" charset="0"/>
              </a:defRPr>
            </a:lvl1pPr>
          </a:lstStyle>
          <a:p>
            <a:pPr>
              <a:defRPr/>
            </a:pPr>
            <a:fld id="{871A38F4-F65A-4C66-80C7-806572BBAF1F}" type="slidenum">
              <a:rPr lang="fr-FR" altLang="fr-FR"/>
              <a:pPr>
                <a:defRPr/>
              </a:pPr>
              <a:t>‹N°›</a:t>
            </a:fld>
            <a:r>
              <a:rPr lang="fr-FR" altLang="fr-FR" b="1">
                <a:solidFill>
                  <a:srgbClr val="FFD910"/>
                </a:solidFill>
                <a:latin typeface="Futura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8224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0"/>
          <p:cNvSpPr>
            <a:spLocks noChangeArrowheads="1"/>
          </p:cNvSpPr>
          <p:nvPr userDrawn="1"/>
        </p:nvSpPr>
        <p:spPr bwMode="auto">
          <a:xfrm>
            <a:off x="1525588" y="6348413"/>
            <a:ext cx="6858000" cy="160337"/>
          </a:xfrm>
          <a:prstGeom prst="rect">
            <a:avLst/>
          </a:prstGeom>
          <a:solidFill>
            <a:srgbClr val="FFD9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893" rIns="0" bIns="47893"/>
          <a:lstStyle>
            <a:lvl1pPr marL="101600" indent="-101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Monotype Sorts" pitchFamily="2" charset="2"/>
              <a:buNone/>
              <a:defRPr/>
            </a:pPr>
            <a:endParaRPr lang="en-GB" altLang="fr-FR" sz="1000" smtClean="0">
              <a:latin typeface="Arial" pitchFamily="34" charset="0"/>
            </a:endParaRPr>
          </a:p>
        </p:txBody>
      </p:sp>
      <p:sp>
        <p:nvSpPr>
          <p:cNvPr id="6" name="Text Box 74"/>
          <p:cNvSpPr txBox="1">
            <a:spLocks noChangeArrowheads="1"/>
          </p:cNvSpPr>
          <p:nvPr userDrawn="1"/>
        </p:nvSpPr>
        <p:spPr bwMode="auto">
          <a:xfrm>
            <a:off x="519113" y="5241925"/>
            <a:ext cx="18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>
              <a:latin typeface="Arial Narrow" pitchFamily="34" charset="0"/>
            </a:endParaRPr>
          </a:p>
        </p:txBody>
      </p:sp>
      <p:sp>
        <p:nvSpPr>
          <p:cNvPr id="7" name="Rectangle 76"/>
          <p:cNvSpPr>
            <a:spLocks noChangeArrowheads="1"/>
          </p:cNvSpPr>
          <p:nvPr userDrawn="1"/>
        </p:nvSpPr>
        <p:spPr bwMode="auto">
          <a:xfrm>
            <a:off x="7848600" y="0"/>
            <a:ext cx="533400" cy="381000"/>
          </a:xfrm>
          <a:prstGeom prst="rect">
            <a:avLst/>
          </a:prstGeom>
          <a:solidFill>
            <a:srgbClr val="5A5B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 anchor="ctr"/>
          <a:lstStyle>
            <a:lvl1pPr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altLang="fr-FR" sz="1400" smtClean="0">
                <a:solidFill>
                  <a:srgbClr val="FF5025"/>
                </a:solidFill>
                <a:latin typeface="DIN-Medium" charset="0"/>
              </a:rPr>
              <a:t>/ xx</a:t>
            </a:r>
            <a:r>
              <a:rPr lang="fr-FR" altLang="fr-FR" sz="1400" smtClean="0">
                <a:solidFill>
                  <a:srgbClr val="FF5025"/>
                </a:solidFill>
              </a:rPr>
              <a:t>  </a:t>
            </a:r>
          </a:p>
        </p:txBody>
      </p:sp>
      <p:pic>
        <p:nvPicPr>
          <p:cNvPr id="8" name="Picture 7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080125"/>
            <a:ext cx="107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2"/>
          <p:cNvSpPr>
            <a:spLocks noChangeArrowheads="1"/>
          </p:cNvSpPr>
          <p:nvPr userDrawn="1"/>
        </p:nvSpPr>
        <p:spPr bwMode="auto">
          <a:xfrm>
            <a:off x="-2647950" y="6053138"/>
            <a:ext cx="1809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542925"/>
            <a:ext cx="3355975" cy="532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2375" y="542925"/>
            <a:ext cx="3357563" cy="532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xfrm>
            <a:off x="7239000" y="0"/>
            <a:ext cx="609600" cy="381000"/>
          </a:xfrm>
          <a:prstGeom prst="rect">
            <a:avLst/>
          </a:prstGeom>
          <a:solidFill>
            <a:srgbClr val="5A5B5E"/>
          </a:solidFill>
          <a:ln>
            <a:miter lim="800000"/>
            <a:headEnd/>
            <a:tailEnd/>
          </a:ln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5025"/>
                </a:solidFill>
                <a:latin typeface="DIN-Bold" charset="0"/>
              </a:defRPr>
            </a:lvl1pPr>
          </a:lstStyle>
          <a:p>
            <a:pPr>
              <a:defRPr/>
            </a:pPr>
            <a:fld id="{5D37D32C-5454-4C58-BF93-F18905FD4110}" type="slidenum">
              <a:rPr lang="fr-FR" altLang="fr-FR"/>
              <a:pPr>
                <a:defRPr/>
              </a:pPr>
              <a:t>‹N°›</a:t>
            </a:fld>
            <a:r>
              <a:rPr lang="fr-FR" altLang="fr-FR" b="1">
                <a:solidFill>
                  <a:srgbClr val="FFD910"/>
                </a:solidFill>
                <a:latin typeface="Futura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2802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4"/>
          <p:cNvSpPr txBox="1">
            <a:spLocks noChangeArrowheads="1"/>
          </p:cNvSpPr>
          <p:nvPr userDrawn="1"/>
        </p:nvSpPr>
        <p:spPr bwMode="auto">
          <a:xfrm>
            <a:off x="519113" y="5241925"/>
            <a:ext cx="18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>
              <a:latin typeface="Arial Narrow" pitchFamily="34" charset="0"/>
            </a:endParaRPr>
          </a:p>
        </p:txBody>
      </p:sp>
      <p:sp>
        <p:nvSpPr>
          <p:cNvPr id="8" name="Rectangle 76"/>
          <p:cNvSpPr>
            <a:spLocks noChangeArrowheads="1"/>
          </p:cNvSpPr>
          <p:nvPr userDrawn="1"/>
        </p:nvSpPr>
        <p:spPr bwMode="auto">
          <a:xfrm>
            <a:off x="7848600" y="0"/>
            <a:ext cx="533400" cy="381000"/>
          </a:xfrm>
          <a:prstGeom prst="rect">
            <a:avLst/>
          </a:prstGeom>
          <a:solidFill>
            <a:srgbClr val="5A5B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 anchor="ctr"/>
          <a:lstStyle>
            <a:lvl1pPr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altLang="fr-FR" sz="1400" smtClean="0">
                <a:solidFill>
                  <a:srgbClr val="FF5025"/>
                </a:solidFill>
                <a:latin typeface="DIN-Medium" charset="0"/>
              </a:rPr>
              <a:t>/ xx</a:t>
            </a:r>
            <a:r>
              <a:rPr lang="fr-FR" altLang="fr-FR" sz="1400" smtClean="0">
                <a:solidFill>
                  <a:srgbClr val="FF5025"/>
                </a:solidFill>
              </a:rPr>
              <a:t>  </a:t>
            </a:r>
          </a:p>
        </p:txBody>
      </p:sp>
      <p:pic>
        <p:nvPicPr>
          <p:cNvPr id="9" name="Picture 7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080125"/>
            <a:ext cx="107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2"/>
          <p:cNvSpPr>
            <a:spLocks noChangeArrowheads="1"/>
          </p:cNvSpPr>
          <p:nvPr userDrawn="1"/>
        </p:nvSpPr>
        <p:spPr bwMode="auto">
          <a:xfrm>
            <a:off x="-2647950" y="6053138"/>
            <a:ext cx="1809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0"/>
          </p:nvPr>
        </p:nvSpPr>
        <p:spPr bwMode="auto">
          <a:xfrm>
            <a:off x="7239000" y="0"/>
            <a:ext cx="609600" cy="381000"/>
          </a:xfrm>
          <a:prstGeom prst="rect">
            <a:avLst/>
          </a:prstGeom>
          <a:solidFill>
            <a:srgbClr val="5A5B5E"/>
          </a:solidFill>
          <a:ln>
            <a:miter lim="800000"/>
            <a:headEnd/>
            <a:tailEnd/>
          </a:ln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5025"/>
                </a:solidFill>
                <a:latin typeface="DIN-Bold" charset="0"/>
              </a:defRPr>
            </a:lvl1pPr>
          </a:lstStyle>
          <a:p>
            <a:pPr>
              <a:defRPr/>
            </a:pPr>
            <a:fld id="{B66ECF9B-4677-4CB0-AFE7-F0FC12670740}" type="slidenum">
              <a:rPr lang="fr-FR" altLang="fr-FR"/>
              <a:pPr>
                <a:defRPr/>
              </a:pPr>
              <a:t>‹N°›</a:t>
            </a:fld>
            <a:r>
              <a:rPr lang="fr-FR" altLang="fr-FR" b="1">
                <a:solidFill>
                  <a:srgbClr val="FFD910"/>
                </a:solidFill>
                <a:latin typeface="Futura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464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0"/>
          <p:cNvSpPr>
            <a:spLocks noChangeArrowheads="1"/>
          </p:cNvSpPr>
          <p:nvPr userDrawn="1"/>
        </p:nvSpPr>
        <p:spPr bwMode="auto">
          <a:xfrm>
            <a:off x="1525588" y="6348413"/>
            <a:ext cx="6858000" cy="160337"/>
          </a:xfrm>
          <a:prstGeom prst="rect">
            <a:avLst/>
          </a:prstGeom>
          <a:solidFill>
            <a:srgbClr val="FFD9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893" rIns="0" bIns="47893"/>
          <a:lstStyle>
            <a:lvl1pPr marL="101600" indent="-101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Monotype Sorts" pitchFamily="2" charset="2"/>
              <a:buNone/>
              <a:defRPr/>
            </a:pPr>
            <a:endParaRPr lang="en-GB" altLang="fr-FR" sz="1000" smtClean="0">
              <a:latin typeface="Arial" pitchFamily="34" charset="0"/>
            </a:endParaRPr>
          </a:p>
        </p:txBody>
      </p:sp>
      <p:sp>
        <p:nvSpPr>
          <p:cNvPr id="4" name="Rectangle 81"/>
          <p:cNvSpPr>
            <a:spLocks noChangeArrowheads="1"/>
          </p:cNvSpPr>
          <p:nvPr userDrawn="1"/>
        </p:nvSpPr>
        <p:spPr bwMode="auto">
          <a:xfrm>
            <a:off x="1525588" y="6103938"/>
            <a:ext cx="6858000" cy="261937"/>
          </a:xfrm>
          <a:prstGeom prst="rect">
            <a:avLst/>
          </a:prstGeom>
          <a:solidFill>
            <a:srgbClr val="FF5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893" rIns="0" bIns="47893"/>
          <a:lstStyle>
            <a:lvl1pPr marL="101600" indent="-101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Monotype Sorts" pitchFamily="2" charset="2"/>
              <a:buNone/>
              <a:defRPr/>
            </a:pPr>
            <a:endParaRPr lang="en-GB" altLang="fr-FR" sz="1000" smtClean="0">
              <a:latin typeface="Arial" pitchFamily="34" charset="0"/>
            </a:endParaRPr>
          </a:p>
        </p:txBody>
      </p:sp>
      <p:sp>
        <p:nvSpPr>
          <p:cNvPr id="5" name="Text Box 74"/>
          <p:cNvSpPr txBox="1">
            <a:spLocks noChangeArrowheads="1"/>
          </p:cNvSpPr>
          <p:nvPr userDrawn="1"/>
        </p:nvSpPr>
        <p:spPr bwMode="auto">
          <a:xfrm>
            <a:off x="519113" y="5241925"/>
            <a:ext cx="18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>
              <a:latin typeface="Arial Narrow" pitchFamily="34" charset="0"/>
            </a:endParaRPr>
          </a:p>
        </p:txBody>
      </p:sp>
      <p:sp>
        <p:nvSpPr>
          <p:cNvPr id="6" name="Text Box 75"/>
          <p:cNvSpPr txBox="1">
            <a:spLocks noChangeArrowheads="1"/>
          </p:cNvSpPr>
          <p:nvPr userDrawn="1"/>
        </p:nvSpPr>
        <p:spPr bwMode="auto">
          <a:xfrm>
            <a:off x="1600200" y="6137275"/>
            <a:ext cx="6553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altLang="fr-FR" sz="800" i="1" smtClean="0">
                <a:solidFill>
                  <a:srgbClr val="5A5B5E"/>
                </a:solidFill>
              </a:rPr>
              <a:t>Visite CTI 2-3 juin 2009</a:t>
            </a:r>
          </a:p>
        </p:txBody>
      </p:sp>
      <p:pic>
        <p:nvPicPr>
          <p:cNvPr id="7" name="Picture 7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080125"/>
            <a:ext cx="107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2"/>
          <p:cNvSpPr>
            <a:spLocks noChangeArrowheads="1"/>
          </p:cNvSpPr>
          <p:nvPr userDrawn="1"/>
        </p:nvSpPr>
        <p:spPr bwMode="auto">
          <a:xfrm>
            <a:off x="-2647950" y="6053138"/>
            <a:ext cx="1809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9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xfrm>
            <a:off x="7239000" y="0"/>
            <a:ext cx="609600" cy="381000"/>
          </a:xfrm>
          <a:prstGeom prst="rect">
            <a:avLst/>
          </a:prstGeom>
          <a:solidFill>
            <a:srgbClr val="5A5B5E"/>
          </a:solidFill>
          <a:ln>
            <a:miter lim="800000"/>
            <a:headEnd/>
            <a:tailEnd/>
          </a:ln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5025"/>
                </a:solidFill>
                <a:latin typeface="DIN-Bold" charset="0"/>
              </a:defRPr>
            </a:lvl1pPr>
          </a:lstStyle>
          <a:p>
            <a:pPr>
              <a:defRPr/>
            </a:pPr>
            <a:fld id="{40019C12-88DB-435E-BC78-AAE4006ABC5E}" type="slidenum">
              <a:rPr lang="fr-FR" altLang="fr-FR"/>
              <a:pPr>
                <a:defRPr/>
              </a:pPr>
              <a:t>‹N°›</a:t>
            </a:fld>
            <a:r>
              <a:rPr lang="fr-FR" altLang="fr-FR" b="1">
                <a:solidFill>
                  <a:srgbClr val="FFD910"/>
                </a:solidFill>
                <a:latin typeface="Futura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1459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0"/>
          <p:cNvSpPr>
            <a:spLocks noChangeArrowheads="1"/>
          </p:cNvSpPr>
          <p:nvPr userDrawn="1"/>
        </p:nvSpPr>
        <p:spPr bwMode="auto">
          <a:xfrm>
            <a:off x="1525588" y="6348413"/>
            <a:ext cx="6858000" cy="160337"/>
          </a:xfrm>
          <a:prstGeom prst="rect">
            <a:avLst/>
          </a:prstGeom>
          <a:solidFill>
            <a:srgbClr val="FFD9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893" rIns="0" bIns="47893"/>
          <a:lstStyle>
            <a:lvl1pPr marL="101600" indent="-101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Monotype Sorts" pitchFamily="2" charset="2"/>
              <a:buNone/>
              <a:defRPr/>
            </a:pPr>
            <a:endParaRPr lang="en-GB" altLang="fr-FR" sz="1000" smtClean="0">
              <a:latin typeface="Arial" pitchFamily="34" charset="0"/>
            </a:endParaRPr>
          </a:p>
        </p:txBody>
      </p:sp>
      <p:sp>
        <p:nvSpPr>
          <p:cNvPr id="3" name="Rectangle 81"/>
          <p:cNvSpPr>
            <a:spLocks noChangeArrowheads="1"/>
          </p:cNvSpPr>
          <p:nvPr userDrawn="1"/>
        </p:nvSpPr>
        <p:spPr bwMode="auto">
          <a:xfrm>
            <a:off x="1525588" y="6103938"/>
            <a:ext cx="6858000" cy="261937"/>
          </a:xfrm>
          <a:prstGeom prst="rect">
            <a:avLst/>
          </a:prstGeom>
          <a:solidFill>
            <a:srgbClr val="FF5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893" rIns="0" bIns="47893"/>
          <a:lstStyle>
            <a:lvl1pPr marL="101600" indent="-101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Monotype Sorts" pitchFamily="2" charset="2"/>
              <a:buNone/>
              <a:defRPr/>
            </a:pPr>
            <a:endParaRPr lang="en-GB" altLang="fr-FR" sz="1000" smtClean="0">
              <a:latin typeface="Arial" pitchFamily="34" charset="0"/>
            </a:endParaRPr>
          </a:p>
        </p:txBody>
      </p:sp>
      <p:sp>
        <p:nvSpPr>
          <p:cNvPr id="4" name="Text Box 74"/>
          <p:cNvSpPr txBox="1">
            <a:spLocks noChangeArrowheads="1"/>
          </p:cNvSpPr>
          <p:nvPr userDrawn="1"/>
        </p:nvSpPr>
        <p:spPr bwMode="auto">
          <a:xfrm>
            <a:off x="519113" y="5241925"/>
            <a:ext cx="18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>
              <a:latin typeface="Arial Narrow" pitchFamily="34" charset="0"/>
            </a:endParaRPr>
          </a:p>
        </p:txBody>
      </p:sp>
      <p:sp>
        <p:nvSpPr>
          <p:cNvPr id="5" name="Text Box 75"/>
          <p:cNvSpPr txBox="1">
            <a:spLocks noChangeArrowheads="1"/>
          </p:cNvSpPr>
          <p:nvPr userDrawn="1"/>
        </p:nvSpPr>
        <p:spPr bwMode="auto">
          <a:xfrm>
            <a:off x="1600200" y="6137275"/>
            <a:ext cx="6553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altLang="fr-FR" sz="800" i="1" smtClean="0">
                <a:solidFill>
                  <a:srgbClr val="5A5B5E"/>
                </a:solidFill>
              </a:rPr>
              <a:t>Visite CTI 2-3 juin 2009</a:t>
            </a:r>
          </a:p>
        </p:txBody>
      </p:sp>
      <p:sp>
        <p:nvSpPr>
          <p:cNvPr id="6" name="Rectangle 76"/>
          <p:cNvSpPr>
            <a:spLocks noChangeArrowheads="1"/>
          </p:cNvSpPr>
          <p:nvPr userDrawn="1"/>
        </p:nvSpPr>
        <p:spPr bwMode="auto">
          <a:xfrm>
            <a:off x="7848600" y="0"/>
            <a:ext cx="533400" cy="381000"/>
          </a:xfrm>
          <a:prstGeom prst="rect">
            <a:avLst/>
          </a:prstGeom>
          <a:solidFill>
            <a:srgbClr val="5A5B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 anchor="ctr"/>
          <a:lstStyle>
            <a:lvl1pPr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altLang="fr-FR" sz="1400" smtClean="0">
                <a:solidFill>
                  <a:srgbClr val="FF5025"/>
                </a:solidFill>
                <a:latin typeface="DIN-Medium" charset="0"/>
              </a:rPr>
              <a:t>/ xx</a:t>
            </a:r>
            <a:r>
              <a:rPr lang="fr-FR" altLang="fr-FR" sz="1400" smtClean="0">
                <a:solidFill>
                  <a:srgbClr val="FF5025"/>
                </a:solidFill>
              </a:rPr>
              <a:t>  </a:t>
            </a:r>
          </a:p>
        </p:txBody>
      </p:sp>
      <p:pic>
        <p:nvPicPr>
          <p:cNvPr id="7" name="Picture 7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080125"/>
            <a:ext cx="107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2"/>
          <p:cNvSpPr>
            <a:spLocks noChangeArrowheads="1"/>
          </p:cNvSpPr>
          <p:nvPr userDrawn="1"/>
        </p:nvSpPr>
        <p:spPr bwMode="auto">
          <a:xfrm>
            <a:off x="-2647950" y="6053138"/>
            <a:ext cx="1809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/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10"/>
          </p:nvPr>
        </p:nvSpPr>
        <p:spPr bwMode="auto">
          <a:xfrm>
            <a:off x="7239000" y="0"/>
            <a:ext cx="609600" cy="381000"/>
          </a:xfrm>
          <a:prstGeom prst="rect">
            <a:avLst/>
          </a:prstGeom>
          <a:solidFill>
            <a:srgbClr val="5A5B5E"/>
          </a:solidFill>
          <a:ln>
            <a:miter lim="800000"/>
            <a:headEnd/>
            <a:tailEnd/>
          </a:ln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5025"/>
                </a:solidFill>
                <a:latin typeface="DIN-Bold" charset="0"/>
              </a:defRPr>
            </a:lvl1pPr>
          </a:lstStyle>
          <a:p>
            <a:pPr>
              <a:defRPr/>
            </a:pPr>
            <a:fld id="{97724C78-5A29-4636-BCC2-FE3DE1A4F571}" type="slidenum">
              <a:rPr lang="fr-FR" altLang="fr-FR"/>
              <a:pPr>
                <a:defRPr/>
              </a:pPr>
              <a:t>‹N°›</a:t>
            </a:fld>
            <a:r>
              <a:rPr lang="fr-FR" altLang="fr-FR" b="1">
                <a:solidFill>
                  <a:srgbClr val="FFD910"/>
                </a:solidFill>
                <a:latin typeface="Futura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5936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0"/>
          <p:cNvSpPr>
            <a:spLocks noChangeArrowheads="1"/>
          </p:cNvSpPr>
          <p:nvPr userDrawn="1"/>
        </p:nvSpPr>
        <p:spPr bwMode="auto">
          <a:xfrm>
            <a:off x="1525588" y="6348413"/>
            <a:ext cx="6858000" cy="160337"/>
          </a:xfrm>
          <a:prstGeom prst="rect">
            <a:avLst/>
          </a:prstGeom>
          <a:solidFill>
            <a:srgbClr val="FFD9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893" rIns="0" bIns="47893"/>
          <a:lstStyle>
            <a:lvl1pPr marL="101600" indent="-101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Monotype Sorts" pitchFamily="2" charset="2"/>
              <a:buNone/>
              <a:defRPr/>
            </a:pPr>
            <a:endParaRPr lang="en-GB" altLang="fr-FR" sz="1000" smtClean="0">
              <a:latin typeface="Arial" pitchFamily="34" charset="0"/>
            </a:endParaRPr>
          </a:p>
        </p:txBody>
      </p:sp>
      <p:sp>
        <p:nvSpPr>
          <p:cNvPr id="6" name="Rectangle 81"/>
          <p:cNvSpPr>
            <a:spLocks noChangeArrowheads="1"/>
          </p:cNvSpPr>
          <p:nvPr userDrawn="1"/>
        </p:nvSpPr>
        <p:spPr bwMode="auto">
          <a:xfrm>
            <a:off x="1525588" y="6103938"/>
            <a:ext cx="6858000" cy="261937"/>
          </a:xfrm>
          <a:prstGeom prst="rect">
            <a:avLst/>
          </a:prstGeom>
          <a:solidFill>
            <a:srgbClr val="FF5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893" rIns="0" bIns="47893"/>
          <a:lstStyle>
            <a:lvl1pPr marL="101600" indent="-101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Monotype Sorts" pitchFamily="2" charset="2"/>
              <a:buNone/>
              <a:defRPr/>
            </a:pPr>
            <a:endParaRPr lang="en-GB" altLang="fr-FR" sz="1000" smtClean="0">
              <a:latin typeface="Arial" pitchFamily="34" charset="0"/>
            </a:endParaRPr>
          </a:p>
        </p:txBody>
      </p:sp>
      <p:sp>
        <p:nvSpPr>
          <p:cNvPr id="7" name="Text Box 74"/>
          <p:cNvSpPr txBox="1">
            <a:spLocks noChangeArrowheads="1"/>
          </p:cNvSpPr>
          <p:nvPr userDrawn="1"/>
        </p:nvSpPr>
        <p:spPr bwMode="auto">
          <a:xfrm>
            <a:off x="519113" y="5241925"/>
            <a:ext cx="18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>
              <a:latin typeface="Arial Narrow" pitchFamily="34" charset="0"/>
            </a:endParaRPr>
          </a:p>
        </p:txBody>
      </p:sp>
      <p:sp>
        <p:nvSpPr>
          <p:cNvPr id="8" name="Text Box 75"/>
          <p:cNvSpPr txBox="1">
            <a:spLocks noChangeArrowheads="1"/>
          </p:cNvSpPr>
          <p:nvPr userDrawn="1"/>
        </p:nvSpPr>
        <p:spPr bwMode="auto">
          <a:xfrm>
            <a:off x="1600200" y="6137275"/>
            <a:ext cx="6553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altLang="fr-FR" sz="800" i="1" smtClean="0">
                <a:solidFill>
                  <a:srgbClr val="5A5B5E"/>
                </a:solidFill>
              </a:rPr>
              <a:t>Visite CTI 2-3 juin 2009</a:t>
            </a:r>
          </a:p>
        </p:txBody>
      </p:sp>
      <p:sp>
        <p:nvSpPr>
          <p:cNvPr id="9" name="Rectangle 76"/>
          <p:cNvSpPr>
            <a:spLocks noChangeArrowheads="1"/>
          </p:cNvSpPr>
          <p:nvPr userDrawn="1"/>
        </p:nvSpPr>
        <p:spPr bwMode="auto">
          <a:xfrm>
            <a:off x="7848600" y="0"/>
            <a:ext cx="533400" cy="381000"/>
          </a:xfrm>
          <a:prstGeom prst="rect">
            <a:avLst/>
          </a:prstGeom>
          <a:solidFill>
            <a:srgbClr val="5A5B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 anchor="ctr"/>
          <a:lstStyle>
            <a:lvl1pPr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altLang="fr-FR" sz="1400" smtClean="0">
                <a:solidFill>
                  <a:srgbClr val="FF5025"/>
                </a:solidFill>
                <a:latin typeface="DIN-Medium" charset="0"/>
              </a:rPr>
              <a:t>/ xx</a:t>
            </a:r>
            <a:r>
              <a:rPr lang="fr-FR" altLang="fr-FR" sz="1400" smtClean="0">
                <a:solidFill>
                  <a:srgbClr val="FF5025"/>
                </a:solidFill>
              </a:rPr>
              <a:t>  </a:t>
            </a:r>
          </a:p>
        </p:txBody>
      </p:sp>
      <p:pic>
        <p:nvPicPr>
          <p:cNvPr id="10" name="Picture 7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080125"/>
            <a:ext cx="107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2"/>
          <p:cNvSpPr>
            <a:spLocks noChangeArrowheads="1"/>
          </p:cNvSpPr>
          <p:nvPr userDrawn="1"/>
        </p:nvSpPr>
        <p:spPr bwMode="auto">
          <a:xfrm>
            <a:off x="-2647950" y="6053138"/>
            <a:ext cx="1809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xfrm>
            <a:off x="7239000" y="0"/>
            <a:ext cx="609600" cy="381000"/>
          </a:xfrm>
          <a:prstGeom prst="rect">
            <a:avLst/>
          </a:prstGeom>
          <a:solidFill>
            <a:srgbClr val="5A5B5E"/>
          </a:solidFill>
          <a:ln>
            <a:miter lim="800000"/>
            <a:headEnd/>
            <a:tailEnd/>
          </a:ln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5025"/>
                </a:solidFill>
                <a:latin typeface="DIN-Bold" charset="0"/>
              </a:defRPr>
            </a:lvl1pPr>
          </a:lstStyle>
          <a:p>
            <a:pPr>
              <a:defRPr/>
            </a:pPr>
            <a:fld id="{7C12C814-55A3-4D1B-849C-5779C30CB259}" type="slidenum">
              <a:rPr lang="fr-FR" altLang="fr-FR"/>
              <a:pPr>
                <a:defRPr/>
              </a:pPr>
              <a:t>‹N°›</a:t>
            </a:fld>
            <a:r>
              <a:rPr lang="fr-FR" altLang="fr-FR" b="1">
                <a:solidFill>
                  <a:srgbClr val="FFD910"/>
                </a:solidFill>
                <a:latin typeface="Futura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8880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0"/>
          <p:cNvSpPr>
            <a:spLocks noChangeArrowheads="1"/>
          </p:cNvSpPr>
          <p:nvPr userDrawn="1"/>
        </p:nvSpPr>
        <p:spPr bwMode="auto">
          <a:xfrm>
            <a:off x="1525588" y="6348413"/>
            <a:ext cx="6858000" cy="160337"/>
          </a:xfrm>
          <a:prstGeom prst="rect">
            <a:avLst/>
          </a:prstGeom>
          <a:solidFill>
            <a:srgbClr val="FFD9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893" rIns="0" bIns="47893"/>
          <a:lstStyle>
            <a:lvl1pPr marL="101600" indent="-101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Monotype Sorts" pitchFamily="2" charset="2"/>
              <a:buNone/>
              <a:defRPr/>
            </a:pPr>
            <a:endParaRPr lang="en-GB" altLang="fr-FR" sz="1000" smtClean="0">
              <a:latin typeface="Arial" pitchFamily="34" charset="0"/>
            </a:endParaRPr>
          </a:p>
        </p:txBody>
      </p:sp>
      <p:sp>
        <p:nvSpPr>
          <p:cNvPr id="6" name="Rectangle 81"/>
          <p:cNvSpPr>
            <a:spLocks noChangeArrowheads="1"/>
          </p:cNvSpPr>
          <p:nvPr userDrawn="1"/>
        </p:nvSpPr>
        <p:spPr bwMode="auto">
          <a:xfrm>
            <a:off x="1525588" y="6103938"/>
            <a:ext cx="6858000" cy="261937"/>
          </a:xfrm>
          <a:prstGeom prst="rect">
            <a:avLst/>
          </a:prstGeom>
          <a:solidFill>
            <a:srgbClr val="FF5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893" rIns="0" bIns="47893"/>
          <a:lstStyle>
            <a:lvl1pPr marL="101600" indent="-101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Monotype Sorts" pitchFamily="2" charset="2"/>
              <a:buNone/>
              <a:defRPr/>
            </a:pPr>
            <a:endParaRPr lang="en-GB" altLang="fr-FR" sz="1000" smtClean="0">
              <a:latin typeface="Arial" pitchFamily="34" charset="0"/>
            </a:endParaRPr>
          </a:p>
        </p:txBody>
      </p:sp>
      <p:sp>
        <p:nvSpPr>
          <p:cNvPr id="7" name="Text Box 74"/>
          <p:cNvSpPr txBox="1">
            <a:spLocks noChangeArrowheads="1"/>
          </p:cNvSpPr>
          <p:nvPr userDrawn="1"/>
        </p:nvSpPr>
        <p:spPr bwMode="auto">
          <a:xfrm>
            <a:off x="519113" y="5241925"/>
            <a:ext cx="18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>
              <a:latin typeface="Arial Narrow" pitchFamily="34" charset="0"/>
            </a:endParaRPr>
          </a:p>
        </p:txBody>
      </p:sp>
      <p:sp>
        <p:nvSpPr>
          <p:cNvPr id="8" name="Text Box 75"/>
          <p:cNvSpPr txBox="1">
            <a:spLocks noChangeArrowheads="1"/>
          </p:cNvSpPr>
          <p:nvPr userDrawn="1"/>
        </p:nvSpPr>
        <p:spPr bwMode="auto">
          <a:xfrm>
            <a:off x="1600200" y="6137275"/>
            <a:ext cx="6553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altLang="fr-FR" sz="800" i="1" smtClean="0">
                <a:solidFill>
                  <a:srgbClr val="5A5B5E"/>
                </a:solidFill>
              </a:rPr>
              <a:t>Visite CTI 2-3 juin 2009</a:t>
            </a:r>
          </a:p>
        </p:txBody>
      </p:sp>
      <p:sp>
        <p:nvSpPr>
          <p:cNvPr id="9" name="Rectangle 76"/>
          <p:cNvSpPr>
            <a:spLocks noChangeArrowheads="1"/>
          </p:cNvSpPr>
          <p:nvPr userDrawn="1"/>
        </p:nvSpPr>
        <p:spPr bwMode="auto">
          <a:xfrm>
            <a:off x="7848600" y="0"/>
            <a:ext cx="533400" cy="381000"/>
          </a:xfrm>
          <a:prstGeom prst="rect">
            <a:avLst/>
          </a:prstGeom>
          <a:solidFill>
            <a:srgbClr val="5A5B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8000" bIns="0" anchor="ctr"/>
          <a:lstStyle>
            <a:lvl1pPr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altLang="fr-FR" sz="1400" smtClean="0">
                <a:solidFill>
                  <a:srgbClr val="FF5025"/>
                </a:solidFill>
                <a:latin typeface="DIN-Medium" charset="0"/>
              </a:rPr>
              <a:t>/ xx</a:t>
            </a:r>
            <a:r>
              <a:rPr lang="fr-FR" altLang="fr-FR" sz="1400" smtClean="0">
                <a:solidFill>
                  <a:srgbClr val="FF5025"/>
                </a:solidFill>
              </a:rPr>
              <a:t>  </a:t>
            </a:r>
          </a:p>
        </p:txBody>
      </p:sp>
      <p:pic>
        <p:nvPicPr>
          <p:cNvPr id="10" name="Picture 7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080125"/>
            <a:ext cx="107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2"/>
          <p:cNvSpPr>
            <a:spLocks noChangeArrowheads="1"/>
          </p:cNvSpPr>
          <p:nvPr userDrawn="1"/>
        </p:nvSpPr>
        <p:spPr bwMode="auto">
          <a:xfrm>
            <a:off x="-2647950" y="6053138"/>
            <a:ext cx="1809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>
          <a:xfrm>
            <a:off x="7239000" y="0"/>
            <a:ext cx="609600" cy="381000"/>
          </a:xfrm>
          <a:prstGeom prst="rect">
            <a:avLst/>
          </a:prstGeom>
          <a:solidFill>
            <a:srgbClr val="5A5B5E"/>
          </a:solidFill>
          <a:ln>
            <a:miter lim="800000"/>
            <a:headEnd/>
            <a:tailEnd/>
          </a:ln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5025"/>
                </a:solidFill>
                <a:latin typeface="DIN-Bold" charset="0"/>
              </a:defRPr>
            </a:lvl1pPr>
          </a:lstStyle>
          <a:p>
            <a:pPr>
              <a:defRPr/>
            </a:pPr>
            <a:fld id="{A17026E1-C2DC-42B6-83BB-30CF5BE63C14}" type="slidenum">
              <a:rPr lang="fr-FR" altLang="fr-FR"/>
              <a:pPr>
                <a:defRPr/>
              </a:pPr>
              <a:t>‹N°›</a:t>
            </a:fld>
            <a:r>
              <a:rPr lang="fr-FR" altLang="fr-FR" b="1">
                <a:solidFill>
                  <a:srgbClr val="FFD910"/>
                </a:solidFill>
                <a:latin typeface="Futura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441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8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5867400" cy="381000"/>
          </a:xfrm>
          <a:prstGeom prst="rect">
            <a:avLst/>
          </a:prstGeom>
          <a:solidFill>
            <a:srgbClr val="5A5B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0" rIns="108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Rectangle 7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889000"/>
            <a:ext cx="6865938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47893" rIns="108000" bIns="47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30" name="Text Box 74"/>
          <p:cNvSpPr txBox="1">
            <a:spLocks noChangeArrowheads="1"/>
          </p:cNvSpPr>
          <p:nvPr/>
        </p:nvSpPr>
        <p:spPr bwMode="auto">
          <a:xfrm>
            <a:off x="519113" y="5241925"/>
            <a:ext cx="18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>
              <a:latin typeface="Arial Narrow" pitchFamily="34" charset="0"/>
            </a:endParaRPr>
          </a:p>
        </p:txBody>
      </p:sp>
      <p:pic>
        <p:nvPicPr>
          <p:cNvPr id="1029" name="Picture 7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41288"/>
            <a:ext cx="107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82"/>
          <p:cNvSpPr>
            <a:spLocks noChangeArrowheads="1"/>
          </p:cNvSpPr>
          <p:nvPr/>
        </p:nvSpPr>
        <p:spPr bwMode="auto">
          <a:xfrm>
            <a:off x="-2647950" y="6053138"/>
            <a:ext cx="1809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fr-FR" altLang="fr-F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1400">
          <a:solidFill>
            <a:srgbClr val="FF5025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1400">
          <a:solidFill>
            <a:srgbClr val="FF5025"/>
          </a:solidFill>
          <a:latin typeface="DIN-Bold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1400">
          <a:solidFill>
            <a:srgbClr val="FF5025"/>
          </a:solidFill>
          <a:latin typeface="DIN-Bold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1400">
          <a:solidFill>
            <a:srgbClr val="FF5025"/>
          </a:solidFill>
          <a:latin typeface="DIN-Bold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1400">
          <a:solidFill>
            <a:srgbClr val="FF5025"/>
          </a:solidFill>
          <a:latin typeface="DIN-Bold" charset="0"/>
        </a:defRPr>
      </a:lvl5pPr>
      <a:lvl6pPr marL="457200" algn="l" defTabSz="957263" rtl="0" eaLnBrk="0" fontAlgn="base" hangingPunct="0">
        <a:spcBef>
          <a:spcPct val="0"/>
        </a:spcBef>
        <a:spcAft>
          <a:spcPct val="0"/>
        </a:spcAft>
        <a:defRPr sz="1400">
          <a:solidFill>
            <a:srgbClr val="FF5025"/>
          </a:solidFill>
          <a:latin typeface="DIN-Bold" charset="0"/>
        </a:defRPr>
      </a:lvl6pPr>
      <a:lvl7pPr marL="914400" algn="l" defTabSz="957263" rtl="0" eaLnBrk="0" fontAlgn="base" hangingPunct="0">
        <a:spcBef>
          <a:spcPct val="0"/>
        </a:spcBef>
        <a:spcAft>
          <a:spcPct val="0"/>
        </a:spcAft>
        <a:defRPr sz="1400">
          <a:solidFill>
            <a:srgbClr val="FF5025"/>
          </a:solidFill>
          <a:latin typeface="DIN-Bold" charset="0"/>
        </a:defRPr>
      </a:lvl7pPr>
      <a:lvl8pPr marL="1371600" algn="l" defTabSz="957263" rtl="0" eaLnBrk="0" fontAlgn="base" hangingPunct="0">
        <a:spcBef>
          <a:spcPct val="0"/>
        </a:spcBef>
        <a:spcAft>
          <a:spcPct val="0"/>
        </a:spcAft>
        <a:defRPr sz="1400">
          <a:solidFill>
            <a:srgbClr val="FF5025"/>
          </a:solidFill>
          <a:latin typeface="DIN-Bold" charset="0"/>
        </a:defRPr>
      </a:lvl8pPr>
      <a:lvl9pPr marL="1828800" algn="l" defTabSz="957263" rtl="0" eaLnBrk="0" fontAlgn="base" hangingPunct="0">
        <a:spcBef>
          <a:spcPct val="0"/>
        </a:spcBef>
        <a:spcAft>
          <a:spcPct val="0"/>
        </a:spcAft>
        <a:defRPr sz="1400">
          <a:solidFill>
            <a:srgbClr val="FF5025"/>
          </a:solidFill>
          <a:latin typeface="DIN-Bold" charset="0"/>
        </a:defRPr>
      </a:lvl9pPr>
    </p:titleStyle>
    <p:bodyStyle>
      <a:lvl1pPr marL="190500" indent="-190500" algn="l" defTabSz="957263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Font typeface="Times" panose="02020603050405020304" pitchFamily="18" charset="0"/>
        <a:buChar char="•"/>
        <a:defRPr sz="1400">
          <a:solidFill>
            <a:srgbClr val="5A5B5E"/>
          </a:solidFill>
          <a:latin typeface="+mn-lt"/>
          <a:ea typeface="+mn-ea"/>
          <a:cs typeface="+mn-cs"/>
        </a:defRPr>
      </a:lvl1pPr>
      <a:lvl2pPr marL="571500" indent="-190500" algn="l" defTabSz="957263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Font typeface="Times" panose="02020603050405020304" pitchFamily="18" charset="0"/>
        <a:buChar char="•"/>
        <a:defRPr sz="1200">
          <a:solidFill>
            <a:srgbClr val="5A5B5E"/>
          </a:solidFill>
          <a:latin typeface="DIN-Medium" charset="0"/>
        </a:defRPr>
      </a:lvl2pPr>
      <a:lvl3pPr marL="933450" indent="-171450" algn="l" defTabSz="957263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Font typeface="Times" panose="02020603050405020304" pitchFamily="18" charset="0"/>
        <a:buChar char="•"/>
        <a:defRPr sz="1000">
          <a:solidFill>
            <a:srgbClr val="5A5B5E"/>
          </a:solidFill>
          <a:latin typeface="DIN-Medium" charset="0"/>
        </a:defRPr>
      </a:lvl3pPr>
      <a:lvl4pPr marL="1312863" indent="-188913" algn="l" defTabSz="957263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Font typeface="Times" panose="02020603050405020304" pitchFamily="18" charset="0"/>
        <a:buChar char="•"/>
        <a:defRPr sz="900">
          <a:solidFill>
            <a:srgbClr val="5A5B5E"/>
          </a:solidFill>
          <a:latin typeface="DIN-Medium" charset="0"/>
        </a:defRPr>
      </a:lvl4pPr>
      <a:lvl5pPr marL="1682750" indent="-179388" algn="l" defTabSz="957263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SzPct val="75000"/>
        <a:buFont typeface="Times" panose="02020603050405020304" pitchFamily="18" charset="0"/>
        <a:buChar char="•"/>
        <a:defRPr sz="800">
          <a:solidFill>
            <a:srgbClr val="5A5B5E"/>
          </a:solidFill>
          <a:latin typeface="DIN-Medium" charset="0"/>
        </a:defRPr>
      </a:lvl5pPr>
      <a:lvl6pPr marL="2139950" indent="-179388" algn="l" defTabSz="957263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SzPct val="75000"/>
        <a:buFont typeface="Times" pitchFamily="18" charset="0"/>
        <a:buChar char="•"/>
        <a:defRPr sz="800">
          <a:solidFill>
            <a:srgbClr val="5A5B5E"/>
          </a:solidFill>
          <a:latin typeface="DIN-Medium" charset="0"/>
        </a:defRPr>
      </a:lvl6pPr>
      <a:lvl7pPr marL="2597150" indent="-179388" algn="l" defTabSz="957263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SzPct val="75000"/>
        <a:buFont typeface="Times" pitchFamily="18" charset="0"/>
        <a:buChar char="•"/>
        <a:defRPr sz="800">
          <a:solidFill>
            <a:srgbClr val="5A5B5E"/>
          </a:solidFill>
          <a:latin typeface="DIN-Medium" charset="0"/>
        </a:defRPr>
      </a:lvl7pPr>
      <a:lvl8pPr marL="3054350" indent="-179388" algn="l" defTabSz="957263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SzPct val="75000"/>
        <a:buFont typeface="Times" pitchFamily="18" charset="0"/>
        <a:buChar char="•"/>
        <a:defRPr sz="800">
          <a:solidFill>
            <a:srgbClr val="5A5B5E"/>
          </a:solidFill>
          <a:latin typeface="DIN-Medium" charset="0"/>
        </a:defRPr>
      </a:lvl8pPr>
      <a:lvl9pPr marL="3511550" indent="-179388" algn="l" defTabSz="957263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SzPct val="75000"/>
        <a:buFont typeface="Times" pitchFamily="18" charset="0"/>
        <a:buChar char="•"/>
        <a:defRPr sz="800">
          <a:solidFill>
            <a:srgbClr val="5A5B5E"/>
          </a:solidFill>
          <a:latin typeface="DIN-Medium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5051425" y="544513"/>
            <a:ext cx="18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marL="742950" indent="-28575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fr-FR" sz="1600">
              <a:solidFill>
                <a:schemeClr val="tx1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4339" name="Group 13"/>
          <p:cNvGrpSpPr>
            <a:grpSpLocks/>
          </p:cNvGrpSpPr>
          <p:nvPr/>
        </p:nvGrpSpPr>
        <p:grpSpPr bwMode="auto">
          <a:xfrm>
            <a:off x="1700213" y="1711325"/>
            <a:ext cx="6858000" cy="388938"/>
            <a:chOff x="0" y="0"/>
            <a:chExt cx="6245" cy="500"/>
          </a:xfrm>
        </p:grpSpPr>
        <p:sp>
          <p:nvSpPr>
            <p:cNvPr id="14358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400">
                  <a:solidFill>
                    <a:srgbClr val="5A5B5E"/>
                  </a:solidFill>
                  <a:latin typeface="DIN-Black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200">
                  <a:solidFill>
                    <a:srgbClr val="5A5B5E"/>
                  </a:solidFill>
                  <a:latin typeface="DIN-Medium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000">
                  <a:solidFill>
                    <a:srgbClr val="5A5B5E"/>
                  </a:solidFill>
                  <a:latin typeface="DIN-Medium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900">
                  <a:solidFill>
                    <a:srgbClr val="5A5B5E"/>
                  </a:solidFill>
                  <a:latin typeface="DIN-Medium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fr-FR"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endParaRPr>
            </a:p>
          </p:txBody>
        </p:sp>
        <p:sp>
          <p:nvSpPr>
            <p:cNvPr id="1435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400">
                  <a:solidFill>
                    <a:srgbClr val="5A5B5E"/>
                  </a:solidFill>
                  <a:latin typeface="DIN-Black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200">
                  <a:solidFill>
                    <a:srgbClr val="5A5B5E"/>
                  </a:solidFill>
                  <a:latin typeface="DIN-Medium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000">
                  <a:solidFill>
                    <a:srgbClr val="5A5B5E"/>
                  </a:solidFill>
                  <a:latin typeface="DIN-Medium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900">
                  <a:solidFill>
                    <a:srgbClr val="5A5B5E"/>
                  </a:solidFill>
                  <a:latin typeface="DIN-Medium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lrTx/>
                <a:buFontTx/>
                <a:buNone/>
              </a:pPr>
              <a:r>
                <a:rPr lang="fr-FR" altLang="fr-FR">
                  <a:solidFill>
                    <a:schemeClr val="folHlink"/>
                  </a:solidFill>
                  <a:latin typeface="DIN-Bold" charset="0"/>
                  <a:ea typeface="MS PGothic" panose="020B0600070205080204" pitchFamily="34" charset="-128"/>
                </a:rPr>
                <a:t> </a:t>
              </a:r>
              <a:endParaRPr lang="fr-FR" altLang="fr-FR">
                <a:solidFill>
                  <a:srgbClr val="FF9900"/>
                </a:solidFill>
                <a:latin typeface="DIN-Bold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1519238" y="1322388"/>
            <a:ext cx="8101012" cy="365125"/>
            <a:chOff x="0" y="0"/>
            <a:chExt cx="6245" cy="500"/>
          </a:xfrm>
        </p:grpSpPr>
        <p:sp>
          <p:nvSpPr>
            <p:cNvPr id="1435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solidFill>
              <a:srgbClr val="5A5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400">
                  <a:solidFill>
                    <a:srgbClr val="5A5B5E"/>
                  </a:solidFill>
                  <a:latin typeface="DIN-Black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200">
                  <a:solidFill>
                    <a:srgbClr val="5A5B5E"/>
                  </a:solidFill>
                  <a:latin typeface="DIN-Medium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000">
                  <a:solidFill>
                    <a:srgbClr val="5A5B5E"/>
                  </a:solidFill>
                  <a:latin typeface="DIN-Medium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900">
                  <a:solidFill>
                    <a:srgbClr val="5A5B5E"/>
                  </a:solidFill>
                  <a:latin typeface="DIN-Medium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fr-FR"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endParaRPr>
            </a:p>
          </p:txBody>
        </p:sp>
        <p:sp>
          <p:nvSpPr>
            <p:cNvPr id="14357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solidFill>
              <a:srgbClr val="5A5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400">
                  <a:solidFill>
                    <a:srgbClr val="5A5B5E"/>
                  </a:solidFill>
                  <a:latin typeface="DIN-Black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200">
                  <a:solidFill>
                    <a:srgbClr val="5A5B5E"/>
                  </a:solidFill>
                  <a:latin typeface="DIN-Medium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000">
                  <a:solidFill>
                    <a:srgbClr val="5A5B5E"/>
                  </a:solidFill>
                  <a:latin typeface="DIN-Medium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900">
                  <a:solidFill>
                    <a:srgbClr val="5A5B5E"/>
                  </a:solidFill>
                  <a:latin typeface="DIN-Medium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spcAft>
                  <a:spcPct val="20000"/>
                </a:spcAft>
                <a:buClrTx/>
                <a:buFontTx/>
                <a:buNone/>
              </a:pPr>
              <a:endParaRPr lang="en-US" altLang="fr-FR" sz="1600">
                <a:solidFill>
                  <a:srgbClr val="BDDAE8"/>
                </a:solidFill>
                <a:latin typeface="DIN-Medium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4341" name="Group 3"/>
          <p:cNvGrpSpPr>
            <a:grpSpLocks/>
          </p:cNvGrpSpPr>
          <p:nvPr/>
        </p:nvGrpSpPr>
        <p:grpSpPr bwMode="auto">
          <a:xfrm>
            <a:off x="1520825" y="519113"/>
            <a:ext cx="8099425" cy="771525"/>
            <a:chOff x="0" y="0"/>
            <a:chExt cx="6245" cy="500"/>
          </a:xfrm>
        </p:grpSpPr>
        <p:sp>
          <p:nvSpPr>
            <p:cNvPr id="1435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solidFill>
              <a:srgbClr val="5A5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400">
                  <a:solidFill>
                    <a:srgbClr val="5A5B5E"/>
                  </a:solidFill>
                  <a:latin typeface="DIN-Black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200">
                  <a:solidFill>
                    <a:srgbClr val="5A5B5E"/>
                  </a:solidFill>
                  <a:latin typeface="DIN-Medium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000">
                  <a:solidFill>
                    <a:srgbClr val="5A5B5E"/>
                  </a:solidFill>
                  <a:latin typeface="DIN-Medium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900">
                  <a:solidFill>
                    <a:srgbClr val="5A5B5E"/>
                  </a:solidFill>
                  <a:latin typeface="DIN-Medium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fr-FR"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endParaRPr>
            </a:p>
          </p:txBody>
        </p:sp>
        <p:sp>
          <p:nvSpPr>
            <p:cNvPr id="1435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solidFill>
              <a:srgbClr val="5A5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400">
                  <a:solidFill>
                    <a:srgbClr val="5A5B5E"/>
                  </a:solidFill>
                  <a:latin typeface="DIN-Black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200">
                  <a:solidFill>
                    <a:srgbClr val="5A5B5E"/>
                  </a:solidFill>
                  <a:latin typeface="DIN-Medium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000">
                  <a:solidFill>
                    <a:srgbClr val="5A5B5E"/>
                  </a:solidFill>
                  <a:latin typeface="DIN-Medium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900">
                  <a:solidFill>
                    <a:srgbClr val="5A5B5E"/>
                  </a:solidFill>
                  <a:latin typeface="DIN-Medium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20000"/>
                </a:spcAft>
                <a:buClrTx/>
                <a:buFontTx/>
                <a:buNone/>
              </a:pPr>
              <a:r>
                <a:rPr lang="fr-FR" altLang="fr-FR" sz="1600">
                  <a:solidFill>
                    <a:srgbClr val="FFFF00"/>
                  </a:solidFill>
                  <a:latin typeface="DIN-Medium" charset="0"/>
                  <a:ea typeface="MS PGothic" panose="020B0600070205080204" pitchFamily="34" charset="-128"/>
                </a:rPr>
                <a:t>UNIVERSITÉ DE TECHNOLOGIE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buClrTx/>
                <a:buFontTx/>
                <a:buNone/>
              </a:pPr>
              <a:r>
                <a:rPr lang="fr-FR" altLang="fr-FR" sz="1600">
                  <a:solidFill>
                    <a:srgbClr val="FFFF00"/>
                  </a:solidFill>
                  <a:latin typeface="DIN-Medium" charset="0"/>
                  <a:ea typeface="MS PGothic" panose="020B0600070205080204" pitchFamily="34" charset="-128"/>
                </a:rPr>
                <a:t> COMPIÈGNE</a:t>
              </a:r>
            </a:p>
          </p:txBody>
        </p:sp>
      </p:grp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048250" y="538163"/>
            <a:ext cx="18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marL="742950" indent="-28575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fr-FR" sz="1600">
              <a:solidFill>
                <a:schemeClr val="tx1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4343" name="Line 11"/>
          <p:cNvSpPr>
            <a:spLocks noChangeShapeType="1"/>
          </p:cNvSpPr>
          <p:nvPr/>
        </p:nvSpPr>
        <p:spPr bwMode="auto">
          <a:xfrm>
            <a:off x="1519238" y="1322388"/>
            <a:ext cx="7051675" cy="1587"/>
          </a:xfrm>
          <a:prstGeom prst="line">
            <a:avLst/>
          </a:prstGeom>
          <a:noFill/>
          <a:ln w="19050">
            <a:solidFill>
              <a:srgbClr val="FFD9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grpSp>
        <p:nvGrpSpPr>
          <p:cNvPr id="14344" name="Group 13"/>
          <p:cNvGrpSpPr>
            <a:grpSpLocks/>
          </p:cNvGrpSpPr>
          <p:nvPr/>
        </p:nvGrpSpPr>
        <p:grpSpPr bwMode="auto">
          <a:xfrm>
            <a:off x="1506538" y="1711325"/>
            <a:ext cx="7051675" cy="373063"/>
            <a:chOff x="0" y="0"/>
            <a:chExt cx="6245" cy="500"/>
          </a:xfrm>
        </p:grpSpPr>
        <p:sp>
          <p:nvSpPr>
            <p:cNvPr id="14352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400">
                  <a:solidFill>
                    <a:srgbClr val="5A5B5E"/>
                  </a:solidFill>
                  <a:latin typeface="DIN-Black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200">
                  <a:solidFill>
                    <a:srgbClr val="5A5B5E"/>
                  </a:solidFill>
                  <a:latin typeface="DIN-Medium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000">
                  <a:solidFill>
                    <a:srgbClr val="5A5B5E"/>
                  </a:solidFill>
                  <a:latin typeface="DIN-Medium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900">
                  <a:solidFill>
                    <a:srgbClr val="5A5B5E"/>
                  </a:solidFill>
                  <a:latin typeface="DIN-Medium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fr-FR"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endParaRPr>
            </a:p>
          </p:txBody>
        </p:sp>
        <p:sp>
          <p:nvSpPr>
            <p:cNvPr id="1435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400">
                  <a:solidFill>
                    <a:srgbClr val="5A5B5E"/>
                  </a:solidFill>
                  <a:latin typeface="DIN-Black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200">
                  <a:solidFill>
                    <a:srgbClr val="5A5B5E"/>
                  </a:solidFill>
                  <a:latin typeface="DIN-Medium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000">
                  <a:solidFill>
                    <a:srgbClr val="5A5B5E"/>
                  </a:solidFill>
                  <a:latin typeface="DIN-Medium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900">
                  <a:solidFill>
                    <a:srgbClr val="5A5B5E"/>
                  </a:solidFill>
                  <a:latin typeface="DIN-Medium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lrTx/>
                <a:buFontTx/>
                <a:buNone/>
              </a:pPr>
              <a:r>
                <a:rPr lang="fr-FR" altLang="fr-FR">
                  <a:solidFill>
                    <a:schemeClr val="folHlink"/>
                  </a:solidFill>
                  <a:latin typeface="DIN-Bold" charset="0"/>
                  <a:ea typeface="MS PGothic" panose="020B0600070205080204" pitchFamily="34" charset="-128"/>
                </a:rPr>
                <a:t> </a:t>
              </a:r>
              <a:endParaRPr lang="fr-FR" altLang="fr-FR">
                <a:solidFill>
                  <a:srgbClr val="FF9900"/>
                </a:solidFill>
                <a:latin typeface="DIN-Bold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4345" name="Text Box 1042"/>
          <p:cNvSpPr txBox="1">
            <a:spLocks noChangeArrowheads="1"/>
          </p:cNvSpPr>
          <p:nvPr/>
        </p:nvSpPr>
        <p:spPr bwMode="auto">
          <a:xfrm>
            <a:off x="3209925" y="1341438"/>
            <a:ext cx="46466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marL="742950" indent="-28575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fr-FR" altLang="fr-FR" sz="1600">
                <a:solidFill>
                  <a:srgbClr val="FFFF00"/>
                </a:solidFill>
                <a:latin typeface="Futura" charset="0"/>
                <a:ea typeface="MS PGothic" panose="020B0600070205080204" pitchFamily="34" charset="-128"/>
              </a:rPr>
              <a:t>La formation en Génie des Procédés</a:t>
            </a:r>
          </a:p>
        </p:txBody>
      </p:sp>
      <p:grpSp>
        <p:nvGrpSpPr>
          <p:cNvPr id="14346" name="Group 8"/>
          <p:cNvGrpSpPr>
            <a:grpSpLocks/>
          </p:cNvGrpSpPr>
          <p:nvPr/>
        </p:nvGrpSpPr>
        <p:grpSpPr bwMode="auto">
          <a:xfrm>
            <a:off x="1519238" y="1738313"/>
            <a:ext cx="8101012" cy="962025"/>
            <a:chOff x="0" y="0"/>
            <a:chExt cx="6245" cy="500"/>
          </a:xfrm>
        </p:grpSpPr>
        <p:sp>
          <p:nvSpPr>
            <p:cNvPr id="14350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solidFill>
              <a:srgbClr val="5A5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400">
                  <a:solidFill>
                    <a:srgbClr val="5A5B5E"/>
                  </a:solidFill>
                  <a:latin typeface="DIN-Black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200">
                  <a:solidFill>
                    <a:srgbClr val="5A5B5E"/>
                  </a:solidFill>
                  <a:latin typeface="DIN-Medium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000">
                  <a:solidFill>
                    <a:srgbClr val="5A5B5E"/>
                  </a:solidFill>
                  <a:latin typeface="DIN-Medium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900">
                  <a:solidFill>
                    <a:srgbClr val="5A5B5E"/>
                  </a:solidFill>
                  <a:latin typeface="DIN-Medium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fr-FR"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endParaRPr>
            </a:p>
          </p:txBody>
        </p:sp>
        <p:sp>
          <p:nvSpPr>
            <p:cNvPr id="14351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solidFill>
              <a:srgbClr val="5A5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400">
                  <a:solidFill>
                    <a:srgbClr val="5A5B5E"/>
                  </a:solidFill>
                  <a:latin typeface="DIN-Black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200">
                  <a:solidFill>
                    <a:srgbClr val="5A5B5E"/>
                  </a:solidFill>
                  <a:latin typeface="DIN-Medium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1000">
                  <a:solidFill>
                    <a:srgbClr val="5A5B5E"/>
                  </a:solidFill>
                  <a:latin typeface="DIN-Medium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5A5B5E"/>
                </a:buClr>
                <a:buFont typeface="Times" panose="02020603050405020304" pitchFamily="18" charset="0"/>
                <a:buChar char="•"/>
                <a:defRPr sz="900">
                  <a:solidFill>
                    <a:srgbClr val="5A5B5E"/>
                  </a:solidFill>
                  <a:latin typeface="DIN-Medium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A5B5E"/>
                </a:buClr>
                <a:buSzPct val="75000"/>
                <a:buFont typeface="Times" panose="02020603050405020304" pitchFamily="18" charset="0"/>
                <a:buChar char="•"/>
                <a:defRPr sz="800">
                  <a:solidFill>
                    <a:srgbClr val="5A5B5E"/>
                  </a:solidFill>
                  <a:latin typeface="DIN-Medium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spcAft>
                  <a:spcPct val="20000"/>
                </a:spcAft>
                <a:buClrTx/>
                <a:buFontTx/>
                <a:buNone/>
              </a:pPr>
              <a:endParaRPr lang="en-US" altLang="fr-FR" sz="1600">
                <a:solidFill>
                  <a:srgbClr val="BDDAE8"/>
                </a:solidFill>
                <a:latin typeface="DIN-Medium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4347" name="Rectangle 40"/>
          <p:cNvSpPr>
            <a:spLocks noChangeArrowheads="1"/>
          </p:cNvSpPr>
          <p:nvPr/>
        </p:nvSpPr>
        <p:spPr bwMode="auto">
          <a:xfrm>
            <a:off x="6831013" y="1871663"/>
            <a:ext cx="26368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marL="742950" indent="-28575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600">
                <a:solidFill>
                  <a:srgbClr val="FFFF00"/>
                </a:solidFill>
                <a:latin typeface="Futura" charset="0"/>
              </a:rPr>
              <a:t>Directeur de Département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600">
                <a:solidFill>
                  <a:srgbClr val="FFFF00"/>
                </a:solidFill>
                <a:latin typeface="Futura" charset="0"/>
              </a:rPr>
              <a:t>K. SALEH</a:t>
            </a:r>
          </a:p>
        </p:txBody>
      </p:sp>
      <p:sp>
        <p:nvSpPr>
          <p:cNvPr id="14348" name="Rectangle 41"/>
          <p:cNvSpPr>
            <a:spLocks noChangeArrowheads="1"/>
          </p:cNvSpPr>
          <p:nvPr/>
        </p:nvSpPr>
        <p:spPr bwMode="auto">
          <a:xfrm>
            <a:off x="1825625" y="1871663"/>
            <a:ext cx="28305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marL="742950" indent="-28575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600">
                <a:solidFill>
                  <a:srgbClr val="FFFF00"/>
                </a:solidFill>
                <a:latin typeface="Futura" charset="0"/>
              </a:rPr>
              <a:t>Responsable de la formation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600">
                <a:solidFill>
                  <a:srgbClr val="FFFF00"/>
                </a:solidFill>
                <a:latin typeface="Futura" charset="0"/>
              </a:rPr>
              <a:t>K. SHAKOURZADEH</a:t>
            </a:r>
          </a:p>
        </p:txBody>
      </p:sp>
      <p:pic>
        <p:nvPicPr>
          <p:cNvPr id="14349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2879725"/>
            <a:ext cx="81137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69875"/>
            <a:ext cx="8089900" cy="381000"/>
          </a:xfrm>
        </p:spPr>
        <p:txBody>
          <a:bodyPr/>
          <a:lstStyle/>
          <a:p>
            <a:r>
              <a:rPr lang="fr-FR" altLang="fr-FR" sz="1600" b="1" smtClean="0">
                <a:solidFill>
                  <a:srgbClr val="FFFF00"/>
                </a:solidFill>
              </a:rPr>
              <a:t>FILIERE Qualité Sécurité Environnement (QSE)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3530600"/>
            <a:ext cx="6411913" cy="20335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 typeface="Times" panose="02020603050405020304" pitchFamily="18" charset="0"/>
              <a:buNone/>
              <a:defRPr/>
            </a:pPr>
            <a:r>
              <a:rPr lang="fr-FR" altLang="fr-FR" sz="1600" b="1" dirty="0" smtClean="0">
                <a:solidFill>
                  <a:schemeClr val="accent2"/>
                </a:solidFill>
              </a:rPr>
              <a:t>ENSEIGNEMENTS SPECIFIQUES</a:t>
            </a:r>
            <a:endParaRPr lang="fr-FR" altLang="fr-FR" b="1" dirty="0" smtClean="0">
              <a:solidFill>
                <a:schemeClr val="accent2"/>
              </a:solidFill>
            </a:endParaRPr>
          </a:p>
          <a:p>
            <a:pPr lvl="1">
              <a:defRPr/>
            </a:pPr>
            <a:r>
              <a:rPr lang="fr-FR" altLang="fr-FR" b="1" dirty="0">
                <a:solidFill>
                  <a:schemeClr val="tx1"/>
                </a:solidFill>
              </a:rPr>
              <a:t>Conception de procédés propres</a:t>
            </a:r>
          </a:p>
          <a:p>
            <a:pPr lvl="1">
              <a:defRPr/>
            </a:pPr>
            <a:r>
              <a:rPr lang="fr-FR" altLang="fr-FR" b="1" dirty="0" smtClean="0">
                <a:solidFill>
                  <a:schemeClr val="tx1"/>
                </a:solidFill>
              </a:rPr>
              <a:t>Procédés de traitement des effluents et des déchets</a:t>
            </a:r>
          </a:p>
          <a:p>
            <a:pPr lvl="1">
              <a:defRPr/>
            </a:pPr>
            <a:r>
              <a:rPr lang="fr-FR" altLang="fr-FR" b="1" dirty="0" smtClean="0">
                <a:solidFill>
                  <a:schemeClr val="tx1"/>
                </a:solidFill>
              </a:rPr>
              <a:t>Maîtrise des risques technologiques majeurs</a:t>
            </a:r>
          </a:p>
          <a:p>
            <a:pPr lvl="1">
              <a:defRPr/>
            </a:pPr>
            <a:r>
              <a:rPr lang="fr-FR" altLang="fr-FR" b="1" dirty="0" smtClean="0">
                <a:solidFill>
                  <a:schemeClr val="tx1"/>
                </a:solidFill>
              </a:rPr>
              <a:t>Maîtrise de la qualité des produits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86025" y="804863"/>
            <a:ext cx="6808788" cy="2401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fr-FR" altLang="fr-FR" b="1" dirty="0">
                <a:solidFill>
                  <a:schemeClr val="accent2"/>
                </a:solidFill>
              </a:rPr>
              <a:t>COMPETENCES SPECIFIQUES:</a:t>
            </a:r>
          </a:p>
          <a:p>
            <a:pPr lvl="1" eaLnBrk="1" hangingPunct="1">
              <a:defRPr/>
            </a:pPr>
            <a:r>
              <a:rPr lang="fr-FR" altLang="fr-FR" b="1" dirty="0"/>
              <a:t>Etre capable de mettre en œuvre les concepts de la qualité</a:t>
            </a:r>
          </a:p>
          <a:p>
            <a:pPr lvl="2" eaLnBrk="1" hangingPunct="1">
              <a:defRPr/>
            </a:pPr>
            <a:r>
              <a:rPr lang="fr-FR" altLang="fr-FR" sz="1400" b="1" dirty="0"/>
              <a:t>Savoir organiser l’outil de travail pour produire mieux </a:t>
            </a:r>
          </a:p>
          <a:p>
            <a:pPr lvl="1" eaLnBrk="1" hangingPunct="1">
              <a:defRPr/>
            </a:pPr>
            <a:r>
              <a:rPr lang="fr-FR" altLang="fr-FR" b="1" dirty="0"/>
              <a:t>Savoir produire de façon plus sure</a:t>
            </a:r>
          </a:p>
          <a:p>
            <a:pPr lvl="2" eaLnBrk="1" hangingPunct="1">
              <a:defRPr/>
            </a:pPr>
            <a:r>
              <a:rPr lang="fr-FR" altLang="fr-FR" sz="1400" b="1" dirty="0"/>
              <a:t>Éviter les accidents technologiques afin de respecter la vie des hommes et l’environnement </a:t>
            </a:r>
          </a:p>
          <a:p>
            <a:pPr lvl="1" eaLnBrk="1" hangingPunct="1">
              <a:defRPr/>
            </a:pPr>
            <a:r>
              <a:rPr lang="fr-FR" altLang="fr-FR" b="1" dirty="0"/>
              <a:t>Savoir produire en respectant l’environnement</a:t>
            </a:r>
          </a:p>
          <a:p>
            <a:pPr lvl="2" eaLnBrk="1" hangingPunct="1">
              <a:defRPr/>
            </a:pPr>
            <a:r>
              <a:rPr lang="fr-FR" altLang="fr-FR" sz="1400" b="1" dirty="0"/>
              <a:t>Gestion de l’énergie, des déchets, des effluents gazeux et liquides</a:t>
            </a:r>
          </a:p>
          <a:p>
            <a:pPr lvl="2" eaLnBrk="1" hangingPunct="1">
              <a:defRPr/>
            </a:pPr>
            <a:r>
              <a:rPr lang="fr-FR" altLang="fr-FR" sz="1400" b="1" dirty="0"/>
              <a:t>Concevoir des procédés propres</a:t>
            </a:r>
          </a:p>
          <a:p>
            <a:pPr eaLnBrk="1" hangingPunct="1">
              <a:defRPr/>
            </a:pPr>
            <a:endParaRPr lang="fr-FR" dirty="0"/>
          </a:p>
        </p:txBody>
      </p:sp>
      <p:pic>
        <p:nvPicPr>
          <p:cNvPr id="24581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3360738"/>
            <a:ext cx="26701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974725"/>
            <a:ext cx="17907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69875"/>
            <a:ext cx="8089900" cy="381000"/>
          </a:xfrm>
        </p:spPr>
        <p:txBody>
          <a:bodyPr/>
          <a:lstStyle/>
          <a:p>
            <a:r>
              <a:rPr lang="fr-FR" altLang="fr-FR" sz="1600" b="1" smtClean="0">
                <a:solidFill>
                  <a:srgbClr val="FFFF00"/>
                </a:solidFill>
              </a:rPr>
              <a:t>Filière Thermique et Energétique (TE)</a:t>
            </a:r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1403350" y="679450"/>
            <a:ext cx="8051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>
              <a:defRPr/>
            </a:pPr>
            <a:r>
              <a:rPr lang="fr-FR" altLang="fr-FR" sz="16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fr-FR" altLang="fr-FR" sz="1600" b="1" dirty="0" smtClean="0">
                <a:solidFill>
                  <a:schemeClr val="accent2">
                    <a:lumMod val="75000"/>
                  </a:schemeClr>
                </a:solidFill>
                <a:ea typeface="MS PGothic" panose="020B0600070205080204" pitchFamily="34" charset="-128"/>
              </a:rPr>
              <a:t>Maîtriser l’efficacité énergétique dans les procédés industriels </a:t>
            </a:r>
          </a:p>
          <a:p>
            <a:pPr>
              <a:defRPr/>
            </a:pPr>
            <a:r>
              <a:rPr lang="fr-FR" altLang="fr-FR" sz="1600" b="1" dirty="0" smtClean="0">
                <a:solidFill>
                  <a:schemeClr val="accent2">
                    <a:lumMod val="75000"/>
                  </a:schemeClr>
                </a:solidFill>
                <a:ea typeface="MS PGothic" panose="020B0600070205080204" pitchFamily="34" charset="-128"/>
              </a:rPr>
              <a:t> Utiliser les nouvelles sources d’énergie (renouvelables en particulier)</a:t>
            </a:r>
          </a:p>
        </p:txBody>
      </p:sp>
      <p:sp>
        <p:nvSpPr>
          <p:cNvPr id="26628" name="Text Box 13"/>
          <p:cNvSpPr txBox="1">
            <a:spLocks noChangeArrowheads="1"/>
          </p:cNvSpPr>
          <p:nvPr/>
        </p:nvSpPr>
        <p:spPr bwMode="auto">
          <a:xfrm>
            <a:off x="6783388" y="1735138"/>
            <a:ext cx="2417762" cy="493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 defTabSz="995363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600" b="1">
                <a:solidFill>
                  <a:schemeClr val="tx1"/>
                </a:solidFill>
                <a:latin typeface="Tempo HeavyCondensed"/>
                <a:ea typeface="MS PGothic" panose="020B0600070205080204" pitchFamily="34" charset="-128"/>
              </a:rPr>
              <a:t>Froid Industriel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1600" b="1">
              <a:solidFill>
                <a:srgbClr val="00B050"/>
              </a:solidFill>
              <a:latin typeface="Tempo HeavyCondensed"/>
              <a:ea typeface="MS PGothic" panose="020B0600070205080204" pitchFamily="34" charset="-128"/>
            </a:endParaRPr>
          </a:p>
        </p:txBody>
      </p:sp>
      <p:sp>
        <p:nvSpPr>
          <p:cNvPr id="26629" name="ZoneTexte 6"/>
          <p:cNvSpPr txBox="1">
            <a:spLocks noChangeArrowheads="1"/>
          </p:cNvSpPr>
          <p:nvPr/>
        </p:nvSpPr>
        <p:spPr bwMode="auto">
          <a:xfrm>
            <a:off x="6783388" y="4876800"/>
            <a:ext cx="2819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marL="742950" indent="-28575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b="1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 Production de froid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b="1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 Congélation 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b="1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 Conditionnement d’air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b="1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Cryogénie</a:t>
            </a:r>
          </a:p>
        </p:txBody>
      </p:sp>
      <p:sp>
        <p:nvSpPr>
          <p:cNvPr id="26630" name="ZoneTexte 9"/>
          <p:cNvSpPr txBox="1">
            <a:spLocks noChangeArrowheads="1"/>
          </p:cNvSpPr>
          <p:nvPr/>
        </p:nvSpPr>
        <p:spPr bwMode="auto">
          <a:xfrm>
            <a:off x="3152775" y="4940300"/>
            <a:ext cx="36306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marL="742950" indent="-28575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b="1" i="1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rPr>
              <a:t>Principaux moyens de production d'énergie renouvelables</a:t>
            </a:r>
            <a:r>
              <a:rPr lang="fr-FR" altLang="fr-FR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b="1" i="1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rPr>
              <a:t>Intégration et gestion de l'énergie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b="1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 </a:t>
            </a:r>
            <a:r>
              <a:rPr lang="fr-FR" altLang="fr-FR" b="1" i="1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rPr>
              <a:t>Moyens de stockage</a:t>
            </a:r>
          </a:p>
        </p:txBody>
      </p:sp>
      <p:sp>
        <p:nvSpPr>
          <p:cNvPr id="26631" name="ZoneTexte 22"/>
          <p:cNvSpPr txBox="1">
            <a:spLocks noChangeArrowheads="1"/>
          </p:cNvSpPr>
          <p:nvPr/>
        </p:nvSpPr>
        <p:spPr bwMode="auto">
          <a:xfrm>
            <a:off x="333375" y="4895850"/>
            <a:ext cx="30067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marL="742950" indent="-28575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b="1" i="1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rPr>
              <a:t>Production d’énergie</a:t>
            </a:r>
            <a:r>
              <a:rPr lang="fr-FR" altLang="fr-FR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b="1" i="1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rPr>
              <a:t>Cogénération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b="1" i="1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rPr>
              <a:t>Combustion/incinération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b="1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 </a:t>
            </a:r>
            <a:r>
              <a:rPr lang="fr-FR" altLang="fr-FR" b="1" i="1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rPr>
              <a:t>Traitement des rejets</a:t>
            </a:r>
          </a:p>
        </p:txBody>
      </p:sp>
      <p:pic>
        <p:nvPicPr>
          <p:cNvPr id="26632" name="Picture 24" descr="Afficher l'image d'origi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2495550"/>
            <a:ext cx="34829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3" name="Groupe 10"/>
          <p:cNvGrpSpPr>
            <a:grpSpLocks/>
          </p:cNvGrpSpPr>
          <p:nvPr/>
        </p:nvGrpSpPr>
        <p:grpSpPr bwMode="auto">
          <a:xfrm>
            <a:off x="122238" y="1782763"/>
            <a:ext cx="5521325" cy="3109912"/>
            <a:chOff x="121920" y="2292637"/>
            <a:chExt cx="5004274" cy="2600524"/>
          </a:xfrm>
        </p:grpSpPr>
        <p:pic>
          <p:nvPicPr>
            <p:cNvPr id="26637" name="Imag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976" y="2292637"/>
              <a:ext cx="4805218" cy="2483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8" name="Rectangle 3"/>
            <p:cNvSpPr>
              <a:spLocks noChangeArrowheads="1"/>
            </p:cNvSpPr>
            <p:nvPr/>
          </p:nvSpPr>
          <p:spPr bwMode="auto">
            <a:xfrm>
              <a:off x="2646218" y="2425133"/>
              <a:ext cx="2286000" cy="2468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pic>
          <p:nvPicPr>
            <p:cNvPr id="26639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338" y="2338610"/>
              <a:ext cx="1763990" cy="880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0" name="Rectangle 5"/>
            <p:cNvSpPr>
              <a:spLocks noChangeArrowheads="1"/>
            </p:cNvSpPr>
            <p:nvPr/>
          </p:nvSpPr>
          <p:spPr bwMode="auto">
            <a:xfrm>
              <a:off x="189876" y="2494824"/>
              <a:ext cx="1634462" cy="535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6641" name="Rectangle 6"/>
            <p:cNvSpPr>
              <a:spLocks noChangeArrowheads="1"/>
            </p:cNvSpPr>
            <p:nvPr/>
          </p:nvSpPr>
          <p:spPr bwMode="auto">
            <a:xfrm>
              <a:off x="189814" y="2375512"/>
              <a:ext cx="393660" cy="2446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6642" name="Rectangle 7"/>
            <p:cNvSpPr>
              <a:spLocks noChangeArrowheads="1"/>
            </p:cNvSpPr>
            <p:nvPr/>
          </p:nvSpPr>
          <p:spPr bwMode="auto">
            <a:xfrm>
              <a:off x="121920" y="4545874"/>
              <a:ext cx="1833518" cy="164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6643" name="Rectangle 8"/>
            <p:cNvSpPr>
              <a:spLocks noChangeArrowheads="1"/>
            </p:cNvSpPr>
            <p:nvPr/>
          </p:nvSpPr>
          <p:spPr bwMode="auto">
            <a:xfrm>
              <a:off x="428624" y="2837209"/>
              <a:ext cx="216913" cy="381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6644" name="Rectangle 9"/>
            <p:cNvSpPr>
              <a:spLocks noChangeArrowheads="1"/>
            </p:cNvSpPr>
            <p:nvPr/>
          </p:nvSpPr>
          <p:spPr bwMode="auto">
            <a:xfrm>
              <a:off x="1715589" y="2952206"/>
              <a:ext cx="306806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utura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26634" name="Text Box 13"/>
          <p:cNvSpPr txBox="1">
            <a:spLocks noChangeArrowheads="1"/>
          </p:cNvSpPr>
          <p:nvPr/>
        </p:nvSpPr>
        <p:spPr bwMode="auto">
          <a:xfrm>
            <a:off x="3327400" y="1747838"/>
            <a:ext cx="2657475" cy="4953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 defTabSz="995363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600" b="1">
                <a:solidFill>
                  <a:schemeClr val="tx1"/>
                </a:solidFill>
                <a:latin typeface="DIN-Medium" charset="0"/>
                <a:ea typeface="MS PGothic" panose="020B0600070205080204" pitchFamily="34" charset="-128"/>
              </a:rPr>
              <a:t>Énergies renouvelables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fr-FR" altLang="fr-FR" sz="1600" b="1">
              <a:solidFill>
                <a:schemeClr val="tx1"/>
              </a:solidFill>
              <a:latin typeface="Tempo HeavyCondensed"/>
              <a:ea typeface="MS PGothic" panose="020B0600070205080204" pitchFamily="34" charset="-128"/>
            </a:endParaRPr>
          </a:p>
        </p:txBody>
      </p:sp>
      <p:sp>
        <p:nvSpPr>
          <p:cNvPr id="26635" name="Text Box 13"/>
          <p:cNvSpPr txBox="1">
            <a:spLocks noChangeArrowheads="1"/>
          </p:cNvSpPr>
          <p:nvPr/>
        </p:nvSpPr>
        <p:spPr bwMode="auto">
          <a:xfrm>
            <a:off x="190500" y="1731963"/>
            <a:ext cx="2667000" cy="4953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 defTabSz="995363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1600" b="1">
                <a:solidFill>
                  <a:schemeClr val="tx1"/>
                </a:solidFill>
                <a:latin typeface="DIN-Medium" charset="0"/>
                <a:ea typeface="MS PGothic" panose="020B0600070205080204" pitchFamily="34" charset="-128"/>
              </a:rPr>
              <a:t>Production et transfert de chaleur</a:t>
            </a:r>
            <a:endParaRPr lang="fr-FR" altLang="fr-FR" sz="1600" b="1">
              <a:solidFill>
                <a:schemeClr val="tx1"/>
              </a:solidFill>
              <a:latin typeface="Tempo HeavyCondensed"/>
              <a:ea typeface="MS PGothic" panose="020B0600070205080204" pitchFamily="34" charset="-128"/>
            </a:endParaRPr>
          </a:p>
        </p:txBody>
      </p:sp>
      <p:pic>
        <p:nvPicPr>
          <p:cNvPr id="26636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544763"/>
            <a:ext cx="310356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69875"/>
            <a:ext cx="8089900" cy="381000"/>
          </a:xfrm>
        </p:spPr>
        <p:txBody>
          <a:bodyPr/>
          <a:lstStyle/>
          <a:p>
            <a:r>
              <a:rPr lang="fr-FR" altLang="fr-FR" sz="1600" b="1" dirty="0" smtClean="0">
                <a:solidFill>
                  <a:srgbClr val="FFFF00"/>
                </a:solidFill>
              </a:rPr>
              <a:t>Semestres à l’Etranger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8" y="1152525"/>
            <a:ext cx="8644202" cy="4910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1534668" y="192024"/>
            <a:ext cx="8066532" cy="640080"/>
          </a:xfrm>
        </p:spPr>
        <p:txBody>
          <a:bodyPr/>
          <a:lstStyle/>
          <a:p>
            <a:r>
              <a:rPr lang="fr-FR" altLang="fr-FR" sz="1600" b="1" smtClean="0">
                <a:solidFill>
                  <a:srgbClr val="FFFF00"/>
                </a:solidFill>
              </a:rPr>
              <a:t>Double-Diplôme</a:t>
            </a:r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>
          <a:xfrm>
            <a:off x="1524000" y="862013"/>
            <a:ext cx="8089900" cy="49625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fr-FR" altLang="fr-FR" sz="2000" b="1" dirty="0" smtClean="0">
                <a:solidFill>
                  <a:schemeClr val="accent2"/>
                </a:solidFill>
              </a:rPr>
              <a:t>Europe</a:t>
            </a:r>
          </a:p>
          <a:p>
            <a:pPr marL="742950" lvl="1" indent="-285750">
              <a:defRPr/>
            </a:pPr>
            <a:r>
              <a:rPr lang="fr-FR" altLang="fr-FR" sz="2000" dirty="0" err="1" smtClean="0">
                <a:solidFill>
                  <a:schemeClr val="tx1"/>
                </a:solidFill>
              </a:rPr>
              <a:t>Braunschweig</a:t>
            </a:r>
            <a:r>
              <a:rPr lang="fr-FR" altLang="fr-FR" sz="2000" dirty="0" smtClean="0">
                <a:solidFill>
                  <a:schemeClr val="tx1"/>
                </a:solidFill>
              </a:rPr>
              <a:t> (Allemagne)</a:t>
            </a:r>
            <a:endParaRPr lang="fr-FR" altLang="fr-FR" sz="2200" dirty="0" smtClean="0">
              <a:solidFill>
                <a:schemeClr val="tx1"/>
              </a:solidFill>
            </a:endParaRPr>
          </a:p>
          <a:p>
            <a:pPr marL="742950" lvl="1" indent="-285750">
              <a:defRPr/>
            </a:pPr>
            <a:r>
              <a:rPr lang="fr-FR" altLang="fr-FR" sz="2000" dirty="0" err="1" smtClean="0">
                <a:solidFill>
                  <a:schemeClr val="tx1"/>
                </a:solidFill>
              </a:rPr>
              <a:t>Cranfield</a:t>
            </a:r>
            <a:r>
              <a:rPr lang="fr-FR" altLang="fr-FR" sz="2000" dirty="0" smtClean="0">
                <a:solidFill>
                  <a:schemeClr val="tx1"/>
                </a:solidFill>
              </a:rPr>
              <a:t> (Angleterre)</a:t>
            </a:r>
            <a:endParaRPr lang="fr-FR" altLang="fr-FR" sz="2200" dirty="0" smtClean="0">
              <a:solidFill>
                <a:schemeClr val="tx1"/>
              </a:solidFill>
            </a:endParaRPr>
          </a:p>
          <a:p>
            <a:pPr marL="742950" lvl="1" indent="-285750">
              <a:defRPr/>
            </a:pPr>
            <a:r>
              <a:rPr lang="fr-FR" altLang="fr-FR" sz="2000" dirty="0" smtClean="0">
                <a:solidFill>
                  <a:schemeClr val="tx1"/>
                </a:solidFill>
              </a:rPr>
              <a:t>Turin (Italie)</a:t>
            </a:r>
            <a:endParaRPr lang="fr-FR" altLang="fr-FR" sz="2200" dirty="0" smtClean="0">
              <a:solidFill>
                <a:schemeClr val="tx1"/>
              </a:solidFill>
            </a:endParaRPr>
          </a:p>
          <a:p>
            <a:pPr marL="742950" lvl="1" indent="-285750">
              <a:defRPr/>
            </a:pPr>
            <a:r>
              <a:rPr lang="fr-FR" altLang="fr-FR" sz="2000" dirty="0" smtClean="0">
                <a:solidFill>
                  <a:schemeClr val="tx1"/>
                </a:solidFill>
              </a:rPr>
              <a:t>Saragosse (Espagne)</a:t>
            </a:r>
          </a:p>
          <a:p>
            <a:pPr>
              <a:defRPr/>
            </a:pPr>
            <a:endParaRPr lang="fr-FR" altLang="fr-FR" sz="2000" b="1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altLang="fr-FR" sz="2000" b="1" dirty="0" smtClean="0">
                <a:solidFill>
                  <a:schemeClr val="accent2"/>
                </a:solidFill>
              </a:rPr>
              <a:t>Canada</a:t>
            </a:r>
            <a:endParaRPr lang="fr-FR" altLang="fr-FR" sz="2000" dirty="0" smtClean="0">
              <a:solidFill>
                <a:schemeClr val="tx1"/>
              </a:solidFill>
            </a:endParaRPr>
          </a:p>
          <a:p>
            <a:pPr marL="742950" lvl="1" indent="-285750">
              <a:defRPr/>
            </a:pPr>
            <a:r>
              <a:rPr lang="fr-FR" altLang="fr-FR" sz="2000" dirty="0" smtClean="0">
                <a:solidFill>
                  <a:schemeClr val="tx1"/>
                </a:solidFill>
              </a:rPr>
              <a:t>Ecole de Technologie Supérieure</a:t>
            </a:r>
          </a:p>
          <a:p>
            <a:pPr marL="742950" lvl="1" indent="-285750">
              <a:defRPr/>
            </a:pPr>
            <a:r>
              <a:rPr lang="fr-FR" altLang="fr-FR" sz="2000" dirty="0" smtClean="0">
                <a:solidFill>
                  <a:schemeClr val="tx1"/>
                </a:solidFill>
              </a:rPr>
              <a:t>Ecole Polytechnique de Montréal</a:t>
            </a:r>
            <a:endParaRPr lang="fr-FR" altLang="fr-FR" sz="2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altLang="fr-FR" sz="2200" b="1" dirty="0" smtClean="0">
                <a:solidFill>
                  <a:schemeClr val="accent2"/>
                </a:solidFill>
              </a:rPr>
              <a:t>Brésil</a:t>
            </a:r>
          </a:p>
          <a:p>
            <a:pPr marL="742950" lvl="1" indent="-285750">
              <a:defRPr/>
            </a:pPr>
            <a:r>
              <a:rPr lang="fr-FR" altLang="fr-FR" sz="2000" dirty="0" err="1" smtClean="0">
                <a:solidFill>
                  <a:schemeClr val="tx1"/>
                </a:solidFill>
              </a:rPr>
              <a:t>Itajuba</a:t>
            </a:r>
            <a:endParaRPr lang="fr-FR" altLang="fr-FR" sz="2000" dirty="0" smtClean="0">
              <a:solidFill>
                <a:schemeClr val="tx1"/>
              </a:solidFill>
            </a:endParaRPr>
          </a:p>
          <a:p>
            <a:pPr marL="742950" lvl="1" indent="-285750">
              <a:defRPr/>
            </a:pPr>
            <a:r>
              <a:rPr lang="fr-FR" altLang="fr-FR" sz="2000" dirty="0" smtClean="0">
                <a:solidFill>
                  <a:schemeClr val="tx1"/>
                </a:solidFill>
              </a:rPr>
              <a:t>Sao Paulo</a:t>
            </a:r>
          </a:p>
          <a:p>
            <a:pPr>
              <a:defRPr/>
            </a:pPr>
            <a:endParaRPr lang="fr-FR" altLang="fr-F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1524000" y="269875"/>
            <a:ext cx="8089900" cy="592138"/>
          </a:xfrm>
        </p:spPr>
        <p:txBody>
          <a:bodyPr/>
          <a:lstStyle/>
          <a:p>
            <a:endParaRPr lang="fr-FR" altLang="fr-FR" smtClean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524000" y="269875"/>
            <a:ext cx="8089900" cy="592138"/>
          </a:xfrm>
          <a:prstGeom prst="rect">
            <a:avLst/>
          </a:prstGeom>
          <a:solidFill>
            <a:srgbClr val="5A5B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0" anchor="ctr"/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FFD910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2pPr>
            <a:lvl3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3pPr>
            <a:lvl4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4pPr>
            <a:lvl5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5pPr>
            <a:lvl6pPr marL="4572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6pPr>
            <a:lvl7pPr marL="9144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7pPr>
            <a:lvl8pPr marL="1371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8pPr>
            <a:lvl9pPr marL="18288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9pPr>
          </a:lstStyle>
          <a:p>
            <a:pPr>
              <a:defRPr/>
            </a:pPr>
            <a:r>
              <a:rPr lang="fr-FR" altLang="fr-FR" kern="0" dirty="0" smtClean="0"/>
              <a:t> Le Génie des Procédés, une ouverture vers tant de domaines !</a:t>
            </a:r>
          </a:p>
        </p:txBody>
      </p:sp>
      <p:pic>
        <p:nvPicPr>
          <p:cNvPr id="3072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25" y="1503400"/>
            <a:ext cx="4837307" cy="18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365" y="3772652"/>
            <a:ext cx="1605193" cy="18606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423" y="3914454"/>
            <a:ext cx="2133817" cy="15343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082" y="3694809"/>
            <a:ext cx="1487553" cy="19752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6668" y="3708972"/>
            <a:ext cx="1831394" cy="1810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à coins arrondis 6"/>
          <p:cNvSpPr>
            <a:spLocks noChangeArrowheads="1"/>
          </p:cNvSpPr>
          <p:nvPr/>
        </p:nvSpPr>
        <p:spPr bwMode="auto">
          <a:xfrm>
            <a:off x="2814638" y="3886200"/>
            <a:ext cx="4800600" cy="3127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6387" name="Rectangle 18"/>
          <p:cNvSpPr>
            <a:spLocks noChangeArrowheads="1"/>
          </p:cNvSpPr>
          <p:nvPr/>
        </p:nvSpPr>
        <p:spPr bwMode="auto">
          <a:xfrm>
            <a:off x="4537075" y="2114550"/>
            <a:ext cx="2573338" cy="3206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2225" y="352425"/>
            <a:ext cx="8075613" cy="755650"/>
          </a:xfrm>
        </p:spPr>
        <p:txBody>
          <a:bodyPr/>
          <a:lstStyle/>
          <a:p>
            <a:r>
              <a:rPr lang="fr-FR" altLang="fr-FR" sz="1600" smtClean="0">
                <a:solidFill>
                  <a:srgbClr val="FFFF00"/>
                </a:solidFill>
              </a:rPr>
              <a:t>Qu’est ce que le Génie des Procédés Industriels ?</a:t>
            </a:r>
          </a:p>
        </p:txBody>
      </p:sp>
      <p:sp>
        <p:nvSpPr>
          <p:cNvPr id="16389" name="Rectangle 14"/>
          <p:cNvSpPr>
            <a:spLocks noChangeArrowheads="1"/>
          </p:cNvSpPr>
          <p:nvPr/>
        </p:nvSpPr>
        <p:spPr bwMode="auto">
          <a:xfrm>
            <a:off x="5541963" y="1371600"/>
            <a:ext cx="3452812" cy="2619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2225" y="1296988"/>
            <a:ext cx="8159750" cy="4627562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fr-FR" altLang="zh-CN" sz="1800" dirty="0" smtClean="0">
                <a:solidFill>
                  <a:schemeClr val="tx1"/>
                </a:solidFill>
                <a:ea typeface="SimSun" pitchFamily="2" charset="-122"/>
              </a:rPr>
              <a:t>Le génie des procédés rassemble des connaissances et des savoir-faire qui permettent la transformation industrielle de la matière et de l’énergie.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fr-FR" altLang="zh-CN" sz="1050" dirty="0" smtClean="0">
              <a:solidFill>
                <a:schemeClr val="tx1"/>
              </a:solidFill>
              <a:ea typeface="SimSun" pitchFamily="2" charset="-122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fr-FR" altLang="zh-CN" sz="1800" dirty="0" smtClean="0">
                <a:solidFill>
                  <a:schemeClr val="tx2"/>
                </a:solidFill>
                <a:latin typeface="Futura" charset="0"/>
                <a:ea typeface="SimSun" panose="02010600030101010101" pitchFamily="2" charset="-122"/>
              </a:rPr>
              <a:t>Le </a:t>
            </a:r>
            <a:r>
              <a:rPr lang="fr-FR" altLang="zh-CN" sz="1800" dirty="0">
                <a:solidFill>
                  <a:schemeClr val="tx2"/>
                </a:solidFill>
                <a:latin typeface="Futura" charset="0"/>
                <a:ea typeface="SimSun" panose="02010600030101010101" pitchFamily="2" charset="-122"/>
              </a:rPr>
              <a:t>rôle de l’ingénieur est de concevoir des procédés de </a:t>
            </a:r>
            <a:r>
              <a:rPr lang="fr-FR" altLang="zh-CN" sz="1800" dirty="0" smtClean="0">
                <a:solidFill>
                  <a:schemeClr val="tx2"/>
                </a:solidFill>
                <a:latin typeface="Futura" charset="0"/>
                <a:ea typeface="SimSun" panose="02010600030101010101" pitchFamily="2" charset="-122"/>
              </a:rPr>
              <a:t>transformation et de mise en forme, de conduire leur </a:t>
            </a:r>
            <a:r>
              <a:rPr lang="fr-FR" altLang="zh-CN" sz="1800" dirty="0">
                <a:solidFill>
                  <a:schemeClr val="tx2"/>
                </a:solidFill>
                <a:latin typeface="Futura" charset="0"/>
                <a:ea typeface="SimSun" panose="02010600030101010101" pitchFamily="2" charset="-122"/>
              </a:rPr>
              <a:t>développement du laboratoire à l’échelle industrielle et d’assurer leur fonctionnement optimal dans une stratégie de</a:t>
            </a:r>
            <a:r>
              <a:rPr lang="fr-FR" altLang="zh-CN" sz="1800" dirty="0">
                <a:solidFill>
                  <a:schemeClr val="tx1"/>
                </a:solidFill>
                <a:latin typeface="Futura" charset="0"/>
                <a:ea typeface="SimSun" panose="02010600030101010101" pitchFamily="2" charset="-122"/>
              </a:rPr>
              <a:t> développement durable</a:t>
            </a:r>
            <a:r>
              <a:rPr lang="fr-FR" altLang="zh-CN" sz="1800" dirty="0" smtClean="0">
                <a:solidFill>
                  <a:schemeClr val="tx1"/>
                </a:solidFill>
                <a:latin typeface="Futura" charset="0"/>
                <a:ea typeface="SimSun" panose="02010600030101010101" pitchFamily="2" charset="-122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fr-FR" altLang="zh-CN" sz="1800" dirty="0">
              <a:solidFill>
                <a:schemeClr val="tx1"/>
              </a:solidFill>
              <a:latin typeface="Futura" charset="0"/>
              <a:ea typeface="SimSun" panose="02010600030101010101" pitchFamily="2" charset="-122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fr-FR" altLang="zh-CN" sz="1800" dirty="0" smtClean="0">
                <a:solidFill>
                  <a:schemeClr val="tx2"/>
                </a:solidFill>
                <a:latin typeface="Futura" charset="0"/>
                <a:ea typeface="SimSun" panose="02010600030101010101" pitchFamily="2" charset="-122"/>
              </a:rPr>
              <a:t>L’ingénieur </a:t>
            </a:r>
            <a:r>
              <a:rPr lang="fr-FR" altLang="zh-CN" sz="1800" dirty="0" smtClean="0">
                <a:solidFill>
                  <a:schemeClr val="tx1"/>
                </a:solidFill>
                <a:ea typeface="SimSun" pitchFamily="2" charset="-122"/>
              </a:rPr>
              <a:t>GP est capable d’analyser les données du procédé , de prévoir un éventuel besoin d’évolution vers des produits nouveaux et d’anticiper sur les modifications à porter pour assurer sa compétitivité.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fr-FR" altLang="zh-CN" sz="1800" dirty="0">
              <a:solidFill>
                <a:schemeClr val="tx1"/>
              </a:solidFill>
              <a:ea typeface="SimSun" pitchFamily="2" charset="-122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fr-FR" altLang="zh-CN" sz="1800" dirty="0" smtClean="0">
                <a:solidFill>
                  <a:schemeClr val="tx1"/>
                </a:solidFill>
                <a:ea typeface="SimSun" pitchFamily="2" charset="-122"/>
              </a:rPr>
              <a:t>Le génie des procédés est également l’art de minimiser la consommation de la matière et de l’énergie tout en conservant un niveau élevé de sécurité et le respect de l’environnement.</a:t>
            </a:r>
          </a:p>
          <a:p>
            <a:pPr algn="just">
              <a:buFont typeface="Times" panose="02020603050405020304" pitchFamily="18" charset="0"/>
              <a:buNone/>
              <a:defRPr/>
            </a:pPr>
            <a:endParaRPr lang="fr-FR" altLang="zh-CN" sz="1800" dirty="0" smtClean="0">
              <a:solidFill>
                <a:schemeClr val="tx1"/>
              </a:solidFill>
              <a:ea typeface="SimSun" pitchFamily="2" charset="-122"/>
            </a:endParaRPr>
          </a:p>
          <a:p>
            <a:pPr algn="just">
              <a:buFont typeface="Times" panose="02020603050405020304" pitchFamily="18" charset="0"/>
              <a:buNone/>
              <a:defRPr/>
            </a:pPr>
            <a:endParaRPr lang="fr-FR" altLang="zh-CN" sz="1800" dirty="0" smtClean="0">
              <a:solidFill>
                <a:schemeClr val="tx1"/>
              </a:solidFill>
              <a:ea typeface="SimSun" pitchFamily="2" charset="-122"/>
            </a:endParaRPr>
          </a:p>
          <a:p>
            <a:pPr algn="just">
              <a:buFont typeface="Times" panose="02020603050405020304" pitchFamily="18" charset="0"/>
              <a:buNone/>
              <a:defRPr/>
            </a:pPr>
            <a:endParaRPr lang="fr-FR" altLang="zh-CN" sz="1800" dirty="0" smtClean="0">
              <a:solidFill>
                <a:schemeClr val="tx1"/>
              </a:solidFill>
              <a:ea typeface="SimSun" pitchFamily="2" charset="-122"/>
            </a:endParaRPr>
          </a:p>
          <a:p>
            <a:pPr algn="just">
              <a:buFont typeface="Times" panose="02020603050405020304" pitchFamily="18" charset="0"/>
              <a:buNone/>
              <a:defRPr/>
            </a:pPr>
            <a:endParaRPr lang="fr-FR" altLang="zh-CN" sz="1800" dirty="0" smtClean="0">
              <a:solidFill>
                <a:schemeClr val="tx1"/>
              </a:solidFill>
              <a:ea typeface="SimSun" pitchFamily="2" charset="-122"/>
            </a:endParaRPr>
          </a:p>
          <a:p>
            <a:pPr>
              <a:buFont typeface="Times" panose="02020603050405020304" pitchFamily="18" charset="0"/>
              <a:buNone/>
              <a:defRPr/>
            </a:pPr>
            <a:endParaRPr lang="fr-FR" altLang="fr-FR" sz="18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cre 3"/>
              <p14:cNvContentPartPr/>
              <p14:nvPr/>
            </p14:nvContentPartPr>
            <p14:xfrm>
              <a:off x="6298002" y="4917380"/>
              <a:ext cx="2715840" cy="46800"/>
            </p14:xfrm>
          </p:contentPart>
        </mc:Choice>
        <mc:Fallback xmlns="">
          <p:pic>
            <p:nvPicPr>
              <p:cNvPr id="4" name="Encre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0122" y="4821260"/>
                <a:ext cx="28116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Encre 4"/>
              <p14:cNvContentPartPr/>
              <p14:nvPr/>
            </p14:nvContentPartPr>
            <p14:xfrm>
              <a:off x="1866042" y="5482220"/>
              <a:ext cx="2687760" cy="63720"/>
            </p14:xfrm>
          </p:contentPart>
        </mc:Choice>
        <mc:Fallback xmlns="">
          <p:pic>
            <p:nvPicPr>
              <p:cNvPr id="5" name="Encre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8162" y="5386100"/>
                <a:ext cx="27835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Encre 5"/>
              <p14:cNvContentPartPr/>
              <p14:nvPr/>
            </p14:nvContentPartPr>
            <p14:xfrm>
              <a:off x="8294922" y="5215820"/>
              <a:ext cx="867600" cy="75960"/>
            </p14:xfrm>
          </p:contentPart>
        </mc:Choice>
        <mc:Fallback xmlns="">
          <p:pic>
            <p:nvPicPr>
              <p:cNvPr id="6" name="Encre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47062" y="5119700"/>
                <a:ext cx="963320" cy="2682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rme libre 1"/>
          <p:cNvSpPr/>
          <p:nvPr/>
        </p:nvSpPr>
        <p:spPr bwMode="auto">
          <a:xfrm>
            <a:off x="3918268" y="1467930"/>
            <a:ext cx="5006975" cy="2316162"/>
          </a:xfrm>
          <a:custGeom>
            <a:avLst/>
            <a:gdLst>
              <a:gd name="connsiteX0" fmla="*/ 613020 w 6808677"/>
              <a:gd name="connsiteY0" fmla="*/ 759283 h 3362811"/>
              <a:gd name="connsiteX1" fmla="*/ 1275494 w 6808677"/>
              <a:gd name="connsiteY1" fmla="*/ 367397 h 3362811"/>
              <a:gd name="connsiteX2" fmla="*/ 2273869 w 6808677"/>
              <a:gd name="connsiteY2" fmla="*/ 22165 h 3362811"/>
              <a:gd name="connsiteX3" fmla="*/ 3393543 w 6808677"/>
              <a:gd name="connsiteY3" fmla="*/ 78148 h 3362811"/>
              <a:gd name="connsiteX4" fmla="*/ 4485224 w 6808677"/>
              <a:gd name="connsiteY4" fmla="*/ 432711 h 3362811"/>
              <a:gd name="connsiteX5" fmla="*/ 5838163 w 6808677"/>
              <a:gd name="connsiteY5" fmla="*/ 320744 h 3362811"/>
              <a:gd name="connsiteX6" fmla="*/ 6677918 w 6808677"/>
              <a:gd name="connsiteY6" fmla="*/ 1337781 h 3362811"/>
              <a:gd name="connsiteX7" fmla="*/ 6687249 w 6808677"/>
              <a:gd name="connsiteY7" fmla="*/ 2392140 h 3362811"/>
              <a:gd name="connsiteX8" fmla="*/ 5530253 w 6808677"/>
              <a:gd name="connsiteY8" fmla="*/ 3362524 h 3362811"/>
              <a:gd name="connsiteX9" fmla="*/ 2404498 w 6808677"/>
              <a:gd name="connsiteY9" fmla="*/ 2494777 h 3362811"/>
              <a:gd name="connsiteX10" fmla="*/ 454400 w 6808677"/>
              <a:gd name="connsiteY10" fmla="*/ 2569422 h 3362811"/>
              <a:gd name="connsiteX11" fmla="*/ 6530 w 6808677"/>
              <a:gd name="connsiteY11" fmla="*/ 712630 h 3362811"/>
              <a:gd name="connsiteX12" fmla="*/ 613020 w 6808677"/>
              <a:gd name="connsiteY12" fmla="*/ 759283 h 336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08677" h="3362811">
                <a:moveTo>
                  <a:pt x="613020" y="759283"/>
                </a:moveTo>
                <a:cubicBezTo>
                  <a:pt x="824514" y="701744"/>
                  <a:pt x="998686" y="490250"/>
                  <a:pt x="1275494" y="367397"/>
                </a:cubicBezTo>
                <a:cubicBezTo>
                  <a:pt x="1552302" y="244544"/>
                  <a:pt x="1920861" y="70373"/>
                  <a:pt x="2273869" y="22165"/>
                </a:cubicBezTo>
                <a:cubicBezTo>
                  <a:pt x="2626877" y="-26043"/>
                  <a:pt x="3024984" y="9724"/>
                  <a:pt x="3393543" y="78148"/>
                </a:cubicBezTo>
                <a:cubicBezTo>
                  <a:pt x="3762102" y="146572"/>
                  <a:pt x="4077787" y="392278"/>
                  <a:pt x="4485224" y="432711"/>
                </a:cubicBezTo>
                <a:cubicBezTo>
                  <a:pt x="4892661" y="473144"/>
                  <a:pt x="5472714" y="169899"/>
                  <a:pt x="5838163" y="320744"/>
                </a:cubicBezTo>
                <a:cubicBezTo>
                  <a:pt x="6203612" y="471589"/>
                  <a:pt x="6536404" y="992548"/>
                  <a:pt x="6677918" y="1337781"/>
                </a:cubicBezTo>
                <a:cubicBezTo>
                  <a:pt x="6819432" y="1683014"/>
                  <a:pt x="6878527" y="2054683"/>
                  <a:pt x="6687249" y="2392140"/>
                </a:cubicBezTo>
                <a:cubicBezTo>
                  <a:pt x="6495972" y="2729597"/>
                  <a:pt x="6244045" y="3345418"/>
                  <a:pt x="5530253" y="3362524"/>
                </a:cubicBezTo>
                <a:cubicBezTo>
                  <a:pt x="4816461" y="3379630"/>
                  <a:pt x="3250474" y="2626961"/>
                  <a:pt x="2404498" y="2494777"/>
                </a:cubicBezTo>
                <a:cubicBezTo>
                  <a:pt x="1558523" y="2362593"/>
                  <a:pt x="854061" y="2866446"/>
                  <a:pt x="454400" y="2569422"/>
                </a:cubicBezTo>
                <a:cubicBezTo>
                  <a:pt x="54739" y="2272398"/>
                  <a:pt x="-26127" y="1012765"/>
                  <a:pt x="6530" y="712630"/>
                </a:cubicBezTo>
                <a:cubicBezTo>
                  <a:pt x="39187" y="412495"/>
                  <a:pt x="401526" y="816822"/>
                  <a:pt x="613020" y="75928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fr-FR" sz="2800" dirty="0">
                <a:solidFill>
                  <a:schemeClr val="tx1"/>
                </a:solidFill>
                <a:latin typeface="Harlow Solid Italic" panose="04030604020F02020D02" pitchFamily="82" charset="0"/>
              </a:rPr>
              <a:t>Quel challenge pour demain ?</a:t>
            </a:r>
            <a:endParaRPr lang="fr-FR" sz="2000" dirty="0">
              <a:solidFill>
                <a:schemeClr val="tx1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11" name="Forme libre 10"/>
          <p:cNvSpPr/>
          <p:nvPr/>
        </p:nvSpPr>
        <p:spPr bwMode="auto">
          <a:xfrm>
            <a:off x="1012889" y="3382201"/>
            <a:ext cx="5006975" cy="2316162"/>
          </a:xfrm>
          <a:custGeom>
            <a:avLst/>
            <a:gdLst>
              <a:gd name="connsiteX0" fmla="*/ 613020 w 6808677"/>
              <a:gd name="connsiteY0" fmla="*/ 759283 h 3362811"/>
              <a:gd name="connsiteX1" fmla="*/ 1275494 w 6808677"/>
              <a:gd name="connsiteY1" fmla="*/ 367397 h 3362811"/>
              <a:gd name="connsiteX2" fmla="*/ 2273869 w 6808677"/>
              <a:gd name="connsiteY2" fmla="*/ 22165 h 3362811"/>
              <a:gd name="connsiteX3" fmla="*/ 3393543 w 6808677"/>
              <a:gd name="connsiteY3" fmla="*/ 78148 h 3362811"/>
              <a:gd name="connsiteX4" fmla="*/ 4485224 w 6808677"/>
              <a:gd name="connsiteY4" fmla="*/ 432711 h 3362811"/>
              <a:gd name="connsiteX5" fmla="*/ 5838163 w 6808677"/>
              <a:gd name="connsiteY5" fmla="*/ 320744 h 3362811"/>
              <a:gd name="connsiteX6" fmla="*/ 6677918 w 6808677"/>
              <a:gd name="connsiteY6" fmla="*/ 1337781 h 3362811"/>
              <a:gd name="connsiteX7" fmla="*/ 6687249 w 6808677"/>
              <a:gd name="connsiteY7" fmla="*/ 2392140 h 3362811"/>
              <a:gd name="connsiteX8" fmla="*/ 5530253 w 6808677"/>
              <a:gd name="connsiteY8" fmla="*/ 3362524 h 3362811"/>
              <a:gd name="connsiteX9" fmla="*/ 2404498 w 6808677"/>
              <a:gd name="connsiteY9" fmla="*/ 2494777 h 3362811"/>
              <a:gd name="connsiteX10" fmla="*/ 454400 w 6808677"/>
              <a:gd name="connsiteY10" fmla="*/ 2569422 h 3362811"/>
              <a:gd name="connsiteX11" fmla="*/ 6530 w 6808677"/>
              <a:gd name="connsiteY11" fmla="*/ 712630 h 3362811"/>
              <a:gd name="connsiteX12" fmla="*/ 613020 w 6808677"/>
              <a:gd name="connsiteY12" fmla="*/ 759283 h 336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08677" h="3362811">
                <a:moveTo>
                  <a:pt x="613020" y="759283"/>
                </a:moveTo>
                <a:cubicBezTo>
                  <a:pt x="824514" y="701744"/>
                  <a:pt x="998686" y="490250"/>
                  <a:pt x="1275494" y="367397"/>
                </a:cubicBezTo>
                <a:cubicBezTo>
                  <a:pt x="1552302" y="244544"/>
                  <a:pt x="1920861" y="70373"/>
                  <a:pt x="2273869" y="22165"/>
                </a:cubicBezTo>
                <a:cubicBezTo>
                  <a:pt x="2626877" y="-26043"/>
                  <a:pt x="3024984" y="9724"/>
                  <a:pt x="3393543" y="78148"/>
                </a:cubicBezTo>
                <a:cubicBezTo>
                  <a:pt x="3762102" y="146572"/>
                  <a:pt x="4077787" y="392278"/>
                  <a:pt x="4485224" y="432711"/>
                </a:cubicBezTo>
                <a:cubicBezTo>
                  <a:pt x="4892661" y="473144"/>
                  <a:pt x="5472714" y="169899"/>
                  <a:pt x="5838163" y="320744"/>
                </a:cubicBezTo>
                <a:cubicBezTo>
                  <a:pt x="6203612" y="471589"/>
                  <a:pt x="6536404" y="992548"/>
                  <a:pt x="6677918" y="1337781"/>
                </a:cubicBezTo>
                <a:cubicBezTo>
                  <a:pt x="6819432" y="1683014"/>
                  <a:pt x="6878527" y="2054683"/>
                  <a:pt x="6687249" y="2392140"/>
                </a:cubicBezTo>
                <a:cubicBezTo>
                  <a:pt x="6495972" y="2729597"/>
                  <a:pt x="6244045" y="3345418"/>
                  <a:pt x="5530253" y="3362524"/>
                </a:cubicBezTo>
                <a:cubicBezTo>
                  <a:pt x="4816461" y="3379630"/>
                  <a:pt x="3250474" y="2626961"/>
                  <a:pt x="2404498" y="2494777"/>
                </a:cubicBezTo>
                <a:cubicBezTo>
                  <a:pt x="1558523" y="2362593"/>
                  <a:pt x="854061" y="2866446"/>
                  <a:pt x="454400" y="2569422"/>
                </a:cubicBezTo>
                <a:cubicBezTo>
                  <a:pt x="54739" y="2272398"/>
                  <a:pt x="-26127" y="1012765"/>
                  <a:pt x="6530" y="712630"/>
                </a:cubicBezTo>
                <a:cubicBezTo>
                  <a:pt x="39187" y="412495"/>
                  <a:pt x="401526" y="816822"/>
                  <a:pt x="613020" y="759283"/>
                </a:cubicBezTo>
                <a:close/>
              </a:path>
            </a:pathLst>
          </a:cu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Matières Recyclables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Respect des Ressources et de l’Environnement</a:t>
            </a:r>
          </a:p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Energies Propres, Sécurité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fr-FR" sz="1800" dirty="0">
              <a:solidFill>
                <a:schemeClr val="tx1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69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5951859" y="1778268"/>
            <a:ext cx="3821112" cy="3973512"/>
          </a:xfr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altLang="fr-FR" sz="14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chemeClr val="tx1"/>
                </a:solidFill>
              </a:rPr>
              <a:t>Produits chimiques divers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chemeClr val="tx1"/>
                </a:solidFill>
              </a:rPr>
              <a:t>Chaleur et </a:t>
            </a:r>
            <a:r>
              <a:rPr lang="fr-FR" altLang="fr-FR" sz="1400" dirty="0" smtClean="0">
                <a:solidFill>
                  <a:schemeClr val="tx1"/>
                </a:solidFill>
              </a:rPr>
              <a:t>Énergie</a:t>
            </a:r>
            <a:endParaRPr lang="fr-FR" altLang="fr-FR" sz="14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Eau potable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Engrais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Médicaments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Huiles de produits pétroliers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Produits alimentaires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Produits cosmétiques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Combustibles divers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Valorisation </a:t>
            </a:r>
            <a:r>
              <a:rPr lang="fr-FR" altLang="fr-FR" sz="1400" dirty="0">
                <a:solidFill>
                  <a:schemeClr val="tx1"/>
                </a:solidFill>
              </a:rPr>
              <a:t>des déchets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altLang="fr-FR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fr-FR" sz="1600" dirty="0" smtClean="0"/>
          </a:p>
          <a:p>
            <a:pPr>
              <a:defRPr/>
            </a:pPr>
            <a:endParaRPr lang="fr-FR" altLang="fr-FR" sz="1600" b="1" dirty="0" smtClean="0"/>
          </a:p>
          <a:p>
            <a:pPr marL="457200" lvl="1" indent="0">
              <a:buFont typeface="Times" panose="02020603050405020304" pitchFamily="18" charset="0"/>
              <a:buNone/>
              <a:defRPr/>
            </a:pPr>
            <a:endParaRPr lang="fr-FR" altLang="fr-FR" sz="1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92225" y="352425"/>
            <a:ext cx="8010525" cy="755650"/>
          </a:xfrm>
          <a:prstGeom prst="rect">
            <a:avLst/>
          </a:prstGeom>
          <a:solidFill>
            <a:srgbClr val="5A5B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0" anchor="ctr"/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2pPr>
            <a:lvl3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3pPr>
            <a:lvl4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4pPr>
            <a:lvl5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5pPr>
            <a:lvl6pPr marL="4572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6pPr>
            <a:lvl7pPr marL="9144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7pPr>
            <a:lvl8pPr marL="1371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8pPr>
            <a:lvl9pPr marL="18288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9pPr>
          </a:lstStyle>
          <a:p>
            <a:pPr>
              <a:defRPr/>
            </a:pPr>
            <a:r>
              <a:rPr lang="fr-FR" altLang="fr-FR" sz="1600" kern="0" dirty="0">
                <a:solidFill>
                  <a:srgbClr val="FFFF00"/>
                </a:solidFill>
              </a:rPr>
              <a:t> </a:t>
            </a:r>
            <a:r>
              <a:rPr lang="fr-FR" altLang="fr-FR" sz="1600" kern="0" dirty="0" smtClean="0">
                <a:solidFill>
                  <a:srgbClr val="FFFF00"/>
                </a:solidFill>
              </a:rPr>
              <a:t>  DOMAINES D’APPLICATIONS</a:t>
            </a: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1291779" y="1835809"/>
            <a:ext cx="4369282" cy="1643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5A5B5E"/>
              </a:buClr>
              <a:buFont typeface="Times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eaLnBrk="0" hangingPunct="0">
              <a:spcBef>
                <a:spcPct val="20000"/>
              </a:spcBef>
              <a:buClr>
                <a:srgbClr val="5A5B5E"/>
              </a:buClr>
              <a:buFont typeface="Times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A5B5E"/>
              </a:buClr>
              <a:buFont typeface="Times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A5B5E"/>
              </a:buClr>
              <a:buFont typeface="Times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A5B5E"/>
              </a:buClr>
              <a:buSzPct val="75000"/>
              <a:buFont typeface="Times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marL="742950" lvl="1" indent="-285750">
              <a:lnSpc>
                <a:spcPct val="8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Industrie chimique</a:t>
            </a:r>
          </a:p>
          <a:p>
            <a:pPr marL="742950" lvl="1" indent="-285750">
              <a:lnSpc>
                <a:spcPct val="8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Industrie pharmaceutique </a:t>
            </a:r>
          </a:p>
          <a:p>
            <a:pPr marL="742950" lvl="1" indent="-285750">
              <a:lnSpc>
                <a:spcPct val="8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Energie</a:t>
            </a:r>
          </a:p>
          <a:p>
            <a:pPr marL="742950" lvl="1" indent="-285750">
              <a:lnSpc>
                <a:spcPct val="8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Agro-industrie </a:t>
            </a:r>
          </a:p>
          <a:p>
            <a:pPr marL="742950" lvl="1" indent="-285750">
              <a:lnSpc>
                <a:spcPct val="8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Traitement des eaux, </a:t>
            </a:r>
          </a:p>
          <a:p>
            <a:pPr marL="742950" lvl="1" indent="-285750">
              <a:lnSpc>
                <a:spcPct val="8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Métallurgie, </a:t>
            </a:r>
          </a:p>
          <a:p>
            <a:pPr marL="742950" lvl="1" indent="-285750">
              <a:lnSpc>
                <a:spcPct val="8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Les industries </a:t>
            </a:r>
            <a:r>
              <a:rPr lang="fr-FR" altLang="fr-FR" sz="1400" dirty="0" smtClean="0">
                <a:solidFill>
                  <a:schemeClr val="tx1"/>
                </a:solidFill>
              </a:rPr>
              <a:t>du </a:t>
            </a:r>
            <a:r>
              <a:rPr lang="fr-FR" altLang="fr-FR" sz="1400" dirty="0" smtClean="0">
                <a:solidFill>
                  <a:schemeClr val="tx1"/>
                </a:solidFill>
              </a:rPr>
              <a:t>papier, du </a:t>
            </a:r>
            <a:r>
              <a:rPr lang="fr-FR" altLang="fr-FR" sz="1400" dirty="0" smtClean="0">
                <a:solidFill>
                  <a:schemeClr val="tx1"/>
                </a:solidFill>
              </a:rPr>
              <a:t>verre, du bois</a:t>
            </a:r>
            <a:endParaRPr lang="fr-FR" altLang="fr-FR" sz="140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Ingénierie et </a:t>
            </a:r>
            <a:r>
              <a:rPr lang="fr-FR" altLang="fr-FR" sz="1400" dirty="0" smtClean="0">
                <a:solidFill>
                  <a:schemeClr val="tx1"/>
                </a:solidFill>
              </a:rPr>
              <a:t>consulting</a:t>
            </a:r>
          </a:p>
          <a:p>
            <a:pPr marL="742950" lvl="1" indent="-285750">
              <a:lnSpc>
                <a:spcPct val="8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Banques et finances …..  </a:t>
            </a:r>
            <a:endParaRPr lang="fr-FR" altLang="fr-FR" sz="1400" dirty="0" smtClean="0">
              <a:solidFill>
                <a:schemeClr val="tx1"/>
              </a:solidFill>
            </a:endParaRPr>
          </a:p>
        </p:txBody>
      </p: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1307065" y="4138168"/>
            <a:ext cx="4448175" cy="1298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5A5B5E"/>
              </a:buClr>
              <a:buFont typeface="Times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eaLnBrk="0" hangingPunct="0">
              <a:spcBef>
                <a:spcPct val="20000"/>
              </a:spcBef>
              <a:buClr>
                <a:srgbClr val="5A5B5E"/>
              </a:buClr>
              <a:buFont typeface="Times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A5B5E"/>
              </a:buClr>
              <a:buFont typeface="Times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A5B5E"/>
              </a:buClr>
              <a:buFont typeface="Times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A5B5E"/>
              </a:buClr>
              <a:buSzPct val="75000"/>
              <a:buFont typeface="Times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marL="742950" lvl="1" indent="-285750">
              <a:lnSpc>
                <a:spcPct val="8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Ingénieur recherche et développement </a:t>
            </a:r>
          </a:p>
          <a:p>
            <a:pPr marL="742950" lvl="1" indent="-285750">
              <a:lnSpc>
                <a:spcPct val="8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Chef de projet </a:t>
            </a:r>
          </a:p>
          <a:p>
            <a:pPr marL="742950" lvl="1" indent="-285750">
              <a:lnSpc>
                <a:spcPct val="8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Ingénieur d’affaires</a:t>
            </a:r>
          </a:p>
          <a:p>
            <a:pPr marL="742950" lvl="1" indent="-285750">
              <a:lnSpc>
                <a:spcPct val="8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Directeur de production</a:t>
            </a:r>
          </a:p>
          <a:p>
            <a:pPr marL="742950" lvl="1" indent="-285750">
              <a:lnSpc>
                <a:spcPct val="8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Responsable de laboratoire de contrôle </a:t>
            </a:r>
          </a:p>
          <a:p>
            <a:pPr marL="742950" lvl="1" indent="-285750">
              <a:lnSpc>
                <a:spcPct val="8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Ingénieur hygiène, sécurité, environnement</a:t>
            </a:r>
          </a:p>
          <a:p>
            <a:pPr marL="742950" lvl="1" indent="-285750">
              <a:lnSpc>
                <a:spcPct val="8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400" dirty="0" smtClean="0">
                <a:solidFill>
                  <a:schemeClr val="tx1"/>
                </a:solidFill>
              </a:rPr>
              <a:t>Ingénieur bureau d’études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1290191" y="1457984"/>
            <a:ext cx="2508250" cy="381000"/>
          </a:xfrm>
          <a:prstGeom prst="rect">
            <a:avLst/>
          </a:prstGeom>
          <a:solidFill>
            <a:srgbClr val="5A5B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0" anchor="ctr"/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FFD910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2pPr>
            <a:lvl3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3pPr>
            <a:lvl4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4pPr>
            <a:lvl5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5pPr>
            <a:lvl6pPr marL="4572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6pPr>
            <a:lvl7pPr marL="9144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7pPr>
            <a:lvl8pPr marL="1371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8pPr>
            <a:lvl9pPr marL="18288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5025"/>
                </a:solidFill>
                <a:latin typeface="DIN-Bold" charset="0"/>
              </a:defRPr>
            </a:lvl9pPr>
          </a:lstStyle>
          <a:p>
            <a:pPr>
              <a:defRPr/>
            </a:pPr>
            <a:r>
              <a:rPr lang="fr-FR" altLang="fr-FR" b="1" kern="0" dirty="0" smtClean="0">
                <a:solidFill>
                  <a:srgbClr val="FFFF00"/>
                </a:solidFill>
              </a:rPr>
              <a:t>Secteurs d’activités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315003" y="3765106"/>
            <a:ext cx="2527300" cy="3698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800" b="1" dirty="0">
                <a:solidFill>
                  <a:srgbClr val="FFFF00"/>
                </a:solidFill>
                <a:latin typeface="+mj-lt"/>
                <a:cs typeface="+mn-cs"/>
              </a:rPr>
              <a:t>Fonctions</a:t>
            </a:r>
            <a:r>
              <a:rPr lang="fr-FR" dirty="0">
                <a:solidFill>
                  <a:srgbClr val="FFFF00"/>
                </a:solidFill>
                <a:latin typeface="+mj-lt"/>
                <a:cs typeface="+mn-cs"/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437991" y="1636142"/>
            <a:ext cx="3028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n-cs"/>
              </a:rPr>
              <a:t>Productions, produits</a:t>
            </a:r>
            <a:endParaRPr lang="fr-FR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23850"/>
            <a:ext cx="8101013" cy="600075"/>
          </a:xfrm>
        </p:spPr>
        <p:txBody>
          <a:bodyPr/>
          <a:lstStyle/>
          <a:p>
            <a:r>
              <a:rPr lang="fr-FR" altLang="fr-FR" sz="1600" smtClean="0">
                <a:solidFill>
                  <a:srgbClr val="FFD910"/>
                </a:solidFill>
              </a:rPr>
              <a:t>   Dispositifs typiques composant un procédé</a:t>
            </a:r>
          </a:p>
        </p:txBody>
      </p:sp>
      <p:pic>
        <p:nvPicPr>
          <p:cNvPr id="18435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492250"/>
            <a:ext cx="20113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320800"/>
            <a:ext cx="278765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6350"/>
            <a:ext cx="1039813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8" name="Connecteur droit avec flèche 6"/>
          <p:cNvCxnSpPr>
            <a:cxnSpLocks noChangeShapeType="1"/>
          </p:cNvCxnSpPr>
          <p:nvPr/>
        </p:nvCxnSpPr>
        <p:spPr bwMode="auto">
          <a:xfrm>
            <a:off x="681038" y="4459288"/>
            <a:ext cx="495300" cy="0"/>
          </a:xfrm>
          <a:prstGeom prst="straightConnector1">
            <a:avLst/>
          </a:prstGeom>
          <a:noFill/>
          <a:ln w="19050" algn="ctr">
            <a:solidFill>
              <a:srgbClr val="033D8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9" name="Connecteur droit avec flèche 9"/>
          <p:cNvCxnSpPr>
            <a:cxnSpLocks noChangeShapeType="1"/>
          </p:cNvCxnSpPr>
          <p:nvPr/>
        </p:nvCxnSpPr>
        <p:spPr bwMode="auto">
          <a:xfrm flipV="1">
            <a:off x="1958975" y="5476875"/>
            <a:ext cx="447675" cy="0"/>
          </a:xfrm>
          <a:prstGeom prst="straightConnector1">
            <a:avLst/>
          </a:prstGeom>
          <a:noFill/>
          <a:ln w="19050" algn="ctr">
            <a:solidFill>
              <a:srgbClr val="033D8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0" name="Connecteur droit 12"/>
          <p:cNvCxnSpPr>
            <a:cxnSpLocks noChangeShapeType="1"/>
          </p:cNvCxnSpPr>
          <p:nvPr/>
        </p:nvCxnSpPr>
        <p:spPr bwMode="auto">
          <a:xfrm flipH="1" flipV="1">
            <a:off x="1838325" y="5356225"/>
            <a:ext cx="130175" cy="130175"/>
          </a:xfrm>
          <a:prstGeom prst="line">
            <a:avLst/>
          </a:prstGeom>
          <a:noFill/>
          <a:ln w="19050" algn="ctr">
            <a:solidFill>
              <a:srgbClr val="033D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441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146425"/>
            <a:ext cx="342106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ZoneTexte 15"/>
          <p:cNvSpPr txBox="1">
            <a:spLocks noChangeArrowheads="1"/>
          </p:cNvSpPr>
          <p:nvPr/>
        </p:nvSpPr>
        <p:spPr bwMode="auto">
          <a:xfrm>
            <a:off x="1082675" y="1157288"/>
            <a:ext cx="1608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/>
              <a:t>Colonne à distiller</a:t>
            </a:r>
          </a:p>
        </p:txBody>
      </p:sp>
      <p:sp>
        <p:nvSpPr>
          <p:cNvPr id="18443" name="ZoneTexte 17"/>
          <p:cNvSpPr txBox="1">
            <a:spLocks noChangeArrowheads="1"/>
          </p:cNvSpPr>
          <p:nvPr/>
        </p:nvSpPr>
        <p:spPr bwMode="auto">
          <a:xfrm>
            <a:off x="871538" y="5545138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/>
              <a:t>Réacteur chimique</a:t>
            </a:r>
          </a:p>
        </p:txBody>
      </p:sp>
      <p:sp>
        <p:nvSpPr>
          <p:cNvPr id="18444" name="ZoneTexte 18"/>
          <p:cNvSpPr txBox="1">
            <a:spLocks noChangeArrowheads="1"/>
          </p:cNvSpPr>
          <p:nvPr/>
        </p:nvSpPr>
        <p:spPr bwMode="auto">
          <a:xfrm>
            <a:off x="4519613" y="1131888"/>
            <a:ext cx="1935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/>
              <a:t>Echangeur de chaleur</a:t>
            </a:r>
          </a:p>
        </p:txBody>
      </p:sp>
      <p:sp>
        <p:nvSpPr>
          <p:cNvPr id="18445" name="ZoneTexte 19"/>
          <p:cNvSpPr txBox="1">
            <a:spLocks noChangeArrowheads="1"/>
          </p:cNvSpPr>
          <p:nvPr/>
        </p:nvSpPr>
        <p:spPr bwMode="auto">
          <a:xfrm>
            <a:off x="4229100" y="5554663"/>
            <a:ext cx="2492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/>
              <a:t>Control de procédé (salle de)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52500"/>
            <a:ext cx="9169400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23850"/>
            <a:ext cx="6413500" cy="600075"/>
          </a:xfrm>
        </p:spPr>
        <p:txBody>
          <a:bodyPr/>
          <a:lstStyle/>
          <a:p>
            <a:r>
              <a:rPr lang="fr-FR" altLang="fr-FR" sz="1600" smtClean="0">
                <a:solidFill>
                  <a:srgbClr val="FFD910"/>
                </a:solidFill>
              </a:rPr>
              <a:t>Quelles sont les connaissances nécessaires pour le Génie des Procédés Industriels  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1225" y="1063625"/>
            <a:ext cx="718185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47893" rIns="108000" bIns="47893"/>
          <a:lstStyle>
            <a:lvl1pPr marL="190500" indent="-19050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+mn-lt"/>
                <a:ea typeface="+mn-ea"/>
                <a:cs typeface="+mn-cs"/>
              </a:defRPr>
            </a:lvl1pPr>
            <a:lvl2pPr marL="571500" indent="-19050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933450" indent="-171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312863" indent="-1889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1682750" indent="-179388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139950" indent="-179388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597150" indent="-179388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054350" indent="-179388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511550" indent="-179388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lvl="1">
              <a:buFont typeface="Times" panose="02020603050405020304" pitchFamily="18" charset="0"/>
              <a:buNone/>
              <a:defRPr/>
            </a:pPr>
            <a:r>
              <a:rPr lang="fr-FR" altLang="fr-FR" sz="1400" b="1" kern="0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Connaissances générales fondamentales en tronc commun (UT</a:t>
            </a:r>
            <a:r>
              <a:rPr lang="fr-FR" altLang="fr-FR" sz="1400" b="1" kern="0" dirty="0" smtClean="0">
                <a:solidFill>
                  <a:schemeClr val="accent2"/>
                </a:solidFill>
                <a:latin typeface="DIN-Black" charset="0"/>
                <a:ea typeface="MS PGothic" panose="020B0600070205080204" pitchFamily="34" charset="-128"/>
              </a:rPr>
              <a:t>C)</a:t>
            </a:r>
          </a:p>
          <a:p>
            <a:pPr lvl="2">
              <a:defRPr/>
            </a:pPr>
            <a:r>
              <a:rPr lang="fr-FR" altLang="fr-FR" sz="1400" b="1" kern="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Physique, mathématiques, chimie</a:t>
            </a:r>
          </a:p>
          <a:p>
            <a:pPr lvl="2">
              <a:defRPr/>
            </a:pPr>
            <a:r>
              <a:rPr lang="fr-FR" altLang="fr-FR" sz="1400" b="1" kern="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Phénomènes de Transfert, Thermodynamique </a:t>
            </a:r>
          </a:p>
          <a:p>
            <a:pPr lvl="2">
              <a:defRPr/>
            </a:pPr>
            <a:endParaRPr lang="fr-FR" altLang="fr-FR" sz="1400" b="1" kern="0" dirty="0" smtClean="0">
              <a:ea typeface="MS PGothic" panose="020B0600070205080204" pitchFamily="34" charset="-128"/>
            </a:endParaRPr>
          </a:p>
          <a:p>
            <a:pPr lvl="1">
              <a:defRPr/>
            </a:pPr>
            <a:r>
              <a:rPr lang="fr-FR" altLang="fr-FR" sz="1400" b="1" kern="0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Connaissances de base du GP</a:t>
            </a:r>
          </a:p>
          <a:p>
            <a:pPr lvl="2">
              <a:defRPr/>
            </a:pPr>
            <a:r>
              <a:rPr lang="fr-FR" altLang="fr-FR" sz="1400" b="1" kern="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Mécanique des fluides</a:t>
            </a:r>
          </a:p>
          <a:p>
            <a:pPr lvl="2">
              <a:defRPr/>
            </a:pPr>
            <a:r>
              <a:rPr lang="fr-FR" altLang="fr-FR" sz="1400" b="1" kern="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Thermodynamique énergétique et chimique</a:t>
            </a:r>
          </a:p>
          <a:p>
            <a:pPr lvl="2">
              <a:defRPr/>
            </a:pPr>
            <a:r>
              <a:rPr lang="fr-FR" altLang="fr-FR" sz="1400" b="1" kern="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Transfert de matière</a:t>
            </a:r>
          </a:p>
          <a:p>
            <a:pPr lvl="2">
              <a:defRPr/>
            </a:pPr>
            <a:r>
              <a:rPr lang="fr-FR" altLang="fr-FR" sz="1400" b="1" kern="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Transfert de chaleur</a:t>
            </a:r>
          </a:p>
          <a:p>
            <a:pPr lvl="2">
              <a:defRPr/>
            </a:pPr>
            <a:r>
              <a:rPr lang="fr-FR" altLang="fr-FR" sz="1400" b="1" kern="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Cinétique chimique</a:t>
            </a:r>
          </a:p>
          <a:p>
            <a:pPr lvl="1">
              <a:defRPr/>
            </a:pPr>
            <a:endParaRPr lang="fr-FR" altLang="fr-FR" b="1" kern="0" dirty="0" smtClean="0">
              <a:ea typeface="MS PGothic" panose="020B0600070205080204" pitchFamily="34" charset="-128"/>
            </a:endParaRPr>
          </a:p>
          <a:p>
            <a:pPr lvl="1">
              <a:defRPr/>
            </a:pPr>
            <a:r>
              <a:rPr lang="fr-FR" altLang="fr-FR" sz="1400" b="1" kern="0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Opérations élémentaires du Génie des Procédés</a:t>
            </a:r>
          </a:p>
          <a:p>
            <a:pPr lvl="2">
              <a:defRPr/>
            </a:pPr>
            <a:r>
              <a:rPr lang="fr-FR" altLang="fr-FR" sz="1400" b="1" kern="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Les séparateurs de phases et de substances</a:t>
            </a:r>
          </a:p>
          <a:p>
            <a:pPr lvl="2">
              <a:defRPr/>
            </a:pPr>
            <a:r>
              <a:rPr lang="fr-FR" altLang="fr-FR" sz="1400" b="1" kern="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Les réacteurs de transformation chimiques</a:t>
            </a:r>
          </a:p>
          <a:p>
            <a:pPr lvl="2">
              <a:defRPr/>
            </a:pPr>
            <a:r>
              <a:rPr lang="fr-FR" altLang="fr-FR" sz="1400" b="1" kern="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Les échangeurs de chaleur</a:t>
            </a:r>
          </a:p>
          <a:p>
            <a:pPr lvl="2">
              <a:defRPr/>
            </a:pPr>
            <a:r>
              <a:rPr lang="fr-FR" altLang="fr-FR" sz="1400" b="1" kern="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Les dispositifs de contrôle et de régulation</a:t>
            </a:r>
          </a:p>
          <a:p>
            <a:pPr lvl="2">
              <a:defRPr/>
            </a:pPr>
            <a:r>
              <a:rPr lang="fr-FR" altLang="fr-FR" sz="1400" b="1" kern="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Les équipements de transport de gaz, liquide et solide</a:t>
            </a:r>
          </a:p>
          <a:p>
            <a:pPr lvl="2">
              <a:defRPr/>
            </a:pPr>
            <a:r>
              <a:rPr lang="fr-FR" altLang="fr-FR" sz="1400" b="1" kern="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Les équipements de stockage de matière</a:t>
            </a:r>
          </a:p>
          <a:p>
            <a:pPr lvl="2">
              <a:defRPr/>
            </a:pPr>
            <a:r>
              <a:rPr lang="fr-FR" altLang="fr-FR" sz="1400" b="1" kern="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Les équipements de production et de transformation de l’énergie</a:t>
            </a:r>
          </a:p>
          <a:p>
            <a:pPr>
              <a:defRPr/>
            </a:pPr>
            <a:endParaRPr lang="fr-FR" altLang="fr-FR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1524000" y="269875"/>
            <a:ext cx="8089900" cy="592138"/>
          </a:xfrm>
        </p:spPr>
        <p:txBody>
          <a:bodyPr/>
          <a:lstStyle/>
          <a:p>
            <a:r>
              <a:rPr lang="fr-FR" altLang="fr-FR" smtClean="0"/>
              <a:t>   DEROULEMENT DES ETUDES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709738" y="1482725"/>
          <a:ext cx="7718425" cy="3948114"/>
        </p:xfrm>
        <a:graphic>
          <a:graphicData uri="http://schemas.openxmlformats.org/drawingml/2006/table">
            <a:tbl>
              <a:tblPr/>
              <a:tblGrid>
                <a:gridCol w="1876027">
                  <a:extLst>
                    <a:ext uri="{9D8B030D-6E8A-4147-A177-3AD203B41FA5}">
                      <a16:colId xmlns:a16="http://schemas.microsoft.com/office/drawing/2014/main" val="1879844291"/>
                    </a:ext>
                  </a:extLst>
                </a:gridCol>
                <a:gridCol w="3568801">
                  <a:extLst>
                    <a:ext uri="{9D8B030D-6E8A-4147-A177-3AD203B41FA5}">
                      <a16:colId xmlns:a16="http://schemas.microsoft.com/office/drawing/2014/main" val="3013437973"/>
                    </a:ext>
                  </a:extLst>
                </a:gridCol>
                <a:gridCol w="2273597">
                  <a:extLst>
                    <a:ext uri="{9D8B030D-6E8A-4147-A177-3AD203B41FA5}">
                      <a16:colId xmlns:a16="http://schemas.microsoft.com/office/drawing/2014/main" val="3375026470"/>
                    </a:ext>
                  </a:extLst>
                </a:gridCol>
              </a:tblGrid>
              <a:tr h="65801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1</a:t>
                      </a:r>
                    </a:p>
                  </a:txBody>
                  <a:tcPr marL="8294" marR="8294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UV : Profil Commun de Branche (PCB)</a:t>
                      </a:r>
                    </a:p>
                  </a:txBody>
                  <a:tcPr marL="8294" marR="8294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4" marR="8294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733898"/>
                  </a:ext>
                </a:extLst>
              </a:tr>
              <a:tr h="65801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2</a:t>
                      </a:r>
                    </a:p>
                  </a:txBody>
                  <a:tcPr marL="8294" marR="8294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UV : Profil Commun de Branche (PCB)</a:t>
                      </a:r>
                    </a:p>
                  </a:txBody>
                  <a:tcPr marL="8294" marR="8294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4" marR="8294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828773"/>
                  </a:ext>
                </a:extLst>
              </a:tr>
              <a:tr h="65801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3</a:t>
                      </a:r>
                    </a:p>
                  </a:txBody>
                  <a:tcPr marL="8294" marR="8294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(6 mois)</a:t>
                      </a:r>
                    </a:p>
                  </a:txBody>
                  <a:tcPr marL="8294" marR="8294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Choix de la Filière</a:t>
                      </a:r>
                    </a:p>
                  </a:txBody>
                  <a:tcPr marL="8294" marR="8294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153171"/>
                  </a:ext>
                </a:extLst>
              </a:tr>
              <a:tr h="65801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4</a:t>
                      </a:r>
                    </a:p>
                  </a:txBody>
                  <a:tcPr marL="8294" marR="8294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UV : Filières                                                       + Profil Commun de Branche (PCB)</a:t>
                      </a:r>
                    </a:p>
                  </a:txBody>
                  <a:tcPr marL="8294" marR="8294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Possibilité de semestres à l'étranger</a:t>
                      </a:r>
                    </a:p>
                  </a:txBody>
                  <a:tcPr marL="8294" marR="8294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249275"/>
                  </a:ext>
                </a:extLst>
              </a:tr>
              <a:tr h="65801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5</a:t>
                      </a:r>
                    </a:p>
                  </a:txBody>
                  <a:tcPr marL="8294" marR="8294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659330"/>
                  </a:ext>
                </a:extLst>
              </a:tr>
              <a:tr h="65801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6</a:t>
                      </a:r>
                    </a:p>
                  </a:txBody>
                  <a:tcPr marL="8294" marR="8294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PFE (6 mois)</a:t>
                      </a:r>
                    </a:p>
                  </a:txBody>
                  <a:tcPr marL="8294" marR="8294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Possibilité de stage à l'étranger</a:t>
                      </a:r>
                    </a:p>
                  </a:txBody>
                  <a:tcPr marL="8294" marR="8294" marT="8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698492"/>
                  </a:ext>
                </a:extLst>
              </a:tr>
            </a:tbl>
          </a:graphicData>
        </a:graphic>
      </p:graphicFrame>
      <p:grpSp>
        <p:nvGrpSpPr>
          <p:cNvPr id="21534" name="Groupe 9"/>
          <p:cNvGrpSpPr>
            <a:grpSpLocks/>
          </p:cNvGrpSpPr>
          <p:nvPr/>
        </p:nvGrpSpPr>
        <p:grpSpPr bwMode="auto">
          <a:xfrm>
            <a:off x="7218363" y="3255963"/>
            <a:ext cx="2209800" cy="200025"/>
            <a:chOff x="7218218" y="3255818"/>
            <a:chExt cx="2209222" cy="200890"/>
          </a:xfrm>
        </p:grpSpPr>
        <p:cxnSp>
          <p:nvCxnSpPr>
            <p:cNvPr id="21538" name="Connecteur droit avec flèche 5"/>
            <p:cNvCxnSpPr>
              <a:cxnSpLocks noChangeShapeType="1"/>
            </p:cNvCxnSpPr>
            <p:nvPr/>
          </p:nvCxnSpPr>
          <p:spPr bwMode="auto">
            <a:xfrm flipH="1">
              <a:off x="7218218" y="3255818"/>
              <a:ext cx="858982" cy="20089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9" name="Connecteur droit 8"/>
            <p:cNvCxnSpPr>
              <a:cxnSpLocks noChangeShapeType="1"/>
            </p:cNvCxnSpPr>
            <p:nvPr/>
          </p:nvCxnSpPr>
          <p:spPr bwMode="auto">
            <a:xfrm>
              <a:off x="8077200" y="3255818"/>
              <a:ext cx="1350240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1535" name="Connecteur droit avec flèche 13"/>
          <p:cNvCxnSpPr>
            <a:cxnSpLocks noChangeShapeType="1"/>
          </p:cNvCxnSpPr>
          <p:nvPr/>
        </p:nvCxnSpPr>
        <p:spPr bwMode="auto">
          <a:xfrm>
            <a:off x="1709738" y="5434013"/>
            <a:ext cx="860425" cy="20161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6" name="Connecteur droit 14"/>
          <p:cNvCxnSpPr>
            <a:cxnSpLocks noChangeShapeType="1"/>
          </p:cNvCxnSpPr>
          <p:nvPr/>
        </p:nvCxnSpPr>
        <p:spPr bwMode="auto">
          <a:xfrm>
            <a:off x="360363" y="5430838"/>
            <a:ext cx="1349375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7" name="ZoneTexte 10"/>
          <p:cNvSpPr txBox="1">
            <a:spLocks noChangeArrowheads="1"/>
          </p:cNvSpPr>
          <p:nvPr/>
        </p:nvSpPr>
        <p:spPr bwMode="auto">
          <a:xfrm>
            <a:off x="2570163" y="5503863"/>
            <a:ext cx="1665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9pPr>
          </a:lstStyle>
          <a:p>
            <a:r>
              <a:rPr lang="fr-FR" altLang="fr-FR"/>
              <a:t>Jury de Diplôme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4275" y="82193"/>
            <a:ext cx="5867400" cy="381000"/>
          </a:xfrm>
        </p:spPr>
        <p:txBody>
          <a:bodyPr/>
          <a:lstStyle/>
          <a:p>
            <a:r>
              <a:rPr lang="fr-FR" altLang="fr-FR" sz="1600" dirty="0" smtClean="0">
                <a:solidFill>
                  <a:srgbClr val="FFC000"/>
                </a:solidFill>
                <a:latin typeface="DIN-Bold" charset="0"/>
              </a:rPr>
              <a:t>PCB et Filières</a:t>
            </a:r>
            <a:endParaRPr lang="en-US" altLang="fr-FR" sz="1600" dirty="0" smtClean="0">
              <a:solidFill>
                <a:srgbClr val="FFC000"/>
              </a:solidFill>
              <a:latin typeface="DIN-Bold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68300" y="6413500"/>
            <a:ext cx="685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fr-FR"/>
          </a:p>
        </p:txBody>
      </p:sp>
      <p:sp>
        <p:nvSpPr>
          <p:cNvPr id="7173" name="ZoneTexte 10"/>
          <p:cNvSpPr txBox="1">
            <a:spLocks noChangeArrowheads="1"/>
          </p:cNvSpPr>
          <p:nvPr/>
        </p:nvSpPr>
        <p:spPr bwMode="auto">
          <a:xfrm>
            <a:off x="3916363" y="695325"/>
            <a:ext cx="33099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/>
              <a:t>Structure et chronologie de l’étude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64" y="441200"/>
            <a:ext cx="9179745" cy="56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1339850" y="204788"/>
            <a:ext cx="8148638" cy="330200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marL="742950" indent="-28575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FFFF00"/>
                </a:solidFill>
                <a:ea typeface="MS PGothic" panose="020B0600070205080204" pitchFamily="34" charset="-128"/>
              </a:rPr>
              <a:t>    Spécificités de la filière Agro-Industries (AI) </a:t>
            </a:r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1050925" y="330200"/>
            <a:ext cx="8347075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5775" indent="-4111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marL="977900" indent="-2968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lvl="1" eaLnBrk="1" hangingPunct="1">
              <a:buClrTx/>
              <a:buFont typeface="Arial" panose="020B0604020202020204" pitchFamily="34" charset="0"/>
              <a:buChar char="–"/>
            </a:pPr>
            <a:r>
              <a:rPr lang="fr-FR" altLang="fr-FR" sz="13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L’ingénieur en Génie des Procédés de la filière AI possède une compétence forte en </a:t>
            </a:r>
            <a:r>
              <a:rPr lang="fr-FR" altLang="fr-FR" sz="2000" b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Génie des Procédés </a:t>
            </a:r>
            <a:r>
              <a:rPr lang="fr-FR" altLang="fr-FR"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+ </a:t>
            </a:r>
            <a:r>
              <a:rPr lang="fr-FR" altLang="fr-FR" sz="2000" b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Sciences des Aliments</a:t>
            </a:r>
          </a:p>
        </p:txBody>
      </p: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433388" y="1543050"/>
            <a:ext cx="2447925" cy="5318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tabLst>
                <a:tab pos="365125" algn="l"/>
              </a:tabLst>
              <a:defRPr sz="1400">
                <a:solidFill>
                  <a:srgbClr val="5A5B5E"/>
                </a:solidFill>
                <a:latin typeface="DIN-Black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tabLst>
                <a:tab pos="365125" algn="l"/>
              </a:tabLst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tabLst>
                <a:tab pos="365125" algn="l"/>
              </a:tabLst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tabLst>
                <a:tab pos="365125" algn="l"/>
              </a:tabLst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 defTabSz="995363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tabLst>
                <a:tab pos="365125" algn="l"/>
              </a:tabLst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tabLst>
                <a:tab pos="365125" algn="l"/>
              </a:tabLst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tabLst>
                <a:tab pos="365125" algn="l"/>
              </a:tabLst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tabLst>
                <a:tab pos="365125" algn="l"/>
              </a:tabLst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tabLst>
                <a:tab pos="365125" algn="l"/>
              </a:tabLst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b="1">
                <a:solidFill>
                  <a:schemeClr val="tx1"/>
                </a:solidFill>
                <a:latin typeface="Tempo HeavyCondensed"/>
                <a:ea typeface="MS PGothic" panose="020B0600070205080204" pitchFamily="34" charset="-128"/>
              </a:rPr>
              <a:t>Opérations agro-industrielles</a:t>
            </a:r>
            <a:endParaRPr lang="fr-FR" altLang="fr-FR" sz="700" b="1" i="1">
              <a:solidFill>
                <a:srgbClr val="00B050"/>
              </a:solidFill>
              <a:latin typeface="Tempo HeavyCondensed"/>
              <a:ea typeface="MS PGothic" panose="020B0600070205080204" pitchFamily="34" charset="-128"/>
            </a:endParaRPr>
          </a:p>
        </p:txBody>
      </p:sp>
      <p:sp>
        <p:nvSpPr>
          <p:cNvPr id="22533" name="Text Box 13"/>
          <p:cNvSpPr txBox="1">
            <a:spLocks noChangeArrowheads="1"/>
          </p:cNvSpPr>
          <p:nvPr/>
        </p:nvSpPr>
        <p:spPr bwMode="auto">
          <a:xfrm>
            <a:off x="3205163" y="1524000"/>
            <a:ext cx="2097087" cy="4460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 defTabSz="995363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b="1">
                <a:solidFill>
                  <a:schemeClr val="tx1"/>
                </a:solidFill>
                <a:latin typeface="Tempo HeavyCondensed"/>
                <a:ea typeface="MS PGothic" panose="020B0600070205080204" pitchFamily="34" charset="-128"/>
              </a:rPr>
              <a:t>Microbiologie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b="1">
                <a:solidFill>
                  <a:schemeClr val="tx1"/>
                </a:solidFill>
                <a:latin typeface="Tempo HeavyCondensed"/>
                <a:ea typeface="MS PGothic" panose="020B0600070205080204" pitchFamily="34" charset="-128"/>
              </a:rPr>
              <a:t>industrielle</a:t>
            </a:r>
          </a:p>
        </p:txBody>
      </p:sp>
      <p:sp>
        <p:nvSpPr>
          <p:cNvPr id="22534" name="ZoneTexte 33"/>
          <p:cNvSpPr txBox="1">
            <a:spLocks noChangeArrowheads="1"/>
          </p:cNvSpPr>
          <p:nvPr/>
        </p:nvSpPr>
        <p:spPr bwMode="auto">
          <a:xfrm>
            <a:off x="384175" y="2220913"/>
            <a:ext cx="2635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marL="742950" indent="-28575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 Stérilisation – Pasteurisation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 Séchage – Lyophilisation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 Congélation – Surgélation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 Extraction – Diffusion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 Cristallisation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fr-FR" altLang="fr-FR" i="1">
              <a:solidFill>
                <a:srgbClr val="000000"/>
              </a:solidFill>
              <a:latin typeface="Futura" charset="0"/>
              <a:ea typeface="MS PGothic" panose="020B0600070205080204" pitchFamily="34" charset="-128"/>
            </a:endParaRPr>
          </a:p>
        </p:txBody>
      </p:sp>
      <p:pic>
        <p:nvPicPr>
          <p:cNvPr id="22535" name="Image 38" descr="n1661_alime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4052888"/>
            <a:ext cx="2506662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13"/>
          <p:cNvSpPr txBox="1">
            <a:spLocks noChangeArrowheads="1"/>
          </p:cNvSpPr>
          <p:nvPr/>
        </p:nvSpPr>
        <p:spPr bwMode="auto">
          <a:xfrm>
            <a:off x="7500938" y="1524000"/>
            <a:ext cx="1403350" cy="4460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 defTabSz="995363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b="1">
                <a:solidFill>
                  <a:schemeClr val="tx1"/>
                </a:solidFill>
                <a:latin typeface="Tempo HeavyCondensed"/>
                <a:ea typeface="MS PGothic" panose="020B0600070205080204" pitchFamily="34" charset="-128"/>
              </a:rPr>
              <a:t>Froid Industriel</a:t>
            </a:r>
            <a:endParaRPr lang="fr-FR" altLang="fr-FR" b="1">
              <a:solidFill>
                <a:srgbClr val="00B050"/>
              </a:solidFill>
              <a:latin typeface="Tempo HeavyCondensed"/>
              <a:ea typeface="MS PGothic" panose="020B0600070205080204" pitchFamily="34" charset="-128"/>
            </a:endParaRPr>
          </a:p>
        </p:txBody>
      </p:sp>
      <p:sp>
        <p:nvSpPr>
          <p:cNvPr id="22537" name="Text Box 13"/>
          <p:cNvSpPr txBox="1">
            <a:spLocks noChangeArrowheads="1"/>
          </p:cNvSpPr>
          <p:nvPr/>
        </p:nvSpPr>
        <p:spPr bwMode="auto">
          <a:xfrm>
            <a:off x="5541963" y="1517650"/>
            <a:ext cx="1476375" cy="4460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 defTabSz="995363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 defTabSz="995363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b="1">
                <a:solidFill>
                  <a:schemeClr val="tx1"/>
                </a:solidFill>
                <a:latin typeface="Tempo HeavyCondensed"/>
                <a:ea typeface="MS PGothic" panose="020B0600070205080204" pitchFamily="34" charset="-128"/>
              </a:rPr>
              <a:t>Procédés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b="1">
                <a:solidFill>
                  <a:schemeClr val="tx1"/>
                </a:solidFill>
                <a:latin typeface="Tempo HeavyCondensed"/>
                <a:ea typeface="MS PGothic" panose="020B0600070205080204" pitchFamily="34" charset="-128"/>
              </a:rPr>
              <a:t>de séparation</a:t>
            </a:r>
          </a:p>
        </p:txBody>
      </p:sp>
      <p:sp>
        <p:nvSpPr>
          <p:cNvPr id="22538" name="ZoneTexte 45"/>
          <p:cNvSpPr txBox="1">
            <a:spLocks noChangeArrowheads="1"/>
          </p:cNvSpPr>
          <p:nvPr/>
        </p:nvSpPr>
        <p:spPr bwMode="auto">
          <a:xfrm>
            <a:off x="5675313" y="2220913"/>
            <a:ext cx="1476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marL="742950" indent="-28575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sz="1200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 </a:t>
            </a:r>
            <a:r>
              <a:rPr lang="fr-FR" altLang="fr-FR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Filtration</a:t>
            </a:r>
            <a:endParaRPr lang="fr-FR" altLang="fr-FR" sz="1200" i="1">
              <a:solidFill>
                <a:srgbClr val="000000"/>
              </a:solidFill>
              <a:latin typeface="Futura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sz="1200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 </a:t>
            </a:r>
            <a:r>
              <a:rPr lang="fr-FR" altLang="fr-FR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Précipitation</a:t>
            </a:r>
            <a:endParaRPr lang="fr-FR" altLang="fr-FR" sz="1200" i="1">
              <a:solidFill>
                <a:srgbClr val="000000"/>
              </a:solidFill>
              <a:latin typeface="Futura" charset="0"/>
              <a:ea typeface="MS PGothic" panose="020B0600070205080204" pitchFamily="34" charset="-128"/>
            </a:endParaRPr>
          </a:p>
        </p:txBody>
      </p:sp>
      <p:sp>
        <p:nvSpPr>
          <p:cNvPr id="22539" name="ZoneTexte 34"/>
          <p:cNvSpPr txBox="1">
            <a:spLocks noChangeArrowheads="1"/>
          </p:cNvSpPr>
          <p:nvPr/>
        </p:nvSpPr>
        <p:spPr bwMode="auto">
          <a:xfrm>
            <a:off x="3036888" y="2220913"/>
            <a:ext cx="25050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marL="742950" indent="-28575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 Composition et structures</a:t>
            </a:r>
            <a:br>
              <a:rPr lang="fr-FR" altLang="fr-FR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</a:br>
            <a:r>
              <a:rPr lang="fr-FR" altLang="fr-FR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   des matériaux biologiques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 Suivi des processus technologiques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 Qualité et conformité des produits à la réglementation</a:t>
            </a:r>
          </a:p>
        </p:txBody>
      </p:sp>
      <p:sp>
        <p:nvSpPr>
          <p:cNvPr id="22540" name="ZoneTexte 46"/>
          <p:cNvSpPr txBox="1">
            <a:spLocks noChangeArrowheads="1"/>
          </p:cNvSpPr>
          <p:nvPr/>
        </p:nvSpPr>
        <p:spPr bwMode="auto">
          <a:xfrm>
            <a:off x="7413625" y="2220913"/>
            <a:ext cx="22907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400">
                <a:solidFill>
                  <a:srgbClr val="5A5B5E"/>
                </a:solidFill>
                <a:latin typeface="DIN-Black" charset="0"/>
              </a:defRPr>
            </a:lvl1pPr>
            <a:lvl2pPr marL="742950" indent="-28575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200">
                <a:solidFill>
                  <a:srgbClr val="5A5B5E"/>
                </a:solidFill>
                <a:latin typeface="DIN-Medium" charset="0"/>
              </a:defRPr>
            </a:lvl2pPr>
            <a:lvl3pPr marL="11430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1000">
                <a:solidFill>
                  <a:srgbClr val="5A5B5E"/>
                </a:solidFill>
                <a:latin typeface="DIN-Medium" charset="0"/>
              </a:defRPr>
            </a:lvl3pPr>
            <a:lvl4pPr marL="1600200" indent="-228600">
              <a:spcBef>
                <a:spcPct val="20000"/>
              </a:spcBef>
              <a:buClr>
                <a:srgbClr val="5A5B5E"/>
              </a:buClr>
              <a:buFont typeface="Times" panose="02020603050405020304" pitchFamily="18" charset="0"/>
              <a:buChar char="•"/>
              <a:defRPr sz="900">
                <a:solidFill>
                  <a:srgbClr val="5A5B5E"/>
                </a:solidFill>
                <a:latin typeface="DIN-Medium" charset="0"/>
              </a:defRPr>
            </a:lvl4pPr>
            <a:lvl5pPr marL="2057400" indent="-228600">
              <a:spcBef>
                <a:spcPct val="20000"/>
              </a:spcBef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5B5E"/>
              </a:buClr>
              <a:buSzPct val="75000"/>
              <a:buFont typeface="Times" panose="02020603050405020304" pitchFamily="18" charset="0"/>
              <a:buChar char="•"/>
              <a:defRPr sz="800">
                <a:solidFill>
                  <a:srgbClr val="5A5B5E"/>
                </a:solidFill>
                <a:latin typeface="DIN-Medium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 Production de froid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 Cryogénie 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fr-FR" i="1">
                <a:solidFill>
                  <a:srgbClr val="000000"/>
                </a:solidFill>
                <a:latin typeface="Futura" charset="0"/>
                <a:ea typeface="MS PGothic" panose="020B0600070205080204" pitchFamily="34" charset="-128"/>
              </a:rPr>
              <a:t> Conditionnement d’air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8" y="3681413"/>
            <a:ext cx="6148387" cy="22955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69875"/>
            <a:ext cx="8089900" cy="381000"/>
          </a:xfrm>
        </p:spPr>
        <p:txBody>
          <a:bodyPr/>
          <a:lstStyle/>
          <a:p>
            <a:r>
              <a:rPr lang="fr-FR" altLang="fr-FR" sz="1600" b="1" dirty="0" smtClean="0">
                <a:solidFill>
                  <a:srgbClr val="FFFF00"/>
                </a:solidFill>
              </a:rPr>
              <a:t>FILIERE </a:t>
            </a:r>
            <a:r>
              <a:rPr lang="fr-FR" altLang="fr-FR" sz="1600" b="1" dirty="0" smtClean="0">
                <a:solidFill>
                  <a:srgbClr val="FFFF00"/>
                </a:solidFill>
              </a:rPr>
              <a:t>MCOP </a:t>
            </a:r>
            <a:r>
              <a:rPr lang="fr-FR" altLang="fr-FR" sz="1600" b="1" dirty="0" smtClean="0">
                <a:solidFill>
                  <a:srgbClr val="FFFF00"/>
                </a:solidFill>
              </a:rPr>
              <a:t>(Modélisation, Conception, </a:t>
            </a:r>
            <a:r>
              <a:rPr lang="fr-FR" altLang="fr-FR" sz="1600" b="1" dirty="0" smtClean="0">
                <a:solidFill>
                  <a:srgbClr val="FFFF00"/>
                </a:solidFill>
              </a:rPr>
              <a:t>Optimisation des Procédés)</a:t>
            </a:r>
            <a:endParaRPr lang="fr-FR" altLang="fr-FR" sz="1600" b="1" dirty="0" smtClean="0">
              <a:solidFill>
                <a:srgbClr val="FFFF00"/>
              </a:solidFill>
            </a:endParaRPr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>
          <a:xfrm>
            <a:off x="614363" y="1019175"/>
            <a:ext cx="6843712" cy="4805363"/>
          </a:xfrm>
        </p:spPr>
        <p:txBody>
          <a:bodyPr/>
          <a:lstStyle/>
          <a:p>
            <a:r>
              <a:rPr lang="fr-FR" altLang="fr-FR" b="1" dirty="0" smtClean="0">
                <a:solidFill>
                  <a:schemeClr val="tx1"/>
                </a:solidFill>
              </a:rPr>
              <a:t>Concevoir des procédés nouveaux et performants</a:t>
            </a:r>
          </a:p>
          <a:p>
            <a:r>
              <a:rPr lang="fr-FR" altLang="fr-FR" b="1" dirty="0" smtClean="0">
                <a:solidFill>
                  <a:schemeClr val="tx1"/>
                </a:solidFill>
              </a:rPr>
              <a:t>Optimiser des procédés existants </a:t>
            </a:r>
          </a:p>
          <a:p>
            <a:r>
              <a:rPr lang="fr-FR" altLang="fr-FR" b="1" dirty="0" smtClean="0">
                <a:solidFill>
                  <a:schemeClr val="tx1"/>
                </a:solidFill>
              </a:rPr>
              <a:t>Intégration et intensification des procédés</a:t>
            </a:r>
          </a:p>
          <a:p>
            <a:endParaRPr lang="fr-FR" altLang="fr-FR" dirty="0" smtClean="0"/>
          </a:p>
          <a:p>
            <a:r>
              <a:rPr lang="fr-FR" altLang="fr-FR" dirty="0" smtClean="0">
                <a:solidFill>
                  <a:schemeClr val="tx1"/>
                </a:solidFill>
              </a:rPr>
              <a:t>Nouvelle filière tirant profil des nouveaux outils de calculs numérique</a:t>
            </a:r>
          </a:p>
          <a:p>
            <a:endParaRPr lang="fr-FR" altLang="fr-FR" dirty="0" smtClean="0"/>
          </a:p>
        </p:txBody>
      </p:sp>
      <p:pic>
        <p:nvPicPr>
          <p:cNvPr id="23556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854075"/>
            <a:ext cx="148907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ag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2828925"/>
            <a:ext cx="5122862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614363" y="3421063"/>
            <a:ext cx="3841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utura" charset="0"/>
                <a:cs typeface="Arial" panose="020B0604020202020204" pitchFamily="34" charset="0"/>
              </a:defRPr>
            </a:lvl9pPr>
          </a:lstStyle>
          <a:p>
            <a:r>
              <a:rPr lang="fr-FR" altLang="fr-FR">
                <a:solidFill>
                  <a:srgbClr val="C00000"/>
                </a:solidFill>
              </a:rPr>
              <a:t>Une spécialité en plein développement partout dans le monde sous le titre de :</a:t>
            </a:r>
          </a:p>
          <a:p>
            <a:endParaRPr lang="fr-FR" altLang="fr-FR">
              <a:solidFill>
                <a:srgbClr val="C00000"/>
              </a:solidFill>
            </a:endParaRPr>
          </a:p>
          <a:p>
            <a:r>
              <a:rPr lang="fr-FR" altLang="fr-FR" sz="1800" b="1">
                <a:solidFill>
                  <a:srgbClr val="C00000"/>
                </a:solidFill>
              </a:rPr>
              <a:t>« Process System Engineering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MQ_2005_v2">
  <a:themeElements>
    <a:clrScheme name="modele_MQ_2005_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e_MQ_2005_v2">
      <a:majorFont>
        <a:latin typeface="DIN-Bold"/>
        <a:ea typeface=""/>
        <a:cs typeface=""/>
      </a:majorFont>
      <a:minorFont>
        <a:latin typeface="DIN-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9D3DB"/>
        </a:solidFill>
        <a:ln w="19050" cap="flat" cmpd="sng" algn="ctr">
          <a:solidFill>
            <a:srgbClr val="033D8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9D3DB"/>
        </a:solidFill>
        <a:ln w="19050" cap="flat" cmpd="sng" algn="ctr">
          <a:solidFill>
            <a:srgbClr val="033D8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" charset="0"/>
          </a:defRPr>
        </a:defPPr>
      </a:lstStyle>
    </a:lnDef>
  </a:objectDefaults>
  <a:extraClrSchemeLst>
    <a:extraClrScheme>
      <a:clrScheme name="modele_MQ_2005_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MQ_2005_v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MQ_2005_v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MQ_2005_v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MQ_2005_v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MQ_2005_v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MQ_2005_v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6673</TotalTime>
  <Words>802</Words>
  <Application>Microsoft Office PowerPoint</Application>
  <PresentationFormat>Format A4 (210 x 297 mm)</PresentationFormat>
  <Paragraphs>177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30" baseType="lpstr">
      <vt:lpstr>MS PGothic</vt:lpstr>
      <vt:lpstr>SimSun</vt:lpstr>
      <vt:lpstr>Arial</vt:lpstr>
      <vt:lpstr>Arial Narrow</vt:lpstr>
      <vt:lpstr>Calibri</vt:lpstr>
      <vt:lpstr>DIN-Black</vt:lpstr>
      <vt:lpstr>DIN-Bold</vt:lpstr>
      <vt:lpstr>DIN-Medium</vt:lpstr>
      <vt:lpstr>Futura</vt:lpstr>
      <vt:lpstr>Harlow Solid Italic</vt:lpstr>
      <vt:lpstr>Monotype Sorts</vt:lpstr>
      <vt:lpstr>MV Boli</vt:lpstr>
      <vt:lpstr>Tempo HeavyCondensed</vt:lpstr>
      <vt:lpstr>Times</vt:lpstr>
      <vt:lpstr>Wingdings</vt:lpstr>
      <vt:lpstr>modele_MQ_2005_v2</vt:lpstr>
      <vt:lpstr>Présentation PowerPoint</vt:lpstr>
      <vt:lpstr>Qu’est ce que le Génie des Procédés Industriels ?</vt:lpstr>
      <vt:lpstr>Présentation PowerPoint</vt:lpstr>
      <vt:lpstr>   Dispositifs typiques composant un procédé</vt:lpstr>
      <vt:lpstr>Quelles sont les connaissances nécessaires pour le Génie des Procédés Industriels  ?</vt:lpstr>
      <vt:lpstr>   DEROULEMENT DES ETUDES</vt:lpstr>
      <vt:lpstr>PCB et Filières</vt:lpstr>
      <vt:lpstr>Présentation PowerPoint</vt:lpstr>
      <vt:lpstr>FILIERE MCOP (Modélisation, Conception, Optimisation des Procédés)</vt:lpstr>
      <vt:lpstr>FILIERE Qualité Sécurité Environnement (QSE)</vt:lpstr>
      <vt:lpstr>Filière Thermique et Energétique (TE)</vt:lpstr>
      <vt:lpstr>Semestres à l’Etranger </vt:lpstr>
      <vt:lpstr>Double-Diplôme</vt:lpstr>
      <vt:lpstr>Présentation PowerPoint</vt:lpstr>
    </vt:vector>
  </TitlesOfParts>
  <Company>Groupe UTC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du cours</dc:title>
  <dc:creator>Pierre Guigon</dc:creator>
  <cp:lastModifiedBy>K. Shakourzadeh</cp:lastModifiedBy>
  <cp:revision>253</cp:revision>
  <cp:lastPrinted>2017-01-05T10:35:21Z</cp:lastPrinted>
  <dcterms:created xsi:type="dcterms:W3CDTF">2005-07-01T14:05:38Z</dcterms:created>
  <dcterms:modified xsi:type="dcterms:W3CDTF">2017-04-03T13:33:36Z</dcterms:modified>
</cp:coreProperties>
</file>