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p:restoredTop sz="94686"/>
  </p:normalViewPr>
  <p:slideViewPr>
    <p:cSldViewPr snapToGrid="0" snapToObjects="1">
      <p:cViewPr>
        <p:scale>
          <a:sx n="75" d="100"/>
          <a:sy n="75" d="100"/>
        </p:scale>
        <p:origin x="1020" y="-822"/>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17/05/2017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17/05/2017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17/05/2017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17/05/2017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17/05/2017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g"/><Relationship Id="rId7" Type="http://schemas.openxmlformats.org/officeDocument/2006/relationships/hyperlink" Target="mailto:pierre-emmanuel.mazeran@utc.f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karim.el-kirat-chatel@utc.fr" TargetMode="External"/><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68356"/>
            <a:ext cx="7004957" cy="1569660"/>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FRIXORG</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Détermination des propriétés </a:t>
            </a:r>
            <a:r>
              <a:rPr lang="fr-FR" sz="2000" dirty="0" err="1">
                <a:solidFill>
                  <a:srgbClr val="84BF41"/>
                </a:solidFill>
                <a:latin typeface="DIN-Medium" charset="0"/>
                <a:ea typeface="DIN-Medium" charset="0"/>
                <a:cs typeface="DIN-Medium" charset="0"/>
              </a:rPr>
              <a:t>nanomécaniques</a:t>
            </a:r>
            <a:r>
              <a:rPr lang="fr-FR" sz="2000" dirty="0">
                <a:solidFill>
                  <a:srgbClr val="84BF41"/>
                </a:solidFill>
                <a:latin typeface="DIN-Medium" charset="0"/>
                <a:ea typeface="DIN-Medium" charset="0"/>
                <a:cs typeface="DIN-Medium" charset="0"/>
              </a:rPr>
              <a:t> de couches minces organiques par Microscopie à Force Atomique en Mode Circulaire : Application aux systèmes d'intérêt biologique</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689021"/>
            <a:ext cx="7005600" cy="3097053"/>
          </a:xfrm>
          <a:prstGeom prst="rect">
            <a:avLst/>
          </a:prstGeom>
        </p:spPr>
      </p:pic>
      <p:sp>
        <p:nvSpPr>
          <p:cNvPr id="9" name="ZoneTexte 8"/>
          <p:cNvSpPr txBox="1"/>
          <p:nvPr/>
        </p:nvSpPr>
        <p:spPr>
          <a:xfrm>
            <a:off x="1851225" y="7011160"/>
            <a:ext cx="7004957" cy="5909310"/>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La </a:t>
            </a:r>
            <a:r>
              <a:rPr lang="fr-FR" sz="1600" dirty="0" err="1">
                <a:solidFill>
                  <a:schemeClr val="tx1">
                    <a:lumMod val="65000"/>
                    <a:lumOff val="35000"/>
                  </a:schemeClr>
                </a:solidFill>
                <a:latin typeface="DIN-Regular" charset="0"/>
                <a:ea typeface="DIN-Regular" charset="0"/>
                <a:cs typeface="DIN-Regular" charset="0"/>
              </a:rPr>
              <a:t>nanobiomécanique</a:t>
            </a:r>
            <a:r>
              <a:rPr lang="fr-FR" sz="1600" dirty="0">
                <a:solidFill>
                  <a:schemeClr val="tx1">
                    <a:lumMod val="65000"/>
                    <a:lumOff val="35000"/>
                  </a:schemeClr>
                </a:solidFill>
                <a:latin typeface="DIN-Regular" charset="0"/>
                <a:ea typeface="DIN-Regular" charset="0"/>
                <a:cs typeface="DIN-Regular" charset="0"/>
              </a:rPr>
              <a:t> est le champ de recherche qui porte sur la caractérisation des propriétés mécaniques de biomatériaux tels que des prothèses ou d'échantillons biologiques (par exemple des biopsies) en combinant des techniques de caractérisation empruntées aux nanosciences. </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Parmi les principales techniques qui permettent d'obtenir des quantifications mécaniques sur des échantillons biologiques à l'échelle nanométrique (milliardième de mètre), la microscopie à force atomique (AFM) est la plus adaptée. Elle a en effet largement démontré sa capacité à caractériser à l'échelle nanométrique la rigidité d'échantillons biologiques y-compris vivants.</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Dans ce contexte, le projet FRIXORG propose de mesurer les propriétés mécaniques de surfaces biologiques grâce à l'AFM en mode circulaire (nouveau mode breveté par les partenaires). Ce mode inédit va permettre l'acquisition très rapide de nouvelles données mécaniques jusqu'alors inaccessibles à cette échelle : les propriétés de frottement.</a:t>
            </a:r>
          </a:p>
          <a:p>
            <a:pPr algn="just"/>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Bold" charset="0"/>
                <a:ea typeface="DIN-Bold" charset="0"/>
                <a:cs typeface="DIN-Bold" charset="0"/>
              </a:rPr>
              <a:t>Mots-clés : </a:t>
            </a:r>
            <a:r>
              <a:rPr lang="fr-FR" sz="1600" dirty="0">
                <a:solidFill>
                  <a:schemeClr val="tx1">
                    <a:lumMod val="65000"/>
                    <a:lumOff val="35000"/>
                  </a:schemeClr>
                </a:solidFill>
                <a:latin typeface="DIN-Regular" charset="0"/>
                <a:ea typeface="DIN-Regular" charset="0"/>
                <a:cs typeface="DIN-Regular" charset="0"/>
              </a:rPr>
              <a:t>Microscopie à Force Atomique, </a:t>
            </a:r>
            <a:r>
              <a:rPr lang="fr-FR" sz="1600" dirty="0" err="1">
                <a:solidFill>
                  <a:schemeClr val="tx1">
                    <a:lumMod val="65000"/>
                    <a:lumOff val="35000"/>
                  </a:schemeClr>
                </a:solidFill>
                <a:latin typeface="DIN-Regular" charset="0"/>
                <a:ea typeface="DIN-Regular" charset="0"/>
                <a:cs typeface="DIN-Regular" charset="0"/>
              </a:rPr>
              <a:t>nanobiomécanique</a:t>
            </a:r>
            <a:r>
              <a:rPr lang="fr-FR" sz="1600" dirty="0">
                <a:solidFill>
                  <a:schemeClr val="tx1">
                    <a:lumMod val="65000"/>
                    <a:lumOff val="35000"/>
                  </a:schemeClr>
                </a:solidFill>
                <a:latin typeface="DIN-Regular" charset="0"/>
                <a:ea typeface="DIN-Regular" charset="0"/>
                <a:cs typeface="DIN-Regular" charset="0"/>
              </a:rPr>
              <a:t>, frottement, rigidité</a:t>
            </a:r>
          </a:p>
          <a:p>
            <a:endParaRPr lang="fr-FR" sz="1600" dirty="0">
              <a:solidFill>
                <a:schemeClr val="tx1">
                  <a:lumMod val="65000"/>
                  <a:lumOff val="35000"/>
                </a:schemeClr>
              </a:solidFill>
              <a:latin typeface="DIN-Regular" charset="0"/>
              <a:ea typeface="DIN-Regular" charset="0"/>
              <a:cs typeface="DIN-Regular" charset="0"/>
            </a:endParaRPr>
          </a:p>
          <a:p>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a:solidFill>
                  <a:schemeClr val="tx1">
                    <a:lumMod val="65000"/>
                    <a:lumOff val="35000"/>
                  </a:schemeClr>
                </a:solidFill>
                <a:latin typeface="DIN-Bold" charset="0"/>
                <a:ea typeface="DIN-Regular" charset="0"/>
                <a:cs typeface="DIN-Regular" charset="0"/>
              </a:rPr>
              <a:t>FRIXORG</a:t>
            </a:r>
            <a:r>
              <a:rPr lang="fr-FR" sz="1600" dirty="0">
                <a:solidFill>
                  <a:schemeClr val="tx1">
                    <a:lumMod val="65000"/>
                    <a:lumOff val="35000"/>
                  </a:schemeClr>
                </a:solidFill>
                <a:latin typeface="DIN-Regular" charset="0"/>
                <a:ea typeface="DIN-Regular" charset="0"/>
                <a:cs typeface="DIN-Regular" charset="0"/>
              </a:rPr>
              <a:t> 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81450"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a:t>
            </a:r>
            <a:r>
              <a:rPr lang="fr-FR" sz="800">
                <a:latin typeface="Arial Narrow" charset="0"/>
                <a:ea typeface="Arial Narrow" charset="0"/>
                <a:cs typeface="Arial Narrow" charset="0"/>
              </a:rPr>
              <a:t>projet FRIXORG</a:t>
            </a:r>
            <a:r>
              <a:rPr lang="fr-FR" sz="800" dirty="0">
                <a:latin typeface="Arial Narrow" charset="0"/>
                <a:ea typeface="Arial Narrow" charset="0"/>
                <a:cs typeface="Arial Narrow" charset="0"/>
              </a:rPr>
              <a: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3" y="9439893"/>
            <a:ext cx="1958104" cy="3493264"/>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Contacts</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Karim El </a:t>
            </a:r>
            <a:r>
              <a:rPr lang="fr-FR" sz="1200" dirty="0" err="1">
                <a:solidFill>
                  <a:schemeClr val="tx1">
                    <a:lumMod val="65000"/>
                    <a:lumOff val="35000"/>
                  </a:schemeClr>
                </a:solidFill>
                <a:latin typeface="DIN-Regular" charset="0"/>
                <a:ea typeface="DIN-Regular" charset="0"/>
                <a:cs typeface="DIN-Regular" charset="0"/>
              </a:rPr>
              <a:t>Kirat</a:t>
            </a:r>
            <a:r>
              <a:rPr lang="fr-FR" sz="1200" dirty="0">
                <a:solidFill>
                  <a:schemeClr val="tx1">
                    <a:lumMod val="65000"/>
                    <a:lumOff val="35000"/>
                  </a:schemeClr>
                </a:solidFill>
                <a:latin typeface="DIN-Regular" charset="0"/>
                <a:ea typeface="DIN-Regular" charset="0"/>
                <a:cs typeface="DIN-Regular" charset="0"/>
              </a:rPr>
              <a:t>-Chatel</a:t>
            </a:r>
          </a:p>
          <a:p>
            <a:pPr algn="r"/>
            <a:r>
              <a:rPr lang="fr-FR" sz="1100" dirty="0">
                <a:solidFill>
                  <a:schemeClr val="tx1">
                    <a:lumMod val="65000"/>
                    <a:lumOff val="35000"/>
                  </a:schemeClr>
                </a:solidFill>
                <a:latin typeface="DIN-Regular" charset="0"/>
                <a:ea typeface="DIN-Regular" charset="0"/>
                <a:cs typeface="DIN-Regular" charset="0"/>
                <a:hlinkClick r:id="rId6"/>
              </a:rPr>
              <a:t>karim.el-kirat-chatel@utc.fr</a:t>
            </a:r>
            <a:endParaRPr lang="fr-FR" sz="11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03 44 23 73 56</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BMBI</a:t>
            </a:r>
          </a:p>
          <a:p>
            <a:pPr algn="r"/>
            <a:r>
              <a:rPr lang="fr-FR" sz="1200" dirty="0">
                <a:solidFill>
                  <a:schemeClr val="tx1">
                    <a:lumMod val="65000"/>
                    <a:lumOff val="35000"/>
                  </a:schemeClr>
                </a:solidFill>
                <a:latin typeface="DIN-Regular" charset="0"/>
                <a:ea typeface="DIN-Regular" charset="0"/>
                <a:cs typeface="DIN-Regular" charset="0"/>
              </a:rPr>
              <a:t>UMR CNRS 7338</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100" dirty="0">
                <a:solidFill>
                  <a:schemeClr val="tx1">
                    <a:lumMod val="65000"/>
                    <a:lumOff val="35000"/>
                  </a:schemeClr>
                </a:solidFill>
                <a:latin typeface="DIN-Regular" charset="0"/>
                <a:ea typeface="DIN-Regular" charset="0"/>
                <a:cs typeface="DIN-Regular" charset="0"/>
              </a:rPr>
              <a:t>Pierre-Emmanuel </a:t>
            </a:r>
            <a:r>
              <a:rPr lang="fr-FR" sz="1100" dirty="0" err="1">
                <a:solidFill>
                  <a:schemeClr val="tx1">
                    <a:lumMod val="65000"/>
                    <a:lumOff val="35000"/>
                  </a:schemeClr>
                </a:solidFill>
                <a:latin typeface="DIN-Regular" charset="0"/>
                <a:ea typeface="DIN-Regular" charset="0"/>
                <a:cs typeface="DIN-Regular" charset="0"/>
              </a:rPr>
              <a:t>Mazeran</a:t>
            </a:r>
            <a:endParaRPr lang="fr-FR" sz="1100" dirty="0">
              <a:solidFill>
                <a:schemeClr val="tx1">
                  <a:lumMod val="65000"/>
                  <a:lumOff val="35000"/>
                </a:schemeClr>
              </a:solidFill>
              <a:latin typeface="DIN-Regular" charset="0"/>
              <a:ea typeface="DIN-Regular" charset="0"/>
              <a:cs typeface="DIN-Regular" charset="0"/>
            </a:endParaRPr>
          </a:p>
          <a:p>
            <a:pPr algn="r"/>
            <a:r>
              <a:rPr lang="fr-FR" sz="1100" dirty="0">
                <a:solidFill>
                  <a:schemeClr val="tx1">
                    <a:lumMod val="65000"/>
                    <a:lumOff val="35000"/>
                  </a:schemeClr>
                </a:solidFill>
                <a:latin typeface="DIN-Regular" charset="0"/>
                <a:ea typeface="DIN-Regular" charset="0"/>
                <a:cs typeface="DIN-Regular" charset="0"/>
                <a:hlinkClick r:id="rId7"/>
              </a:rPr>
              <a:t>pierre-emmanuel.mazeran@utc.fr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03 44 23 41 29</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Roberval</a:t>
            </a:r>
          </a:p>
          <a:p>
            <a:pPr algn="r"/>
            <a:r>
              <a:rPr lang="fr-FR" sz="1200">
                <a:solidFill>
                  <a:schemeClr val="tx1">
                    <a:lumMod val="65000"/>
                    <a:lumOff val="35000"/>
                  </a:schemeClr>
                </a:solidFill>
                <a:latin typeface="DIN-Regular" charset="0"/>
                <a:ea typeface="DIN-Regular" charset="0"/>
                <a:cs typeface="DIN-Regular" charset="0"/>
              </a:rPr>
              <a:t>UMR CNRS 7337</a:t>
            </a:r>
            <a:endParaRPr lang="fr-FR" sz="1200" dirty="0">
              <a:solidFill>
                <a:schemeClr val="tx1">
                  <a:lumMod val="65000"/>
                  <a:lumOff val="35000"/>
                </a:schemeClr>
              </a:solidFill>
              <a:latin typeface="DIN-Regular" charset="0"/>
              <a:ea typeface="DIN-Regular" charset="0"/>
              <a:cs typeface="DIN-Regular" charset="0"/>
            </a:endParaRP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a:t>
            </a:r>
            <a:r>
              <a:rPr lang="is-IS" sz="1100" dirty="0"/>
              <a:t> </a:t>
            </a:r>
            <a:r>
              <a:rPr lang="is-IS" sz="1200" dirty="0">
                <a:solidFill>
                  <a:schemeClr val="tx1">
                    <a:lumMod val="65000"/>
                    <a:lumOff val="35000"/>
                  </a:schemeClr>
                </a:solidFill>
                <a:latin typeface="DIN-Regular" charset="0"/>
                <a:ea typeface="DIN-Regular" charset="0"/>
                <a:cs typeface="DIN-Regular" charset="0"/>
              </a:rPr>
              <a:t>PI0001207</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8">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232</Words>
  <Application>Microsoft Office PowerPoint</Application>
  <PresentationFormat>Personnalisé</PresentationFormat>
  <Paragraphs>34</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90</cp:revision>
  <dcterms:created xsi:type="dcterms:W3CDTF">2017-01-30T14:17:55Z</dcterms:created>
  <dcterms:modified xsi:type="dcterms:W3CDTF">2017-05-17T11:33:44Z</dcterms:modified>
</cp:coreProperties>
</file>