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691813" cy="15119350"/>
  <p:notesSz cx="6858000" cy="9144000"/>
  <p:defaultTextStyle>
    <a:defPPr>
      <a:defRPr lang="fr-FR"/>
    </a:defPPr>
    <a:lvl1pPr marL="0" algn="l" defTabSz="1053480" rtl="0" eaLnBrk="1" latinLnBrk="0" hangingPunct="1">
      <a:defRPr sz="2074" kern="1200">
        <a:solidFill>
          <a:schemeClr val="tx1"/>
        </a:solidFill>
        <a:latin typeface="+mn-lt"/>
        <a:ea typeface="+mn-ea"/>
        <a:cs typeface="+mn-cs"/>
      </a:defRPr>
    </a:lvl1pPr>
    <a:lvl2pPr marL="526740" algn="l" defTabSz="1053480" rtl="0" eaLnBrk="1" latinLnBrk="0" hangingPunct="1">
      <a:defRPr sz="2074" kern="1200">
        <a:solidFill>
          <a:schemeClr val="tx1"/>
        </a:solidFill>
        <a:latin typeface="+mn-lt"/>
        <a:ea typeface="+mn-ea"/>
        <a:cs typeface="+mn-cs"/>
      </a:defRPr>
    </a:lvl2pPr>
    <a:lvl3pPr marL="1053480" algn="l" defTabSz="1053480" rtl="0" eaLnBrk="1" latinLnBrk="0" hangingPunct="1">
      <a:defRPr sz="2074" kern="1200">
        <a:solidFill>
          <a:schemeClr val="tx1"/>
        </a:solidFill>
        <a:latin typeface="+mn-lt"/>
        <a:ea typeface="+mn-ea"/>
        <a:cs typeface="+mn-cs"/>
      </a:defRPr>
    </a:lvl3pPr>
    <a:lvl4pPr marL="1580220" algn="l" defTabSz="1053480" rtl="0" eaLnBrk="1" latinLnBrk="0" hangingPunct="1">
      <a:defRPr sz="2074" kern="1200">
        <a:solidFill>
          <a:schemeClr val="tx1"/>
        </a:solidFill>
        <a:latin typeface="+mn-lt"/>
        <a:ea typeface="+mn-ea"/>
        <a:cs typeface="+mn-cs"/>
      </a:defRPr>
    </a:lvl4pPr>
    <a:lvl5pPr marL="2106960" algn="l" defTabSz="1053480" rtl="0" eaLnBrk="1" latinLnBrk="0" hangingPunct="1">
      <a:defRPr sz="2074" kern="1200">
        <a:solidFill>
          <a:schemeClr val="tx1"/>
        </a:solidFill>
        <a:latin typeface="+mn-lt"/>
        <a:ea typeface="+mn-ea"/>
        <a:cs typeface="+mn-cs"/>
      </a:defRPr>
    </a:lvl5pPr>
    <a:lvl6pPr marL="2633701" algn="l" defTabSz="1053480" rtl="0" eaLnBrk="1" latinLnBrk="0" hangingPunct="1">
      <a:defRPr sz="2074" kern="1200">
        <a:solidFill>
          <a:schemeClr val="tx1"/>
        </a:solidFill>
        <a:latin typeface="+mn-lt"/>
        <a:ea typeface="+mn-ea"/>
        <a:cs typeface="+mn-cs"/>
      </a:defRPr>
    </a:lvl6pPr>
    <a:lvl7pPr marL="3160441" algn="l" defTabSz="1053480" rtl="0" eaLnBrk="1" latinLnBrk="0" hangingPunct="1">
      <a:defRPr sz="2074" kern="1200">
        <a:solidFill>
          <a:schemeClr val="tx1"/>
        </a:solidFill>
        <a:latin typeface="+mn-lt"/>
        <a:ea typeface="+mn-ea"/>
        <a:cs typeface="+mn-cs"/>
      </a:defRPr>
    </a:lvl7pPr>
    <a:lvl8pPr marL="3687181" algn="l" defTabSz="1053480" rtl="0" eaLnBrk="1" latinLnBrk="0" hangingPunct="1">
      <a:defRPr sz="2074" kern="1200">
        <a:solidFill>
          <a:schemeClr val="tx1"/>
        </a:solidFill>
        <a:latin typeface="+mn-lt"/>
        <a:ea typeface="+mn-ea"/>
        <a:cs typeface="+mn-cs"/>
      </a:defRPr>
    </a:lvl8pPr>
    <a:lvl9pPr marL="4213921" algn="l" defTabSz="1053480" rtl="0" eaLnBrk="1" latinLnBrk="0" hangingPunct="1">
      <a:defRPr sz="207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p:restoredTop sz="94686"/>
  </p:normalViewPr>
  <p:slideViewPr>
    <p:cSldViewPr snapToGrid="0" snapToObjects="1">
      <p:cViewPr>
        <p:scale>
          <a:sx n="66" d="100"/>
          <a:sy n="66" d="100"/>
        </p:scale>
        <p:origin x="1338" y="-28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0906-B38D-D944-AD0E-1DE760DB9870}" type="datetimeFigureOut">
              <a:rPr lang="fr-FR" smtClean="0"/>
              <a:t>28/05/2017</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98F52-C40B-E841-9197-A8389B828450}" type="slidenum">
              <a:rPr lang="fr-FR" smtClean="0"/>
              <a:t>‹N°›</a:t>
            </a:fld>
            <a:endParaRPr lang="fr-FR"/>
          </a:p>
        </p:txBody>
      </p:sp>
    </p:spTree>
    <p:extLst>
      <p:ext uri="{BB962C8B-B14F-4D97-AF65-F5344CB8AC3E}">
        <p14:creationId xmlns:p14="http://schemas.microsoft.com/office/powerpoint/2010/main" val="344135616"/>
      </p:ext>
    </p:extLst>
  </p:cSld>
  <p:clrMap bg1="lt1" tx1="dk1" bg2="lt2" tx2="dk2" accent1="accent1" accent2="accent2" accent3="accent3" accent4="accent4" accent5="accent5" accent6="accent6" hlink="hlink" folHlink="folHlink"/>
  <p:notesStyle>
    <a:lvl1pPr marL="0" algn="l" defTabSz="1053480" rtl="0" eaLnBrk="1" latinLnBrk="0" hangingPunct="1">
      <a:defRPr sz="1383" kern="1200">
        <a:solidFill>
          <a:schemeClr val="tx1"/>
        </a:solidFill>
        <a:latin typeface="+mn-lt"/>
        <a:ea typeface="+mn-ea"/>
        <a:cs typeface="+mn-cs"/>
      </a:defRPr>
    </a:lvl1pPr>
    <a:lvl2pPr marL="526740" algn="l" defTabSz="1053480" rtl="0" eaLnBrk="1" latinLnBrk="0" hangingPunct="1">
      <a:defRPr sz="1383" kern="1200">
        <a:solidFill>
          <a:schemeClr val="tx1"/>
        </a:solidFill>
        <a:latin typeface="+mn-lt"/>
        <a:ea typeface="+mn-ea"/>
        <a:cs typeface="+mn-cs"/>
      </a:defRPr>
    </a:lvl2pPr>
    <a:lvl3pPr marL="1053480" algn="l" defTabSz="1053480" rtl="0" eaLnBrk="1" latinLnBrk="0" hangingPunct="1">
      <a:defRPr sz="1383" kern="1200">
        <a:solidFill>
          <a:schemeClr val="tx1"/>
        </a:solidFill>
        <a:latin typeface="+mn-lt"/>
        <a:ea typeface="+mn-ea"/>
        <a:cs typeface="+mn-cs"/>
      </a:defRPr>
    </a:lvl3pPr>
    <a:lvl4pPr marL="1580220" algn="l" defTabSz="1053480" rtl="0" eaLnBrk="1" latinLnBrk="0" hangingPunct="1">
      <a:defRPr sz="1383" kern="1200">
        <a:solidFill>
          <a:schemeClr val="tx1"/>
        </a:solidFill>
        <a:latin typeface="+mn-lt"/>
        <a:ea typeface="+mn-ea"/>
        <a:cs typeface="+mn-cs"/>
      </a:defRPr>
    </a:lvl4pPr>
    <a:lvl5pPr marL="2106960" algn="l" defTabSz="1053480" rtl="0" eaLnBrk="1" latinLnBrk="0" hangingPunct="1">
      <a:defRPr sz="1383" kern="1200">
        <a:solidFill>
          <a:schemeClr val="tx1"/>
        </a:solidFill>
        <a:latin typeface="+mn-lt"/>
        <a:ea typeface="+mn-ea"/>
        <a:cs typeface="+mn-cs"/>
      </a:defRPr>
    </a:lvl5pPr>
    <a:lvl6pPr marL="2633701" algn="l" defTabSz="1053480" rtl="0" eaLnBrk="1" latinLnBrk="0" hangingPunct="1">
      <a:defRPr sz="1383" kern="1200">
        <a:solidFill>
          <a:schemeClr val="tx1"/>
        </a:solidFill>
        <a:latin typeface="+mn-lt"/>
        <a:ea typeface="+mn-ea"/>
        <a:cs typeface="+mn-cs"/>
      </a:defRPr>
    </a:lvl6pPr>
    <a:lvl7pPr marL="3160441" algn="l" defTabSz="1053480" rtl="0" eaLnBrk="1" latinLnBrk="0" hangingPunct="1">
      <a:defRPr sz="1383" kern="1200">
        <a:solidFill>
          <a:schemeClr val="tx1"/>
        </a:solidFill>
        <a:latin typeface="+mn-lt"/>
        <a:ea typeface="+mn-ea"/>
        <a:cs typeface="+mn-cs"/>
      </a:defRPr>
    </a:lvl7pPr>
    <a:lvl8pPr marL="3687181" algn="l" defTabSz="1053480" rtl="0" eaLnBrk="1" latinLnBrk="0" hangingPunct="1">
      <a:defRPr sz="1383" kern="1200">
        <a:solidFill>
          <a:schemeClr val="tx1"/>
        </a:solidFill>
        <a:latin typeface="+mn-lt"/>
        <a:ea typeface="+mn-ea"/>
        <a:cs typeface="+mn-cs"/>
      </a:defRPr>
    </a:lvl8pPr>
    <a:lvl9pPr marL="4213921" algn="l" defTabSz="1053480"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C98F52-C40B-E841-9197-A8389B828450}" type="slidenum">
              <a:rPr lang="fr-FR" smtClean="0"/>
              <a:t>1</a:t>
            </a:fld>
            <a:endParaRPr lang="fr-FR"/>
          </a:p>
        </p:txBody>
      </p:sp>
    </p:spTree>
    <p:extLst>
      <p:ext uri="{BB962C8B-B14F-4D97-AF65-F5344CB8AC3E}">
        <p14:creationId xmlns:p14="http://schemas.microsoft.com/office/powerpoint/2010/main" val="71383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fr-FR"/>
              <a:t>Cliquez et modifiez le titre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70591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2327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9373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 y="0"/>
            <a:ext cx="10689596" cy="15120320"/>
          </a:xfrm>
          <a:prstGeom prst="rect">
            <a:avLst/>
          </a:prstGeom>
        </p:spPr>
      </p:pic>
    </p:spTree>
    <p:extLst>
      <p:ext uri="{BB962C8B-B14F-4D97-AF65-F5344CB8AC3E}">
        <p14:creationId xmlns:p14="http://schemas.microsoft.com/office/powerpoint/2010/main" val="71130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5406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fr-FR"/>
              <a:t>Cliquez et modifiez le titre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156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33624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fr-FR"/>
              <a:t>Cliquez et modifiez le titre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4" name="Content Placeholder 3"/>
          <p:cNvSpPr>
            <a:spLocks noGrp="1"/>
          </p:cNvSpPr>
          <p:nvPr>
            <p:ph sz="half" idx="2"/>
          </p:nvPr>
        </p:nvSpPr>
        <p:spPr>
          <a:xfrm>
            <a:off x="736456" y="5522763"/>
            <a:ext cx="4523137"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6" name="Content Placeholder 5"/>
          <p:cNvSpPr>
            <a:spLocks noGrp="1"/>
          </p:cNvSpPr>
          <p:nvPr>
            <p:ph sz="quarter" idx="4"/>
          </p:nvPr>
        </p:nvSpPr>
        <p:spPr>
          <a:xfrm>
            <a:off x="5412731" y="5522763"/>
            <a:ext cx="4545413"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300FC9-220C-5746-A894-5C8380D2FC1A}" type="datetimeFigureOut">
              <a:rPr lang="fr-FR" smtClean="0"/>
              <a:t>28/05/2017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25255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5300FC9-220C-5746-A894-5C8380D2FC1A}" type="datetimeFigureOut">
              <a:rPr lang="fr-FR" smtClean="0"/>
              <a:t>28/05/2017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1290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0FC9-220C-5746-A894-5C8380D2FC1A}" type="datetimeFigureOut">
              <a:rPr lang="fr-FR" smtClean="0"/>
              <a:t>28/05/2017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023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71615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56272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45300FC9-220C-5746-A894-5C8380D2FC1A}" type="datetimeFigureOut">
              <a:rPr lang="fr-FR" smtClean="0"/>
              <a:t>28/05/2017</a:t>
            </a:fld>
            <a:endParaRPr lang="fr-F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FAF064B-8AB5-AB4D-BC58-4A0BA35C9A05}" type="slidenum">
              <a:rPr lang="fr-FR" smtClean="0"/>
              <a:t>‹N°›</a:t>
            </a:fld>
            <a:endParaRPr lang="fr-FR"/>
          </a:p>
        </p:txBody>
      </p:sp>
    </p:spTree>
    <p:extLst>
      <p:ext uri="{BB962C8B-B14F-4D97-AF65-F5344CB8AC3E}">
        <p14:creationId xmlns:p14="http://schemas.microsoft.com/office/powerpoint/2010/main" val="1521309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g"/><Relationship Id="rId7" Type="http://schemas.openxmlformats.org/officeDocument/2006/relationships/hyperlink" Target="mailto:domitille.lourdeaux@hds.utc.f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serge.bouchardon@utc.fr" TargetMode="External"/><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845129" y="2244556"/>
            <a:ext cx="7004957" cy="1261884"/>
          </a:xfrm>
          <a:prstGeom prst="rect">
            <a:avLst/>
          </a:prstGeom>
          <a:noFill/>
        </p:spPr>
        <p:txBody>
          <a:bodyPr wrap="square" rtlCol="0">
            <a:spAutoFit/>
          </a:bodyPr>
          <a:lstStyle/>
          <a:p>
            <a:pPr algn="ctr"/>
            <a:r>
              <a:rPr lang="fr-FR" sz="3600" dirty="0">
                <a:solidFill>
                  <a:srgbClr val="84BF41"/>
                </a:solidFill>
                <a:latin typeface="DIN-Medium" charset="0"/>
                <a:ea typeface="DIN-Medium" charset="0"/>
                <a:cs typeface="DIN-Medium" charset="0"/>
              </a:rPr>
              <a:t>INCREDIBLE</a:t>
            </a:r>
            <a:br>
              <a:rPr lang="fr-FR" sz="3600" dirty="0">
                <a:solidFill>
                  <a:srgbClr val="84BF41"/>
                </a:solidFill>
                <a:latin typeface="DIN-Medium" charset="0"/>
                <a:ea typeface="DIN-Medium" charset="0"/>
                <a:cs typeface="DIN-Medium" charset="0"/>
              </a:rPr>
            </a:br>
            <a:r>
              <a:rPr lang="en-US" sz="2000" dirty="0">
                <a:solidFill>
                  <a:srgbClr val="84BF41"/>
                </a:solidFill>
                <a:latin typeface="DIN-Medium" charset="0"/>
                <a:ea typeface="DIN-Medium" charset="0"/>
                <a:cs typeface="DIN-Medium" charset="0"/>
              </a:rPr>
              <a:t>Interactive Narratives for Coherent and Relevant Events Direction in Believable </a:t>
            </a:r>
            <a:r>
              <a:rPr lang="en-US" sz="2000" dirty="0" err="1">
                <a:solidFill>
                  <a:srgbClr val="84BF41"/>
                </a:solidFill>
                <a:latin typeface="DIN-Medium" charset="0"/>
                <a:ea typeface="DIN-Medium" charset="0"/>
                <a:cs typeface="DIN-Medium" charset="0"/>
              </a:rPr>
              <a:t>virtuaL</a:t>
            </a:r>
            <a:r>
              <a:rPr lang="en-US" sz="2000" dirty="0">
                <a:solidFill>
                  <a:srgbClr val="84BF41"/>
                </a:solidFill>
                <a:latin typeface="DIN-Medium" charset="0"/>
                <a:ea typeface="DIN-Medium" charset="0"/>
                <a:cs typeface="DIN-Medium" charset="0"/>
              </a:rPr>
              <a:t> Environment</a:t>
            </a:r>
            <a:endParaRPr lang="fr-FR" sz="3600" dirty="0">
              <a:solidFill>
                <a:srgbClr val="84BF41"/>
              </a:solidFill>
              <a:latin typeface="DIN-Medium" charset="0"/>
              <a:ea typeface="DIN-Medium" charset="0"/>
              <a:cs typeface="DIN-Medium" charset="0"/>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140" b="38637"/>
          <a:stretch/>
        </p:blipFill>
        <p:spPr>
          <a:xfrm>
            <a:off x="1845128" y="3689021"/>
            <a:ext cx="7005600" cy="3097053"/>
          </a:xfrm>
          <a:prstGeom prst="rect">
            <a:avLst/>
          </a:prstGeom>
        </p:spPr>
      </p:pic>
      <p:sp>
        <p:nvSpPr>
          <p:cNvPr id="9" name="ZoneTexte 8"/>
          <p:cNvSpPr txBox="1"/>
          <p:nvPr/>
        </p:nvSpPr>
        <p:spPr>
          <a:xfrm>
            <a:off x="1845130" y="6820660"/>
            <a:ext cx="6994416" cy="6455613"/>
          </a:xfrm>
          <a:prstGeom prst="rect">
            <a:avLst/>
          </a:prstGeom>
          <a:noFill/>
        </p:spPr>
        <p:txBody>
          <a:bodyPr wrap="square" lIns="0" tIns="0" rIns="0" bIns="0" rtlCol="0">
            <a:spAutoFit/>
          </a:bodyPr>
          <a:lstStyle/>
          <a:p>
            <a:r>
              <a:rPr lang="fr-FR" sz="1600" dirty="0">
                <a:solidFill>
                  <a:schemeClr val="tx1">
                    <a:lumMod val="65000"/>
                    <a:lumOff val="35000"/>
                  </a:schemeClr>
                </a:solidFill>
                <a:latin typeface="DIN-Bold" charset="0"/>
                <a:ea typeface="DIN-Bold" charset="0"/>
                <a:cs typeface="DIN-Bold" charset="0"/>
              </a:rPr>
              <a:t>Résumé</a:t>
            </a:r>
          </a:p>
          <a:p>
            <a:endParaRPr lang="fr-FR" sz="800" dirty="0">
              <a:solidFill>
                <a:schemeClr val="tx1">
                  <a:lumMod val="65000"/>
                  <a:lumOff val="35000"/>
                </a:schemeClr>
              </a:solidFill>
              <a:latin typeface="DIN-Bold" charset="0"/>
              <a:ea typeface="DIN-Bold" charset="0"/>
              <a:cs typeface="DIN-Bold" charset="0"/>
            </a:endParaRPr>
          </a:p>
          <a:p>
            <a:pPr algn="just"/>
            <a:r>
              <a:rPr lang="fr-FR" sz="1600" dirty="0">
                <a:solidFill>
                  <a:schemeClr val="tx1">
                    <a:lumMod val="65000"/>
                    <a:lumOff val="35000"/>
                  </a:schemeClr>
                </a:solidFill>
                <a:latin typeface="DIN-Regular" charset="0"/>
                <a:ea typeface="DIN-Regular" charset="0"/>
                <a:cs typeface="DIN-Regular" charset="0"/>
              </a:rPr>
              <a:t>Le  projet  ATREÏDE  a  pour  objectif  de  proposer  des  modèles  computationnels  pour  la  scénarisation  et  la  génération  de  récits  interactifs  en environnements  virtuels  pour  la  formation  dans  des  contextes  sociotechniques  complexes, s’appuyant  sur  la  sélection  dynamique  d’actions  de personnages  virtuels  autonomes  de  sorte  à  maximiser  l’intérêt  narratif  du  récit.</a:t>
            </a:r>
          </a:p>
          <a:p>
            <a:pPr algn="just"/>
            <a:r>
              <a:rPr lang="fr-FR" sz="1600" dirty="0">
                <a:solidFill>
                  <a:schemeClr val="tx1">
                    <a:lumMod val="65000"/>
                    <a:lumOff val="35000"/>
                  </a:schemeClr>
                </a:solidFill>
                <a:latin typeface="DIN-Regular" charset="0"/>
                <a:ea typeface="DIN-Regular" charset="0"/>
                <a:cs typeface="DIN-Regular" charset="0"/>
              </a:rPr>
              <a:t>Nous  souhaitons  transposer  dans  un  environnement  virtuel  des situations  riches  sur  le  plan  cognitif,  social  et  humain  et  proposer  une  scénarisation  s’appuyant  sur  un  contrôle  centralisé  et  indirect  d’une simulation  émergente.  Pour  créer  ces  situations  riches,  cette    scénarisation :</a:t>
            </a:r>
          </a:p>
          <a:p>
            <a:pPr algn="just"/>
            <a:endParaRPr lang="fr-FR" sz="700" dirty="0">
              <a:solidFill>
                <a:schemeClr val="tx1">
                  <a:lumMod val="65000"/>
                  <a:lumOff val="35000"/>
                </a:schemeClr>
              </a:solidFill>
              <a:latin typeface="DIN-Regular" charset="0"/>
              <a:ea typeface="DIN-Regular" charset="0"/>
              <a:cs typeface="DIN-Regular" charset="0"/>
            </a:endParaRPr>
          </a:p>
          <a:p>
            <a:pPr algn="just"/>
            <a:r>
              <a:rPr lang="fr-FR" sz="1600" dirty="0">
                <a:solidFill>
                  <a:schemeClr val="tx1">
                    <a:lumMod val="65000"/>
                    <a:lumOff val="35000"/>
                  </a:schemeClr>
                </a:solidFill>
                <a:latin typeface="DIN-Regular" charset="0"/>
                <a:ea typeface="DIN-Regular" charset="0"/>
                <a:cs typeface="DIN-Regular" charset="0"/>
              </a:rPr>
              <a:t>1)  adaptera  la  complexité  de  manière  pertinente  selon  les compétences  à  développer  ou  selon  l’engament  émotionnel  recherché,</a:t>
            </a:r>
          </a:p>
          <a:p>
            <a:pPr algn="just"/>
            <a:r>
              <a:rPr lang="fr-FR" sz="1600" dirty="0">
                <a:solidFill>
                  <a:schemeClr val="tx1">
                    <a:lumMod val="65000"/>
                    <a:lumOff val="35000"/>
                  </a:schemeClr>
                </a:solidFill>
                <a:latin typeface="DIN-Regular" charset="0"/>
                <a:ea typeface="DIN-Regular" charset="0"/>
                <a:cs typeface="DIN-Regular" charset="0"/>
              </a:rPr>
              <a:t>2)  s’appuiera  sur  des  personnages  virtuels  interactifs  et  dotés  de processus cognitifs capables de réagir à ces situations fortement dégradées ou de les provoquer,</a:t>
            </a:r>
          </a:p>
          <a:p>
            <a:pPr algn="just"/>
            <a:r>
              <a:rPr lang="fr-FR" sz="1600" dirty="0">
                <a:solidFill>
                  <a:schemeClr val="tx1">
                    <a:lumMod val="65000"/>
                    <a:lumOff val="35000"/>
                  </a:schemeClr>
                </a:solidFill>
                <a:latin typeface="DIN-Regular" charset="0"/>
                <a:ea typeface="DIN-Regular" charset="0"/>
                <a:cs typeface="DIN-Regular" charset="0"/>
              </a:rPr>
              <a:t>3) exploitera des structures de récit issus de théories narratives.</a:t>
            </a:r>
          </a:p>
          <a:p>
            <a:pPr algn="just"/>
            <a:endParaRPr lang="fr-FR" sz="1600" dirty="0">
              <a:solidFill>
                <a:schemeClr val="tx1">
                  <a:lumMod val="65000"/>
                  <a:lumOff val="35000"/>
                </a:schemeClr>
              </a:solidFill>
              <a:latin typeface="DIN-Regular" charset="0"/>
              <a:ea typeface="DIN-Regular" charset="0"/>
              <a:cs typeface="DIN-Regular" charset="0"/>
            </a:endParaRPr>
          </a:p>
          <a:p>
            <a:pPr algn="just"/>
            <a:endParaRPr lang="fr-FR" sz="1050" dirty="0">
              <a:solidFill>
                <a:schemeClr val="tx1">
                  <a:lumMod val="65000"/>
                  <a:lumOff val="35000"/>
                </a:schemeClr>
              </a:solidFill>
              <a:latin typeface="DIN-Regular" charset="0"/>
              <a:ea typeface="DIN-Regular" charset="0"/>
              <a:cs typeface="DIN-Regular" charset="0"/>
            </a:endParaRPr>
          </a:p>
          <a:p>
            <a:pPr algn="just"/>
            <a:r>
              <a:rPr lang="fr-FR" sz="1600" dirty="0">
                <a:solidFill>
                  <a:schemeClr val="tx1">
                    <a:lumMod val="65000"/>
                    <a:lumOff val="35000"/>
                  </a:schemeClr>
                </a:solidFill>
                <a:latin typeface="DIN-Bold" charset="0"/>
                <a:ea typeface="DIN-Bold" charset="0"/>
                <a:cs typeface="DIN-Bold" charset="0"/>
              </a:rPr>
              <a:t>Mots-clés : </a:t>
            </a:r>
            <a:r>
              <a:rPr lang="fr-FR" sz="1600" dirty="0">
                <a:solidFill>
                  <a:schemeClr val="tx1">
                    <a:lumMod val="65000"/>
                    <a:lumOff val="35000"/>
                  </a:schemeClr>
                </a:solidFill>
                <a:latin typeface="DIN-Regular" charset="0"/>
                <a:ea typeface="DIN-Regular" charset="0"/>
                <a:cs typeface="DIN-Regular" charset="0"/>
              </a:rPr>
              <a:t>environnement  virtuel,  formation,  prévention  des  risques,  récit interactif,  théories  narrative,  planification,  personnages  virtuels  autonomes, approche émergente, représentation des connaissances.</a:t>
            </a:r>
          </a:p>
          <a:p>
            <a:pPr algn="just"/>
            <a:endParaRPr lang="fr-FR" sz="1600" dirty="0">
              <a:solidFill>
                <a:schemeClr val="tx1">
                  <a:lumMod val="65000"/>
                  <a:lumOff val="35000"/>
                </a:schemeClr>
              </a:solidFill>
              <a:latin typeface="DIN-Regular" charset="0"/>
              <a:ea typeface="DIN-Regular" charset="0"/>
              <a:cs typeface="DIN-Regular" charset="0"/>
            </a:endParaRPr>
          </a:p>
          <a:p>
            <a:pPr algn="just"/>
            <a:endParaRPr lang="fr-FR" sz="1000" dirty="0">
              <a:solidFill>
                <a:schemeClr val="tx1">
                  <a:lumMod val="65000"/>
                  <a:lumOff val="35000"/>
                </a:schemeClr>
              </a:solidFill>
              <a:latin typeface="DIN-Regular" charset="0"/>
              <a:ea typeface="DIN-Regular" charset="0"/>
              <a:cs typeface="DIN-Regular" charset="0"/>
            </a:endParaRPr>
          </a:p>
          <a:p>
            <a:pPr algn="just"/>
            <a:r>
              <a:rPr lang="fr-FR" sz="1600" dirty="0">
                <a:solidFill>
                  <a:schemeClr val="tx1">
                    <a:lumMod val="65000"/>
                    <a:lumOff val="35000"/>
                  </a:schemeClr>
                </a:solidFill>
                <a:latin typeface="DIN-Regular" charset="0"/>
                <a:ea typeface="DIN-Regular" charset="0"/>
                <a:cs typeface="DIN-Regular" charset="0"/>
              </a:rPr>
              <a:t>Le projet </a:t>
            </a:r>
            <a:r>
              <a:rPr lang="fr-FR" sz="1600" dirty="0">
                <a:solidFill>
                  <a:schemeClr val="tx1">
                    <a:lumMod val="65000"/>
                    <a:lumOff val="35000"/>
                  </a:schemeClr>
                </a:solidFill>
                <a:latin typeface="DIN-Bold" charset="0"/>
                <a:ea typeface="DIN-Regular" charset="0"/>
                <a:cs typeface="DIN-Regular" charset="0"/>
              </a:rPr>
              <a:t>INCREDIBLE</a:t>
            </a:r>
            <a:r>
              <a:rPr lang="fr-FR" sz="1600" dirty="0">
                <a:solidFill>
                  <a:schemeClr val="tx1">
                    <a:lumMod val="65000"/>
                    <a:lumOff val="35000"/>
                  </a:schemeClr>
                </a:solidFill>
                <a:latin typeface="DIN-Regular" charset="0"/>
                <a:ea typeface="DIN-Regular" charset="0"/>
                <a:cs typeface="DIN-Regular" charset="0"/>
              </a:rPr>
              <a:t> bénéficie de financements du Conseil régional Hauts-de-France et de l’Union Européenne.</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81" y="13078038"/>
            <a:ext cx="1348379" cy="75911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2768" y="13124514"/>
            <a:ext cx="1138682" cy="759120"/>
          </a:xfrm>
          <a:prstGeom prst="rect">
            <a:avLst/>
          </a:prstGeom>
        </p:spPr>
      </p:pic>
      <p:sp>
        <p:nvSpPr>
          <p:cNvPr id="10" name="ZoneTexte 9"/>
          <p:cNvSpPr txBox="1"/>
          <p:nvPr/>
        </p:nvSpPr>
        <p:spPr>
          <a:xfrm>
            <a:off x="5481450" y="13124514"/>
            <a:ext cx="1327260" cy="615553"/>
          </a:xfrm>
          <a:prstGeom prst="rect">
            <a:avLst/>
          </a:prstGeom>
          <a:noFill/>
        </p:spPr>
        <p:txBody>
          <a:bodyPr wrap="square" lIns="72000" tIns="0" rIns="0" bIns="0" rtlCol="0">
            <a:spAutoFit/>
          </a:bodyPr>
          <a:lstStyle/>
          <a:p>
            <a:r>
              <a:rPr lang="fr-FR" sz="800" dirty="0">
                <a:latin typeface="Arial Narrow" charset="0"/>
                <a:ea typeface="Arial Narrow" charset="0"/>
                <a:cs typeface="Arial Narrow" charset="0"/>
              </a:rPr>
              <a:t>Le projet INCREDIBLE est cofinancé par l’Union Européenne dans le cadre du Fonds européen pour le développement régional (FEDER)</a:t>
            </a:r>
          </a:p>
        </p:txBody>
      </p:sp>
      <p:cxnSp>
        <p:nvCxnSpPr>
          <p:cNvPr id="11" name="Connecteur droit 10"/>
          <p:cNvCxnSpPr/>
          <p:nvPr/>
        </p:nvCxnSpPr>
        <p:spPr>
          <a:xfrm>
            <a:off x="1845127" y="12956385"/>
            <a:ext cx="700495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1618" y="9349310"/>
            <a:ext cx="1882320" cy="3554819"/>
          </a:xfrm>
          <a:prstGeom prst="rect">
            <a:avLst/>
          </a:prstGeom>
          <a:noFill/>
        </p:spPr>
        <p:txBody>
          <a:bodyPr wrap="square" bIns="0" rtlCol="0" anchor="b" anchorCtr="0">
            <a:spAutoFit/>
          </a:bodyPr>
          <a:lstStyle/>
          <a:p>
            <a:pPr algn="r"/>
            <a:r>
              <a:rPr lang="fr-FR" sz="1200" dirty="0">
                <a:solidFill>
                  <a:schemeClr val="tx1">
                    <a:lumMod val="65000"/>
                    <a:lumOff val="35000"/>
                  </a:schemeClr>
                </a:solidFill>
                <a:latin typeface="DIN-Bold" charset="0"/>
                <a:ea typeface="DIN-Bold" charset="0"/>
                <a:cs typeface="DIN-Bold" charset="0"/>
              </a:rPr>
              <a:t>Contacts</a:t>
            </a:r>
          </a:p>
          <a:p>
            <a:pPr algn="r"/>
            <a:endParaRPr lang="fr-FR" sz="1200" dirty="0">
              <a:solidFill>
                <a:srgbClr val="FF0000"/>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Serge Bouchardon</a:t>
            </a:r>
          </a:p>
          <a:p>
            <a:pPr algn="r"/>
            <a:r>
              <a:rPr lang="fr-FR" sz="1200" dirty="0">
                <a:solidFill>
                  <a:schemeClr val="tx1">
                    <a:lumMod val="65000"/>
                    <a:lumOff val="35000"/>
                  </a:schemeClr>
                </a:solidFill>
                <a:latin typeface="DIN-Regular" charset="0"/>
                <a:ea typeface="DIN-Regular" charset="0"/>
                <a:cs typeface="DIN-Regular" charset="0"/>
                <a:hlinkClick r:id="rId6"/>
              </a:rPr>
              <a:t>serge.bouchardon@utc</a:t>
            </a:r>
            <a:r>
              <a:rPr lang="fr-FR" sz="1200">
                <a:solidFill>
                  <a:schemeClr val="tx1">
                    <a:lumMod val="65000"/>
                    <a:lumOff val="35000"/>
                  </a:schemeClr>
                </a:solidFill>
                <a:latin typeface="DIN-Regular" charset="0"/>
                <a:ea typeface="DIN-Regular" charset="0"/>
                <a:cs typeface="DIN-Regular" charset="0"/>
                <a:hlinkClick r:id="rId6"/>
              </a:rPr>
              <a:t>.fr</a:t>
            </a:r>
            <a:endParaRPr lang="fr-FR" sz="1200">
              <a:solidFill>
                <a:schemeClr val="tx1">
                  <a:lumMod val="65000"/>
                  <a:lumOff val="35000"/>
                </a:schemeClr>
              </a:solidFill>
              <a:latin typeface="DIN-Regular" charset="0"/>
              <a:ea typeface="DIN-Regular" charset="0"/>
              <a:cs typeface="DIN-Regular" charset="0"/>
            </a:endParaRPr>
          </a:p>
          <a:p>
            <a:pPr algn="r"/>
            <a:r>
              <a:rPr lang="fr-FR" sz="1200">
                <a:solidFill>
                  <a:schemeClr val="tx1">
                    <a:lumMod val="65000"/>
                    <a:lumOff val="35000"/>
                  </a:schemeClr>
                </a:solidFill>
                <a:latin typeface="DIN-Regular" charset="0"/>
                <a:ea typeface="DIN-Regular" charset="0"/>
                <a:cs typeface="DIN-Regular" charset="0"/>
              </a:rPr>
              <a:t>03 </a:t>
            </a:r>
            <a:r>
              <a:rPr lang="fr-FR" sz="1200" dirty="0">
                <a:solidFill>
                  <a:schemeClr val="tx1">
                    <a:lumMod val="65000"/>
                    <a:lumOff val="35000"/>
                  </a:schemeClr>
                </a:solidFill>
                <a:latin typeface="DIN-Regular" charset="0"/>
                <a:ea typeface="DIN-Regular" charset="0"/>
                <a:cs typeface="DIN-Regular" charset="0"/>
              </a:rPr>
              <a:t>44 23 40 95</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COSTECH</a:t>
            </a:r>
          </a:p>
          <a:p>
            <a:pPr algn="r"/>
            <a:r>
              <a:rPr lang="fr-FR" sz="1200" dirty="0">
                <a:solidFill>
                  <a:schemeClr val="tx1">
                    <a:lumMod val="65000"/>
                    <a:lumOff val="35000"/>
                  </a:schemeClr>
                </a:solidFill>
                <a:latin typeface="DIN-Regular" charset="0"/>
                <a:ea typeface="DIN-Regular" charset="0"/>
                <a:cs typeface="DIN-Regular" charset="0"/>
              </a:rPr>
              <a:t>EA 2223</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Domitille </a:t>
            </a:r>
            <a:r>
              <a:rPr lang="fr-FR" sz="1200" dirty="0" err="1">
                <a:solidFill>
                  <a:schemeClr val="tx1">
                    <a:lumMod val="65000"/>
                    <a:lumOff val="35000"/>
                  </a:schemeClr>
                </a:solidFill>
                <a:latin typeface="DIN-Regular" charset="0"/>
                <a:ea typeface="DIN-Regular" charset="0"/>
                <a:cs typeface="DIN-Regular" charset="0"/>
              </a:rPr>
              <a:t>Lourdeaux</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hlinkClick r:id="rId7"/>
              </a:rPr>
              <a:t>domitille</a:t>
            </a:r>
            <a:r>
              <a:rPr lang="fr-FR" sz="1200" dirty="0">
                <a:solidFill>
                  <a:schemeClr val="tx1">
                    <a:lumMod val="65000"/>
                    <a:lumOff val="35000"/>
                  </a:schemeClr>
                </a:solidFill>
                <a:latin typeface="DIN-Regular" charset="0"/>
                <a:ea typeface="DIN-Regular" charset="0"/>
                <a:cs typeface="DIN-Regular" charset="0"/>
                <a:hlinkClick r:id="rId7"/>
              </a:rPr>
              <a:t>.</a:t>
            </a:r>
            <a:br>
              <a:rPr lang="fr-FR" sz="1200" dirty="0">
                <a:solidFill>
                  <a:schemeClr val="tx1">
                    <a:lumMod val="65000"/>
                    <a:lumOff val="35000"/>
                  </a:schemeClr>
                </a:solidFill>
                <a:latin typeface="DIN-Regular" charset="0"/>
                <a:ea typeface="DIN-Regular" charset="0"/>
                <a:cs typeface="DIN-Regular" charset="0"/>
                <a:hlinkClick r:id="rId7"/>
              </a:rPr>
            </a:br>
            <a:r>
              <a:rPr lang="fr-FR" sz="1200" dirty="0">
                <a:solidFill>
                  <a:schemeClr val="tx1">
                    <a:lumMod val="65000"/>
                    <a:lumOff val="35000"/>
                  </a:schemeClr>
                </a:solidFill>
                <a:latin typeface="DIN-Regular" charset="0"/>
                <a:ea typeface="DIN-Regular" charset="0"/>
                <a:cs typeface="DIN-Regular" charset="0"/>
                <a:hlinkClick r:id="rId7"/>
              </a:rPr>
              <a:t>lourdeaux@hds.utc.fr</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03 44 23 79 84</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HEUDIASYC</a:t>
            </a:r>
          </a:p>
          <a:p>
            <a:pPr algn="r"/>
            <a:r>
              <a:rPr lang="fr-FR" sz="1200" dirty="0">
                <a:solidFill>
                  <a:schemeClr val="tx1">
                    <a:lumMod val="65000"/>
                    <a:lumOff val="35000"/>
                  </a:schemeClr>
                </a:solidFill>
                <a:latin typeface="DIN-Regular" charset="0"/>
                <a:ea typeface="DIN-Regular" charset="0"/>
                <a:cs typeface="DIN-Regular" charset="0"/>
              </a:rPr>
              <a:t>UMR CNRS 7253</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FEDER</a:t>
            </a:r>
            <a:r>
              <a:rPr lang="fr-FR" sz="1200" dirty="0">
                <a:solidFill>
                  <a:schemeClr val="tx1">
                    <a:lumMod val="65000"/>
                    <a:lumOff val="35000"/>
                  </a:schemeClr>
                </a:solidFill>
                <a:latin typeface="DIN-Regular" charset="0"/>
                <a:ea typeface="DIN-Regular" charset="0"/>
                <a:cs typeface="DIN-Regular" charset="0"/>
              </a:rPr>
              <a:t> 2014-2020</a:t>
            </a:r>
          </a:p>
          <a:p>
            <a:pPr algn="r"/>
            <a:r>
              <a:rPr lang="fr-FR" sz="1100" dirty="0">
                <a:solidFill>
                  <a:schemeClr val="tx1">
                    <a:lumMod val="65000"/>
                    <a:lumOff val="35000"/>
                  </a:schemeClr>
                </a:solidFill>
                <a:latin typeface="DIN-Regular" charset="0"/>
                <a:ea typeface="DIN-Regular" charset="0"/>
                <a:cs typeface="DIN-Regular" charset="0"/>
              </a:rPr>
              <a:t>Convention n° :</a:t>
            </a:r>
            <a:r>
              <a:rPr lang="is-IS" sz="1100" dirty="0"/>
              <a:t> </a:t>
            </a:r>
            <a:r>
              <a:rPr lang="is-IS" sz="1200" dirty="0">
                <a:solidFill>
                  <a:schemeClr val="tx1">
                    <a:lumMod val="65000"/>
                    <a:lumOff val="35000"/>
                  </a:schemeClr>
                </a:solidFill>
                <a:latin typeface="DIN-Regular" charset="0"/>
                <a:ea typeface="DIN-Regular" charset="0"/>
                <a:cs typeface="DIN-Regular" charset="0"/>
              </a:rPr>
              <a:t>PI0001189</a:t>
            </a:r>
            <a:endParaRPr lang="fr-FR" sz="1050" dirty="0">
              <a:solidFill>
                <a:schemeClr val="tx1">
                  <a:lumMod val="65000"/>
                  <a:lumOff val="35000"/>
                </a:schemeClr>
              </a:solidFill>
              <a:latin typeface="DIN-Regular" charset="0"/>
              <a:ea typeface="DIN-Regular" charset="0"/>
              <a:cs typeface="DIN-Regular" charset="0"/>
            </a:endParaRPr>
          </a:p>
        </p:txBody>
      </p:sp>
      <p:sp>
        <p:nvSpPr>
          <p:cNvPr id="16" name="ZoneTexte 15"/>
          <p:cNvSpPr txBox="1"/>
          <p:nvPr/>
        </p:nvSpPr>
        <p:spPr>
          <a:xfrm>
            <a:off x="1834586" y="14384845"/>
            <a:ext cx="7004960" cy="153888"/>
          </a:xfrm>
          <a:prstGeom prst="rect">
            <a:avLst/>
          </a:prstGeom>
          <a:noFill/>
        </p:spPr>
        <p:txBody>
          <a:bodyPr wrap="square" lIns="0" tIns="0" rIns="0" bIns="0" rtlCol="0">
            <a:spAutoFit/>
          </a:bodyPr>
          <a:lstStyle/>
          <a:p>
            <a:r>
              <a:rPr lang="fr-FR" sz="1000" i="1" dirty="0">
                <a:latin typeface="DIN-Regular" charset="0"/>
                <a:ea typeface="DIN-Regular" charset="0"/>
                <a:cs typeface="DIN-Regular" charset="0"/>
              </a:rPr>
              <a:t>Affichage obligatoire jusqu’au : </a:t>
            </a:r>
            <a:r>
              <a:rPr lang="mr-IN" sz="1000" i="1" dirty="0">
                <a:latin typeface="DIN-Regular" charset="0"/>
                <a:ea typeface="DIN-Regular" charset="0"/>
                <a:cs typeface="DIN-Regular" charset="0"/>
              </a:rPr>
              <a:t>21/10/</a:t>
            </a:r>
            <a:r>
              <a:rPr lang="fr-FR" sz="1000" i="1" dirty="0">
                <a:latin typeface="DIN-Regular" charset="0"/>
                <a:ea typeface="DIN-Regular" charset="0"/>
                <a:cs typeface="DIN-Regular" charset="0"/>
              </a:rPr>
              <a:t>2023</a:t>
            </a:r>
          </a:p>
        </p:txBody>
      </p:sp>
      <p:pic>
        <p:nvPicPr>
          <p:cNvPr id="5" name="Image 4"/>
          <p:cNvPicPr>
            <a:picLocks noChangeAspect="1"/>
          </p:cNvPicPr>
          <p:nvPr/>
        </p:nvPicPr>
        <p:blipFill rotWithShape="1">
          <a:blip r:embed="rId8">
            <a:extLst>
              <a:ext uri="{28A0092B-C50C-407E-A947-70E740481C1C}">
                <a14:useLocalDpi xmlns:a14="http://schemas.microsoft.com/office/drawing/2010/main" val="0"/>
              </a:ext>
            </a:extLst>
          </a:blip>
          <a:srcRect l="15952" r="15894"/>
          <a:stretch/>
        </p:blipFill>
        <p:spPr>
          <a:xfrm>
            <a:off x="7140223" y="12979614"/>
            <a:ext cx="1123950" cy="966289"/>
          </a:xfrm>
          <a:prstGeom prst="rect">
            <a:avLst/>
          </a:prstGeom>
        </p:spPr>
      </p:pic>
      <p:pic>
        <p:nvPicPr>
          <p:cNvPr id="17" name="Imag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81599" y="12845416"/>
            <a:ext cx="894651" cy="894651"/>
          </a:xfrm>
          <a:prstGeom prst="rect">
            <a:avLst/>
          </a:prstGeom>
        </p:spPr>
      </p:pic>
    </p:spTree>
    <p:extLst>
      <p:ext uri="{BB962C8B-B14F-4D97-AF65-F5344CB8AC3E}">
        <p14:creationId xmlns:p14="http://schemas.microsoft.com/office/powerpoint/2010/main" val="15393305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TotalTime>
  <Words>229</Words>
  <Application>Microsoft Office PowerPoint</Application>
  <PresentationFormat>Personnalisé</PresentationFormat>
  <Paragraphs>36</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Arial Narrow</vt:lpstr>
      <vt:lpstr>Calibri</vt:lpstr>
      <vt:lpstr>Calibri Light</vt:lpstr>
      <vt:lpstr>DIN-Bold</vt:lpstr>
      <vt:lpstr>DIN-Medium</vt:lpstr>
      <vt:lpstr>DIN-Regular</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Arthur Prével</cp:lastModifiedBy>
  <cp:revision>94</cp:revision>
  <dcterms:created xsi:type="dcterms:W3CDTF">2017-01-30T14:17:55Z</dcterms:created>
  <dcterms:modified xsi:type="dcterms:W3CDTF">2017-05-28T13:08:19Z</dcterms:modified>
</cp:coreProperties>
</file>