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822"/>
    <p:restoredTop sz="94686"/>
  </p:normalViewPr>
  <p:slideViewPr>
    <p:cSldViewPr snapToGrid="0" snapToObjects="1">
      <p:cViewPr>
        <p:scale>
          <a:sx n="66" d="100"/>
          <a:sy n="66" d="100"/>
        </p:scale>
        <p:origin x="3904" y="392"/>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8"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06/06/2017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06/06/2017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06/06/2017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06/06/2017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06/06/2017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06/06/2017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06/06/2017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06/06/2017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06/06/2017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06/06/2017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06/06/2017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06/06/2017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06/06/2017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132981"/>
            <a:ext cx="7004957" cy="1261884"/>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KIVA</a:t>
            </a:r>
            <a:br>
              <a:rPr lang="fr-FR" sz="3600" dirty="0">
                <a:solidFill>
                  <a:srgbClr val="84BF41"/>
                </a:solidFill>
                <a:latin typeface="DIN-Medium" charset="0"/>
                <a:ea typeface="DIN-Medium" charset="0"/>
                <a:cs typeface="DIN-Medium" charset="0"/>
              </a:rPr>
            </a:br>
            <a:r>
              <a:rPr lang="en-US" sz="2000" dirty="0">
                <a:solidFill>
                  <a:srgbClr val="84BF41"/>
                </a:solidFill>
                <a:latin typeface="DIN-Medium" charset="0"/>
                <a:ea typeface="DIN-Medium" charset="0"/>
                <a:cs typeface="DIN-Medium" charset="0"/>
              </a:rPr>
              <a:t>Knowledge and Informed Virtual environment for gesture </a:t>
            </a:r>
            <a:r>
              <a:rPr lang="en-US" sz="2000" dirty="0" err="1">
                <a:solidFill>
                  <a:srgbClr val="84BF41"/>
                </a:solidFill>
                <a:latin typeface="DIN-Medium" charset="0"/>
                <a:ea typeface="DIN-Medium" charset="0"/>
                <a:cs typeface="DIN-Medium" charset="0"/>
              </a:rPr>
              <a:t>cApitalization</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392146"/>
            <a:ext cx="7005600" cy="3097053"/>
          </a:xfrm>
          <a:prstGeom prst="rect">
            <a:avLst/>
          </a:prstGeom>
        </p:spPr>
      </p:pic>
      <p:sp>
        <p:nvSpPr>
          <p:cNvPr id="9" name="ZoneTexte 8"/>
          <p:cNvSpPr txBox="1"/>
          <p:nvPr/>
        </p:nvSpPr>
        <p:spPr>
          <a:xfrm>
            <a:off x="1851225" y="6595535"/>
            <a:ext cx="7004957" cy="6647974"/>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ea typeface="DIN-Regular" charset="0"/>
                <a:cs typeface="DIN-Regular" charset="0"/>
              </a:rPr>
              <a:t>L'avantage concurrentiel de MONTUPET repose sur la mise au point et la fabrication de culasses de plus en plus complexes. La contribution de l'opérateur à la qualité du produit final est majeure.</a:t>
            </a:r>
          </a:p>
          <a:p>
            <a:pPr algn="just"/>
            <a:endParaRPr lang="fr-FR" sz="16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La formation des opérateurs est actuellement réalisée par tutorat sur les moyens de production de série ce qui impacte directement les efficiences ainsi que les taux de rebuts. Par ailleurs nous constatons une absence de modèle pour caractériser, capitaliser et exploiter la connaissance perceptivo-gestuelle. L'objectif de ce projet est de : </a:t>
            </a:r>
          </a:p>
          <a:p>
            <a:pPr algn="just"/>
            <a:endParaRPr lang="fr-FR" sz="1600" dirty="0">
              <a:solidFill>
                <a:schemeClr val="tx1">
                  <a:lumMod val="65000"/>
                  <a:lumOff val="35000"/>
                </a:schemeClr>
              </a:solidFill>
              <a:latin typeface="DIN-Regular" charset="0"/>
              <a:ea typeface="DIN-Regular" charset="0"/>
              <a:cs typeface="DIN-Regular" charset="0"/>
            </a:endParaRPr>
          </a:p>
          <a:p>
            <a:pPr marL="342900" indent="-342900" algn="just">
              <a:buFont typeface="+mj-lt"/>
              <a:buAutoNum type="arabicPeriod"/>
            </a:pPr>
            <a:r>
              <a:rPr lang="fr-FR" sz="1600" dirty="0">
                <a:solidFill>
                  <a:schemeClr val="tx1">
                    <a:lumMod val="65000"/>
                    <a:lumOff val="35000"/>
                  </a:schemeClr>
                </a:solidFill>
                <a:latin typeface="DIN-Regular" charset="0"/>
                <a:ea typeface="DIN-Regular" charset="0"/>
                <a:cs typeface="DIN-Regular" charset="0"/>
              </a:rPr>
              <a:t>Décrire un nouveau modèle d'interaction informée en environnement virtuel</a:t>
            </a:r>
            <a:r>
              <a:rPr lang="fr-FR" sz="1600" dirty="0" smtClean="0">
                <a:solidFill>
                  <a:schemeClr val="tx1">
                    <a:lumMod val="65000"/>
                    <a:lumOff val="35000"/>
                  </a:schemeClr>
                </a:solidFill>
                <a:latin typeface="DIN-Regular" charset="0"/>
                <a:ea typeface="DIN-Regular" charset="0"/>
                <a:cs typeface="DIN-Regular" charset="0"/>
              </a:rPr>
              <a:t>,</a:t>
            </a:r>
            <a:endParaRPr lang="fr-FR" sz="1600" dirty="0">
              <a:solidFill>
                <a:schemeClr val="tx1">
                  <a:lumMod val="65000"/>
                  <a:lumOff val="35000"/>
                </a:schemeClr>
              </a:solidFill>
              <a:latin typeface="DIN-Regular" charset="0"/>
              <a:ea typeface="DIN-Regular" charset="0"/>
              <a:cs typeface="DIN-Regular" charset="0"/>
            </a:endParaRPr>
          </a:p>
          <a:p>
            <a:pPr marL="342900" indent="-342900" algn="just">
              <a:buFont typeface="+mj-lt"/>
              <a:buAutoNum type="arabicPeriod"/>
            </a:pPr>
            <a:r>
              <a:rPr lang="fr-FR" sz="1600" dirty="0">
                <a:solidFill>
                  <a:schemeClr val="tx1">
                    <a:lumMod val="65000"/>
                    <a:lumOff val="35000"/>
                  </a:schemeClr>
                </a:solidFill>
                <a:latin typeface="DIN-Regular" charset="0"/>
                <a:ea typeface="DIN-Regular" charset="0"/>
                <a:cs typeface="DIN-Regular" charset="0"/>
              </a:rPr>
              <a:t>Concevoir un modèle de décision intégrant l'incertitude et l'incomplétude des données dans le cadre de l'interaction gestuelle, </a:t>
            </a:r>
          </a:p>
          <a:p>
            <a:pPr marL="342900" indent="-342900" algn="just">
              <a:buFont typeface="+mj-lt"/>
              <a:buAutoNum type="arabicPeriod"/>
            </a:pPr>
            <a:r>
              <a:rPr lang="fr-FR" sz="1600" dirty="0">
                <a:solidFill>
                  <a:schemeClr val="tx1">
                    <a:lumMod val="65000"/>
                    <a:lumOff val="35000"/>
                  </a:schemeClr>
                </a:solidFill>
                <a:latin typeface="DIN-Regular" charset="0"/>
                <a:ea typeface="DIN-Regular" charset="0"/>
                <a:cs typeface="DIN-Regular" charset="0"/>
              </a:rPr>
              <a:t>Réaliser une interface intelligente et adaptative pour la formation aux gestes techniques. Une validation sera réalisée sur le cas spécifique de la fonderie d'aluminium.</a:t>
            </a:r>
          </a:p>
          <a:p>
            <a:pPr algn="just"/>
            <a:endParaRPr lang="fr-FR" sz="1600" dirty="0">
              <a:solidFill>
                <a:schemeClr val="tx1">
                  <a:lumMod val="65000"/>
                  <a:lumOff val="35000"/>
                </a:schemeClr>
              </a:solidFill>
              <a:latin typeface="DIN-Regular" charset="0"/>
              <a:ea typeface="DIN-Bold" charset="0"/>
              <a:cs typeface="DIN-Bold" charset="0"/>
            </a:endParaRPr>
          </a:p>
          <a:p>
            <a:pPr algn="just"/>
            <a:r>
              <a:rPr lang="fr-FR" sz="1600" dirty="0">
                <a:solidFill>
                  <a:schemeClr val="tx1">
                    <a:lumMod val="65000"/>
                    <a:lumOff val="35000"/>
                  </a:schemeClr>
                </a:solidFill>
                <a:latin typeface="DIN-Bold" charset="0"/>
                <a:ea typeface="DIN-Bold" charset="0"/>
                <a:cs typeface="DIN-Bold" charset="0"/>
              </a:rPr>
              <a:t>Mots-clés : </a:t>
            </a:r>
            <a:r>
              <a:rPr lang="fr-FR" sz="1600" dirty="0">
                <a:solidFill>
                  <a:schemeClr val="tx1">
                    <a:lumMod val="65000"/>
                    <a:lumOff val="35000"/>
                  </a:schemeClr>
                </a:solidFill>
                <a:latin typeface="DIN-Regular" charset="0"/>
                <a:ea typeface="DIN-Regular" charset="0"/>
                <a:cs typeface="DIN-Regular" charset="0"/>
              </a:rPr>
              <a:t>performance industrielle, innovation non technologique pour l'industrie </a:t>
            </a: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Regular" charset="0"/>
                <a:ea typeface="DIN-Regular" charset="0"/>
                <a:cs typeface="DIN-Regular" charset="0"/>
              </a:rPr>
              <a:t>Le projet </a:t>
            </a:r>
            <a:r>
              <a:rPr lang="fr-FR" sz="1600" dirty="0">
                <a:solidFill>
                  <a:schemeClr val="tx1">
                    <a:lumMod val="65000"/>
                    <a:lumOff val="35000"/>
                  </a:schemeClr>
                </a:solidFill>
                <a:latin typeface="DIN-Bold" charset="0"/>
                <a:ea typeface="DIN-Bold" charset="0"/>
                <a:cs typeface="DIN-Bold" charset="0"/>
              </a:rPr>
              <a:t>KIVA</a:t>
            </a:r>
            <a:r>
              <a:rPr lang="fr-FR" sz="1600" dirty="0">
                <a:solidFill>
                  <a:schemeClr val="tx1">
                    <a:lumMod val="65000"/>
                    <a:lumOff val="35000"/>
                  </a:schemeClr>
                </a:solidFill>
                <a:latin typeface="DIN-Regular" charset="0"/>
                <a:ea typeface="DIN-Regular" charset="0"/>
                <a:cs typeface="DIN-Regular" charset="0"/>
              </a:rPr>
              <a:t> 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93325"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KIVA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5003" y="10709471"/>
            <a:ext cx="1844782" cy="2223686"/>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Contacts</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Indira </a:t>
            </a:r>
            <a:r>
              <a:rPr lang="fr-FR" sz="1200" dirty="0" err="1">
                <a:solidFill>
                  <a:schemeClr val="tx1">
                    <a:lumMod val="65000"/>
                    <a:lumOff val="35000"/>
                  </a:schemeClr>
                </a:solidFill>
                <a:latin typeface="DIN-Regular" charset="0"/>
                <a:ea typeface="DIN-Regular" charset="0"/>
                <a:cs typeface="DIN-Regular" charset="0"/>
              </a:rPr>
              <a:t>Thouvenin</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rPr>
              <a:t>indira.thouvenin@utc.fr</a:t>
            </a:r>
          </a:p>
          <a:p>
            <a:pPr algn="r"/>
            <a:r>
              <a:rPr lang="fr-FR" sz="1200" dirty="0">
                <a:solidFill>
                  <a:schemeClr val="tx1">
                    <a:lumMod val="65000"/>
                    <a:lumOff val="35000"/>
                  </a:schemeClr>
                </a:solidFill>
                <a:latin typeface="DIN-Regular" charset="0"/>
                <a:ea typeface="DIN-Regular" charset="0"/>
                <a:cs typeface="DIN-Regular" charset="0"/>
              </a:rPr>
              <a:t>03 44 23 45 47</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Heudiasyc</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UMR CNRS 7253</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PI0001195</a:t>
            </a:r>
          </a:p>
          <a:p>
            <a:pPr algn="r"/>
            <a:r>
              <a:rPr lang="fr-FR" sz="1100" dirty="0">
                <a:solidFill>
                  <a:schemeClr val="tx1">
                    <a:lumMod val="65000"/>
                    <a:lumOff val="35000"/>
                  </a:schemeClr>
                </a:solidFill>
                <a:latin typeface="DIN-Regular" charset="0"/>
                <a:ea typeface="DIN-Regular" charset="0"/>
                <a:cs typeface="DIN-Regular" charset="0"/>
              </a:rPr>
              <a:t>Convention n°: PI0001200</a:t>
            </a: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6">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TotalTime>
  <Words>202</Words>
  <Application>Microsoft Macintosh PowerPoint</Application>
  <PresentationFormat>Personnalisé</PresentationFormat>
  <Paragraphs>30</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Damien Baratte</cp:lastModifiedBy>
  <cp:revision>98</cp:revision>
  <dcterms:created xsi:type="dcterms:W3CDTF">2017-01-30T14:17:55Z</dcterms:created>
  <dcterms:modified xsi:type="dcterms:W3CDTF">2017-06-06T15:28:15Z</dcterms:modified>
</cp:coreProperties>
</file>