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691813" cy="15119350"/>
  <p:notesSz cx="6858000" cy="9144000"/>
  <p:defaultTextStyle>
    <a:defPPr>
      <a:defRPr lang="fr-FR"/>
    </a:defPPr>
    <a:lvl1pPr marL="0" algn="l" defTabSz="1053480" rtl="0" eaLnBrk="1" latinLnBrk="0" hangingPunct="1">
      <a:defRPr sz="2074" kern="1200">
        <a:solidFill>
          <a:schemeClr val="tx1"/>
        </a:solidFill>
        <a:latin typeface="+mn-lt"/>
        <a:ea typeface="+mn-ea"/>
        <a:cs typeface="+mn-cs"/>
      </a:defRPr>
    </a:lvl1pPr>
    <a:lvl2pPr marL="526740" algn="l" defTabSz="1053480" rtl="0" eaLnBrk="1" latinLnBrk="0" hangingPunct="1">
      <a:defRPr sz="2074" kern="1200">
        <a:solidFill>
          <a:schemeClr val="tx1"/>
        </a:solidFill>
        <a:latin typeface="+mn-lt"/>
        <a:ea typeface="+mn-ea"/>
        <a:cs typeface="+mn-cs"/>
      </a:defRPr>
    </a:lvl2pPr>
    <a:lvl3pPr marL="1053480" algn="l" defTabSz="1053480" rtl="0" eaLnBrk="1" latinLnBrk="0" hangingPunct="1">
      <a:defRPr sz="2074" kern="1200">
        <a:solidFill>
          <a:schemeClr val="tx1"/>
        </a:solidFill>
        <a:latin typeface="+mn-lt"/>
        <a:ea typeface="+mn-ea"/>
        <a:cs typeface="+mn-cs"/>
      </a:defRPr>
    </a:lvl3pPr>
    <a:lvl4pPr marL="1580220" algn="l" defTabSz="1053480" rtl="0" eaLnBrk="1" latinLnBrk="0" hangingPunct="1">
      <a:defRPr sz="2074" kern="1200">
        <a:solidFill>
          <a:schemeClr val="tx1"/>
        </a:solidFill>
        <a:latin typeface="+mn-lt"/>
        <a:ea typeface="+mn-ea"/>
        <a:cs typeface="+mn-cs"/>
      </a:defRPr>
    </a:lvl4pPr>
    <a:lvl5pPr marL="2106960" algn="l" defTabSz="1053480" rtl="0" eaLnBrk="1" latinLnBrk="0" hangingPunct="1">
      <a:defRPr sz="2074" kern="1200">
        <a:solidFill>
          <a:schemeClr val="tx1"/>
        </a:solidFill>
        <a:latin typeface="+mn-lt"/>
        <a:ea typeface="+mn-ea"/>
        <a:cs typeface="+mn-cs"/>
      </a:defRPr>
    </a:lvl5pPr>
    <a:lvl6pPr marL="2633701" algn="l" defTabSz="1053480" rtl="0" eaLnBrk="1" latinLnBrk="0" hangingPunct="1">
      <a:defRPr sz="2074" kern="1200">
        <a:solidFill>
          <a:schemeClr val="tx1"/>
        </a:solidFill>
        <a:latin typeface="+mn-lt"/>
        <a:ea typeface="+mn-ea"/>
        <a:cs typeface="+mn-cs"/>
      </a:defRPr>
    </a:lvl6pPr>
    <a:lvl7pPr marL="3160441" algn="l" defTabSz="1053480" rtl="0" eaLnBrk="1" latinLnBrk="0" hangingPunct="1">
      <a:defRPr sz="2074" kern="1200">
        <a:solidFill>
          <a:schemeClr val="tx1"/>
        </a:solidFill>
        <a:latin typeface="+mn-lt"/>
        <a:ea typeface="+mn-ea"/>
        <a:cs typeface="+mn-cs"/>
      </a:defRPr>
    </a:lvl7pPr>
    <a:lvl8pPr marL="3687181" algn="l" defTabSz="1053480" rtl="0" eaLnBrk="1" latinLnBrk="0" hangingPunct="1">
      <a:defRPr sz="2074" kern="1200">
        <a:solidFill>
          <a:schemeClr val="tx1"/>
        </a:solidFill>
        <a:latin typeface="+mn-lt"/>
        <a:ea typeface="+mn-ea"/>
        <a:cs typeface="+mn-cs"/>
      </a:defRPr>
    </a:lvl8pPr>
    <a:lvl9pPr marL="4213921" algn="l" defTabSz="1053480" rtl="0" eaLnBrk="1" latinLnBrk="0" hangingPunct="1">
      <a:defRPr sz="2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2"/>
    <p:restoredTop sz="94686"/>
  </p:normalViewPr>
  <p:slideViewPr>
    <p:cSldViewPr snapToGrid="0" snapToObjects="1">
      <p:cViewPr>
        <p:scale>
          <a:sx n="66" d="100"/>
          <a:sy n="66" d="100"/>
        </p:scale>
        <p:origin x="1338" y="-228"/>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0906-B38D-D944-AD0E-1DE760DB9870}" type="datetimeFigureOut">
              <a:rPr lang="fr-FR" smtClean="0"/>
              <a:t>17/05/2017</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98F52-C40B-E841-9197-A8389B828450}" type="slidenum">
              <a:rPr lang="fr-FR" smtClean="0"/>
              <a:t>‹N°›</a:t>
            </a:fld>
            <a:endParaRPr lang="fr-FR"/>
          </a:p>
        </p:txBody>
      </p:sp>
    </p:spTree>
    <p:extLst>
      <p:ext uri="{BB962C8B-B14F-4D97-AF65-F5344CB8AC3E}">
        <p14:creationId xmlns:p14="http://schemas.microsoft.com/office/powerpoint/2010/main" val="344135616"/>
      </p:ext>
    </p:extLst>
  </p:cSld>
  <p:clrMap bg1="lt1" tx1="dk1" bg2="lt2" tx2="dk2" accent1="accent1" accent2="accent2" accent3="accent3" accent4="accent4" accent5="accent5" accent6="accent6" hlink="hlink" folHlink="folHlink"/>
  <p:notesStyle>
    <a:lvl1pPr marL="0" algn="l" defTabSz="1053480" rtl="0" eaLnBrk="1" latinLnBrk="0" hangingPunct="1">
      <a:defRPr sz="1383" kern="1200">
        <a:solidFill>
          <a:schemeClr val="tx1"/>
        </a:solidFill>
        <a:latin typeface="+mn-lt"/>
        <a:ea typeface="+mn-ea"/>
        <a:cs typeface="+mn-cs"/>
      </a:defRPr>
    </a:lvl1pPr>
    <a:lvl2pPr marL="526740" algn="l" defTabSz="1053480" rtl="0" eaLnBrk="1" latinLnBrk="0" hangingPunct="1">
      <a:defRPr sz="1383" kern="1200">
        <a:solidFill>
          <a:schemeClr val="tx1"/>
        </a:solidFill>
        <a:latin typeface="+mn-lt"/>
        <a:ea typeface="+mn-ea"/>
        <a:cs typeface="+mn-cs"/>
      </a:defRPr>
    </a:lvl2pPr>
    <a:lvl3pPr marL="1053480" algn="l" defTabSz="1053480" rtl="0" eaLnBrk="1" latinLnBrk="0" hangingPunct="1">
      <a:defRPr sz="1383" kern="1200">
        <a:solidFill>
          <a:schemeClr val="tx1"/>
        </a:solidFill>
        <a:latin typeface="+mn-lt"/>
        <a:ea typeface="+mn-ea"/>
        <a:cs typeface="+mn-cs"/>
      </a:defRPr>
    </a:lvl3pPr>
    <a:lvl4pPr marL="1580220" algn="l" defTabSz="1053480" rtl="0" eaLnBrk="1" latinLnBrk="0" hangingPunct="1">
      <a:defRPr sz="1383" kern="1200">
        <a:solidFill>
          <a:schemeClr val="tx1"/>
        </a:solidFill>
        <a:latin typeface="+mn-lt"/>
        <a:ea typeface="+mn-ea"/>
        <a:cs typeface="+mn-cs"/>
      </a:defRPr>
    </a:lvl4pPr>
    <a:lvl5pPr marL="2106960" algn="l" defTabSz="1053480" rtl="0" eaLnBrk="1" latinLnBrk="0" hangingPunct="1">
      <a:defRPr sz="1383" kern="1200">
        <a:solidFill>
          <a:schemeClr val="tx1"/>
        </a:solidFill>
        <a:latin typeface="+mn-lt"/>
        <a:ea typeface="+mn-ea"/>
        <a:cs typeface="+mn-cs"/>
      </a:defRPr>
    </a:lvl5pPr>
    <a:lvl6pPr marL="2633701" algn="l" defTabSz="1053480" rtl="0" eaLnBrk="1" latinLnBrk="0" hangingPunct="1">
      <a:defRPr sz="1383" kern="1200">
        <a:solidFill>
          <a:schemeClr val="tx1"/>
        </a:solidFill>
        <a:latin typeface="+mn-lt"/>
        <a:ea typeface="+mn-ea"/>
        <a:cs typeface="+mn-cs"/>
      </a:defRPr>
    </a:lvl6pPr>
    <a:lvl7pPr marL="3160441" algn="l" defTabSz="1053480" rtl="0" eaLnBrk="1" latinLnBrk="0" hangingPunct="1">
      <a:defRPr sz="1383" kern="1200">
        <a:solidFill>
          <a:schemeClr val="tx1"/>
        </a:solidFill>
        <a:latin typeface="+mn-lt"/>
        <a:ea typeface="+mn-ea"/>
        <a:cs typeface="+mn-cs"/>
      </a:defRPr>
    </a:lvl7pPr>
    <a:lvl8pPr marL="3687181" algn="l" defTabSz="1053480" rtl="0" eaLnBrk="1" latinLnBrk="0" hangingPunct="1">
      <a:defRPr sz="1383" kern="1200">
        <a:solidFill>
          <a:schemeClr val="tx1"/>
        </a:solidFill>
        <a:latin typeface="+mn-lt"/>
        <a:ea typeface="+mn-ea"/>
        <a:cs typeface="+mn-cs"/>
      </a:defRPr>
    </a:lvl8pPr>
    <a:lvl9pPr marL="4213921" algn="l" defTabSz="1053480"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C98F52-C40B-E841-9197-A8389B828450}" type="slidenum">
              <a:rPr lang="fr-FR" smtClean="0"/>
              <a:t>1</a:t>
            </a:fld>
            <a:endParaRPr lang="fr-FR"/>
          </a:p>
        </p:txBody>
      </p:sp>
    </p:spTree>
    <p:extLst>
      <p:ext uri="{BB962C8B-B14F-4D97-AF65-F5344CB8AC3E}">
        <p14:creationId xmlns:p14="http://schemas.microsoft.com/office/powerpoint/2010/main" val="71383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fr-FR"/>
              <a:t>Cliquez et modifiez le titre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70591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2327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9373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 y="0"/>
            <a:ext cx="10689596" cy="15120320"/>
          </a:xfrm>
          <a:prstGeom prst="rect">
            <a:avLst/>
          </a:prstGeom>
        </p:spPr>
      </p:pic>
    </p:spTree>
    <p:extLst>
      <p:ext uri="{BB962C8B-B14F-4D97-AF65-F5344CB8AC3E}">
        <p14:creationId xmlns:p14="http://schemas.microsoft.com/office/powerpoint/2010/main" val="71130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5406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fr-FR"/>
              <a:t>Cliquez et modifiez le titre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156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300FC9-220C-5746-A894-5C8380D2FC1A}"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33624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fr-FR"/>
              <a:t>Cliquez et modifiez le titre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4" name="Content Placeholder 3"/>
          <p:cNvSpPr>
            <a:spLocks noGrp="1"/>
          </p:cNvSpPr>
          <p:nvPr>
            <p:ph sz="half" idx="2"/>
          </p:nvPr>
        </p:nvSpPr>
        <p:spPr>
          <a:xfrm>
            <a:off x="736456" y="5522763"/>
            <a:ext cx="4523137"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6" name="Content Placeholder 5"/>
          <p:cNvSpPr>
            <a:spLocks noGrp="1"/>
          </p:cNvSpPr>
          <p:nvPr>
            <p:ph sz="quarter" idx="4"/>
          </p:nvPr>
        </p:nvSpPr>
        <p:spPr>
          <a:xfrm>
            <a:off x="5412731" y="5522763"/>
            <a:ext cx="4545413"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300FC9-220C-5746-A894-5C8380D2FC1A}" type="datetimeFigureOut">
              <a:rPr lang="fr-FR" smtClean="0"/>
              <a:t>17/05/2017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25255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5300FC9-220C-5746-A894-5C8380D2FC1A}" type="datetimeFigureOut">
              <a:rPr lang="fr-FR" smtClean="0"/>
              <a:t>17/05/2017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1290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0FC9-220C-5746-A894-5C8380D2FC1A}" type="datetimeFigureOut">
              <a:rPr lang="fr-FR" smtClean="0"/>
              <a:t>17/05/2017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023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71615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56272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45300FC9-220C-5746-A894-5C8380D2FC1A}" type="datetimeFigureOut">
              <a:rPr lang="fr-FR" smtClean="0"/>
              <a:t>17/05/2017</a:t>
            </a:fld>
            <a:endParaRPr lang="fr-F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FAF064B-8AB5-AB4D-BC58-4A0BA35C9A05}" type="slidenum">
              <a:rPr lang="fr-FR" smtClean="0"/>
              <a:t>‹N°›</a:t>
            </a:fld>
            <a:endParaRPr lang="fr-FR"/>
          </a:p>
        </p:txBody>
      </p:sp>
    </p:spTree>
    <p:extLst>
      <p:ext uri="{BB962C8B-B14F-4D97-AF65-F5344CB8AC3E}">
        <p14:creationId xmlns:p14="http://schemas.microsoft.com/office/powerpoint/2010/main" val="1521309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khashayar.saleh@utc.fr" TargetMode="Externa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845129" y="2181718"/>
            <a:ext cx="7004957" cy="1477328"/>
          </a:xfrm>
          <a:prstGeom prst="rect">
            <a:avLst/>
          </a:prstGeom>
          <a:noFill/>
        </p:spPr>
        <p:txBody>
          <a:bodyPr wrap="square" rtlCol="0">
            <a:spAutoFit/>
          </a:bodyPr>
          <a:lstStyle/>
          <a:p>
            <a:pPr algn="ctr"/>
            <a:r>
              <a:rPr lang="fr-FR" sz="3600" dirty="0">
                <a:solidFill>
                  <a:srgbClr val="84BF41"/>
                </a:solidFill>
                <a:latin typeface="DIN-Medium" charset="0"/>
                <a:ea typeface="DIN-Medium" charset="0"/>
                <a:cs typeface="DIN-Medium" charset="0"/>
              </a:rPr>
              <a:t>MOTAMORPHE</a:t>
            </a:r>
            <a:br>
              <a:rPr lang="fr-FR" sz="3600" dirty="0">
                <a:solidFill>
                  <a:srgbClr val="84BF41"/>
                </a:solidFill>
                <a:latin typeface="DIN-Medium" charset="0"/>
                <a:ea typeface="DIN-Medium" charset="0"/>
                <a:cs typeface="DIN-Medium" charset="0"/>
              </a:rPr>
            </a:br>
            <a:r>
              <a:rPr lang="fr-FR" sz="1800" dirty="0">
                <a:solidFill>
                  <a:srgbClr val="84BF41"/>
                </a:solidFill>
                <a:latin typeface="DIN-Medium" charset="0"/>
                <a:ea typeface="DIN-Medium" charset="0"/>
                <a:cs typeface="DIN-Medium" charset="0"/>
              </a:rPr>
              <a:t>Etude multi-échelles du phénomène de </a:t>
            </a:r>
            <a:r>
              <a:rPr lang="fr-FR" sz="1800" dirty="0" err="1">
                <a:solidFill>
                  <a:srgbClr val="84BF41"/>
                </a:solidFill>
                <a:latin typeface="DIN-Medium" charset="0"/>
                <a:ea typeface="DIN-Medium" charset="0"/>
                <a:cs typeface="DIN-Medium" charset="0"/>
              </a:rPr>
              <a:t>mottage</a:t>
            </a:r>
            <a:r>
              <a:rPr lang="fr-FR" sz="1800" dirty="0">
                <a:solidFill>
                  <a:srgbClr val="84BF41"/>
                </a:solidFill>
                <a:latin typeface="DIN-Medium" charset="0"/>
                <a:ea typeface="DIN-Medium" charset="0"/>
                <a:cs typeface="DIN-Medium" charset="0"/>
              </a:rPr>
              <a:t> des poudres amorphes : De la physico-chimie des matériaux aux applications industrielles</a:t>
            </a:r>
            <a:endParaRPr lang="fr-FR" sz="3200" dirty="0">
              <a:solidFill>
                <a:srgbClr val="84BF41"/>
              </a:solidFill>
              <a:latin typeface="DIN-Medium" charset="0"/>
              <a:ea typeface="DIN-Medium" charset="0"/>
              <a:cs typeface="DIN-Medium" charset="0"/>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140" b="38637"/>
          <a:stretch/>
        </p:blipFill>
        <p:spPr>
          <a:xfrm>
            <a:off x="1845128" y="3689021"/>
            <a:ext cx="7005600" cy="3097053"/>
          </a:xfrm>
          <a:prstGeom prst="rect">
            <a:avLst/>
          </a:prstGeom>
        </p:spPr>
      </p:pic>
      <p:sp>
        <p:nvSpPr>
          <p:cNvPr id="9" name="ZoneTexte 8"/>
          <p:cNvSpPr txBox="1"/>
          <p:nvPr/>
        </p:nvSpPr>
        <p:spPr>
          <a:xfrm>
            <a:off x="1851225" y="6809580"/>
            <a:ext cx="7004957" cy="6401753"/>
          </a:xfrm>
          <a:prstGeom prst="rect">
            <a:avLst/>
          </a:prstGeom>
          <a:noFill/>
        </p:spPr>
        <p:txBody>
          <a:bodyPr wrap="square" lIns="0" tIns="0" rIns="0" bIns="0" rtlCol="0">
            <a:spAutoFit/>
          </a:bodyPr>
          <a:lstStyle/>
          <a:p>
            <a:r>
              <a:rPr lang="fr-FR" sz="1600" dirty="0">
                <a:solidFill>
                  <a:schemeClr val="tx1">
                    <a:lumMod val="65000"/>
                    <a:lumOff val="35000"/>
                  </a:schemeClr>
                </a:solidFill>
                <a:latin typeface="DIN-Bold" charset="0"/>
                <a:ea typeface="DIN-Bold" charset="0"/>
                <a:cs typeface="DIN-Bold" charset="0"/>
              </a:rPr>
              <a:t>Résumé</a:t>
            </a:r>
          </a:p>
          <a:p>
            <a:endParaRPr lang="fr-FR" sz="1000" dirty="0">
              <a:solidFill>
                <a:schemeClr val="tx1">
                  <a:lumMod val="65000"/>
                  <a:lumOff val="35000"/>
                </a:schemeClr>
              </a:solidFill>
              <a:latin typeface="DIN-Bold" charset="0"/>
              <a:ea typeface="DIN-Bold" charset="0"/>
              <a:cs typeface="DIN-Bold" charset="0"/>
            </a:endParaRPr>
          </a:p>
          <a:p>
            <a:pPr algn="just"/>
            <a:r>
              <a:rPr lang="fr-FR" sz="1600" dirty="0">
                <a:solidFill>
                  <a:schemeClr val="tx1">
                    <a:lumMod val="65000"/>
                    <a:lumOff val="35000"/>
                  </a:schemeClr>
                </a:solidFill>
                <a:latin typeface="DIN-Bold" charset="0"/>
                <a:ea typeface="DIN-Bold" charset="0"/>
                <a:cs typeface="DIN-Bold" charset="0"/>
              </a:rPr>
              <a:t>Ce  projet  s’intéresse  à  la  problématique  fondamentale  du  </a:t>
            </a:r>
            <a:r>
              <a:rPr lang="fr-FR" sz="1600" dirty="0" err="1">
                <a:solidFill>
                  <a:schemeClr val="tx1">
                    <a:lumMod val="65000"/>
                    <a:lumOff val="35000"/>
                  </a:schemeClr>
                </a:solidFill>
                <a:latin typeface="DIN-Bold" charset="0"/>
                <a:ea typeface="DIN-Bold" charset="0"/>
                <a:cs typeface="DIN-Bold" charset="0"/>
              </a:rPr>
              <a:t>mottage</a:t>
            </a:r>
            <a:r>
              <a:rPr lang="fr-FR" sz="1600" dirty="0">
                <a:solidFill>
                  <a:schemeClr val="tx1">
                    <a:lumMod val="65000"/>
                    <a:lumOff val="35000"/>
                  </a:schemeClr>
                </a:solidFill>
                <a:latin typeface="DIN-Bold" charset="0"/>
                <a:ea typeface="DIN-Bold" charset="0"/>
                <a:cs typeface="DIN-Bold" charset="0"/>
              </a:rPr>
              <a:t>  des  poudres,  en  particulier  celles  composées  de  matériaux  amorphes.  En</a:t>
            </a:r>
          </a:p>
          <a:p>
            <a:pPr algn="just"/>
            <a:r>
              <a:rPr lang="fr-FR" sz="1600" dirty="0">
                <a:solidFill>
                  <a:schemeClr val="tx1">
                    <a:lumMod val="65000"/>
                    <a:lumOff val="35000"/>
                  </a:schemeClr>
                </a:solidFill>
                <a:latin typeface="DIN-Bold" charset="0"/>
                <a:ea typeface="DIN-Bold" charset="0"/>
                <a:cs typeface="DIN-Bold" charset="0"/>
              </a:rPr>
              <a:t>termes  généraux,  le  </a:t>
            </a:r>
            <a:r>
              <a:rPr lang="fr-FR" sz="1600" dirty="0" err="1">
                <a:solidFill>
                  <a:schemeClr val="tx1">
                    <a:lumMod val="65000"/>
                    <a:lumOff val="35000"/>
                  </a:schemeClr>
                </a:solidFill>
                <a:latin typeface="DIN-Bold" charset="0"/>
                <a:ea typeface="DIN-Bold" charset="0"/>
                <a:cs typeface="DIN-Bold" charset="0"/>
              </a:rPr>
              <a:t>mottage</a:t>
            </a:r>
            <a:r>
              <a:rPr lang="fr-FR" sz="1600" dirty="0">
                <a:solidFill>
                  <a:schemeClr val="tx1">
                    <a:lumMod val="65000"/>
                    <a:lumOff val="35000"/>
                  </a:schemeClr>
                </a:solidFill>
                <a:latin typeface="DIN-Bold" charset="0"/>
                <a:ea typeface="DIN-Bold" charset="0"/>
                <a:cs typeface="DIN-Bold" charset="0"/>
              </a:rPr>
              <a:t>  correspond  au  processus  non  désiré  de  la  formation  spontanée  et  progressive  d’une  masse cohérente à partir d’un ensemble de grains individuels. Ce phénomène se produit à la suite de la formation de liens matériels (joints) aux points de contact entre les particules. Ces liens, dont les mécanismes fondamentaux d’apparition sont encore mal connus, se renforcent sous l’effet de la pression, de la migration de la matière et des variations de l’humidité et de la température. Cette agglomération non désirée des particules d’une poudre, est souvent irréversible et difficilement prévisible. Le présent projet vise à étudier le processus de </a:t>
            </a:r>
            <a:r>
              <a:rPr lang="fr-FR" sz="1600" dirty="0" err="1">
                <a:solidFill>
                  <a:schemeClr val="tx1">
                    <a:lumMod val="65000"/>
                    <a:lumOff val="35000"/>
                  </a:schemeClr>
                </a:solidFill>
                <a:latin typeface="DIN-Bold" charset="0"/>
                <a:ea typeface="DIN-Bold" charset="0"/>
                <a:cs typeface="DIN-Bold" charset="0"/>
              </a:rPr>
              <a:t>mottage</a:t>
            </a:r>
            <a:r>
              <a:rPr lang="fr-FR" sz="1600" dirty="0">
                <a:solidFill>
                  <a:schemeClr val="tx1">
                    <a:lumMod val="65000"/>
                    <a:lumOff val="35000"/>
                  </a:schemeClr>
                </a:solidFill>
                <a:latin typeface="DIN-Bold" charset="0"/>
                <a:ea typeface="DIN-Bold" charset="0"/>
                <a:cs typeface="DIN-Bold" charset="0"/>
              </a:rPr>
              <a:t> des poudres contenant des matériaux amorphes. Les objectifs de l’étude sont :</a:t>
            </a:r>
          </a:p>
          <a:p>
            <a:pPr algn="just"/>
            <a:r>
              <a:rPr lang="fr-FR" sz="1600" dirty="0">
                <a:solidFill>
                  <a:schemeClr val="tx1">
                    <a:lumMod val="65000"/>
                    <a:lumOff val="35000"/>
                  </a:schemeClr>
                </a:solidFill>
                <a:latin typeface="DIN-Bold" charset="0"/>
                <a:ea typeface="DIN-Bold" charset="0"/>
                <a:cs typeface="DIN-Bold" charset="0"/>
              </a:rPr>
              <a:t>- comprendre et mettre en évidence les mécanismes à l’origine du </a:t>
            </a:r>
            <a:r>
              <a:rPr lang="fr-FR" sz="1600" dirty="0" err="1">
                <a:solidFill>
                  <a:schemeClr val="tx1">
                    <a:lumMod val="65000"/>
                    <a:lumOff val="35000"/>
                  </a:schemeClr>
                </a:solidFill>
                <a:latin typeface="DIN-Bold" charset="0"/>
                <a:ea typeface="DIN-Bold" charset="0"/>
                <a:cs typeface="DIN-Bold" charset="0"/>
              </a:rPr>
              <a:t>mottage</a:t>
            </a:r>
            <a:endParaRPr lang="fr-FR" sz="1600" dirty="0">
              <a:solidFill>
                <a:schemeClr val="tx1">
                  <a:lumMod val="65000"/>
                  <a:lumOff val="35000"/>
                </a:schemeClr>
              </a:solidFill>
              <a:latin typeface="DIN-Bold" charset="0"/>
              <a:ea typeface="DIN-Bold" charset="0"/>
              <a:cs typeface="DIN-Bold" charset="0"/>
            </a:endParaRPr>
          </a:p>
          <a:p>
            <a:pPr algn="just"/>
            <a:r>
              <a:rPr lang="fr-FR" sz="1600" dirty="0">
                <a:solidFill>
                  <a:schemeClr val="tx1">
                    <a:lumMod val="65000"/>
                    <a:lumOff val="35000"/>
                  </a:schemeClr>
                </a:solidFill>
                <a:latin typeface="DIN-Bold" charset="0"/>
                <a:ea typeface="DIN-Bold" charset="0"/>
                <a:cs typeface="DIN-Bold" charset="0"/>
              </a:rPr>
              <a:t>- modéliser le processus à l’échelle micro, méso et macroscopique</a:t>
            </a:r>
          </a:p>
          <a:p>
            <a:pPr algn="just"/>
            <a:r>
              <a:rPr lang="fr-FR" sz="1600" dirty="0">
                <a:solidFill>
                  <a:schemeClr val="tx1">
                    <a:lumMod val="65000"/>
                    <a:lumOff val="35000"/>
                  </a:schemeClr>
                </a:solidFill>
                <a:latin typeface="DIN-Bold" charset="0"/>
                <a:ea typeface="DIN-Bold" charset="0"/>
                <a:cs typeface="DIN-Bold" charset="0"/>
              </a:rPr>
              <a:t>- établir des outils prédictifs quant à l’aptitude des poudres à motter</a:t>
            </a:r>
          </a:p>
          <a:p>
            <a:pPr algn="just"/>
            <a:r>
              <a:rPr lang="fr-FR" sz="1600" dirty="0">
                <a:solidFill>
                  <a:schemeClr val="tx1">
                    <a:lumMod val="65000"/>
                    <a:lumOff val="35000"/>
                  </a:schemeClr>
                </a:solidFill>
                <a:latin typeface="DIN-Bold" charset="0"/>
                <a:ea typeface="DIN-Bold" charset="0"/>
                <a:cs typeface="DIN-Bold" charset="0"/>
              </a:rPr>
              <a:t>- proposer  des  solutions  préventives  en  fonction  des  propriétés  physico-chimiques  des  matériaux,  de  leurs  formulations  et  des  paramètres  de</a:t>
            </a:r>
          </a:p>
          <a:p>
            <a:pPr algn="just"/>
            <a:r>
              <a:rPr lang="fr-FR" sz="1600" dirty="0">
                <a:solidFill>
                  <a:schemeClr val="tx1">
                    <a:lumMod val="65000"/>
                    <a:lumOff val="35000"/>
                  </a:schemeClr>
                </a:solidFill>
                <a:latin typeface="DIN-Bold" charset="0"/>
                <a:ea typeface="DIN-Bold" charset="0"/>
                <a:cs typeface="DIN-Bold" charset="0"/>
              </a:rPr>
              <a:t>conditionnement</a:t>
            </a:r>
          </a:p>
          <a:p>
            <a:pPr algn="just"/>
            <a:endParaRPr lang="fr-FR" sz="1600" dirty="0">
              <a:solidFill>
                <a:schemeClr val="tx1">
                  <a:lumMod val="65000"/>
                  <a:lumOff val="35000"/>
                </a:schemeClr>
              </a:solidFill>
              <a:latin typeface="DIN-Bold" charset="0"/>
              <a:ea typeface="DIN-Bold" charset="0"/>
              <a:cs typeface="DIN-Bold" charset="0"/>
            </a:endParaRPr>
          </a:p>
          <a:p>
            <a:pPr algn="just"/>
            <a:r>
              <a:rPr lang="fr-FR" sz="1600" dirty="0">
                <a:solidFill>
                  <a:schemeClr val="tx1">
                    <a:lumMod val="65000"/>
                    <a:lumOff val="35000"/>
                  </a:schemeClr>
                </a:solidFill>
                <a:latin typeface="DIN-Bold" charset="0"/>
                <a:ea typeface="DIN-Bold" charset="0"/>
                <a:cs typeface="DIN-Bold" charset="0"/>
              </a:rPr>
              <a:t>Mots-clés : </a:t>
            </a:r>
            <a:r>
              <a:rPr lang="fr-FR" sz="1600" dirty="0" err="1">
                <a:solidFill>
                  <a:schemeClr val="tx1">
                    <a:lumMod val="65000"/>
                    <a:lumOff val="35000"/>
                  </a:schemeClr>
                </a:solidFill>
                <a:latin typeface="DIN-Bold" charset="0"/>
                <a:ea typeface="DIN-Bold" charset="0"/>
                <a:cs typeface="DIN-Bold" charset="0"/>
              </a:rPr>
              <a:t>mottage</a:t>
            </a:r>
            <a:r>
              <a:rPr lang="fr-FR" sz="1600" dirty="0">
                <a:solidFill>
                  <a:schemeClr val="tx1">
                    <a:lumMod val="65000"/>
                    <a:lumOff val="35000"/>
                  </a:schemeClr>
                </a:solidFill>
                <a:latin typeface="DIN-Bold" charset="0"/>
                <a:ea typeface="DIN-Bold" charset="0"/>
                <a:cs typeface="DIN-Bold" charset="0"/>
              </a:rPr>
              <a:t>, poudres, solides amorphes, physico-chimie, modélisation, stockage</a:t>
            </a:r>
            <a:endParaRPr lang="fr-FR" sz="1600" dirty="0">
              <a:solidFill>
                <a:schemeClr val="tx1">
                  <a:lumMod val="65000"/>
                  <a:lumOff val="35000"/>
                </a:schemeClr>
              </a:solidFill>
              <a:latin typeface="DIN-Regular" charset="0"/>
              <a:ea typeface="DIN-Regular" charset="0"/>
              <a:cs typeface="DIN-Regular" charset="0"/>
            </a:endParaRPr>
          </a:p>
          <a:p>
            <a:pPr algn="just"/>
            <a:endParaRPr lang="fr-FR" sz="1000" dirty="0">
              <a:solidFill>
                <a:schemeClr val="tx1">
                  <a:lumMod val="65000"/>
                  <a:lumOff val="35000"/>
                </a:schemeClr>
              </a:solidFill>
              <a:latin typeface="DIN-Regular" charset="0"/>
              <a:ea typeface="DIN-Regular" charset="0"/>
              <a:cs typeface="DIN-Regular" charset="0"/>
            </a:endParaRPr>
          </a:p>
          <a:p>
            <a:pPr algn="just"/>
            <a:r>
              <a:rPr lang="fr-FR" sz="1600" dirty="0">
                <a:solidFill>
                  <a:schemeClr val="tx1">
                    <a:lumMod val="65000"/>
                    <a:lumOff val="35000"/>
                  </a:schemeClr>
                </a:solidFill>
                <a:latin typeface="DIN-Regular" charset="0"/>
                <a:ea typeface="DIN-Regular" charset="0"/>
                <a:cs typeface="DIN-Regular" charset="0"/>
              </a:rPr>
              <a:t>Le projet </a:t>
            </a:r>
            <a:r>
              <a:rPr lang="fr-FR" sz="1600" dirty="0" err="1">
                <a:solidFill>
                  <a:schemeClr val="tx1">
                    <a:lumMod val="65000"/>
                    <a:lumOff val="35000"/>
                  </a:schemeClr>
                </a:solidFill>
                <a:latin typeface="DIN-Bold" charset="0"/>
                <a:ea typeface="DIN-Bold" charset="0"/>
                <a:cs typeface="DIN-Bold" charset="0"/>
              </a:rPr>
              <a:t>Motamorphe</a:t>
            </a:r>
            <a:r>
              <a:rPr lang="fr-FR" sz="1600" dirty="0">
                <a:solidFill>
                  <a:schemeClr val="tx1">
                    <a:lumMod val="65000"/>
                    <a:lumOff val="35000"/>
                  </a:schemeClr>
                </a:solidFill>
                <a:latin typeface="DIN-Bold" charset="0"/>
                <a:ea typeface="DIN-Bold" charset="0"/>
                <a:cs typeface="DIN-Bold" charset="0"/>
              </a:rPr>
              <a:t> </a:t>
            </a:r>
            <a:r>
              <a:rPr lang="fr-FR" sz="1600" dirty="0">
                <a:solidFill>
                  <a:schemeClr val="tx1">
                    <a:lumMod val="65000"/>
                    <a:lumOff val="35000"/>
                  </a:schemeClr>
                </a:solidFill>
                <a:latin typeface="DIN-Regular" charset="0"/>
                <a:ea typeface="DIN-Regular" charset="0"/>
                <a:cs typeface="DIN-Regular" charset="0"/>
              </a:rPr>
              <a:t>bénéficie de financements du Conseil régional Hauts-de-France et de l’Union Européenne.</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81" y="13078038"/>
            <a:ext cx="1348379" cy="75911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2768" y="13124514"/>
            <a:ext cx="1138682" cy="759120"/>
          </a:xfrm>
          <a:prstGeom prst="rect">
            <a:avLst/>
          </a:prstGeom>
        </p:spPr>
      </p:pic>
      <p:sp>
        <p:nvSpPr>
          <p:cNvPr id="10" name="ZoneTexte 9"/>
          <p:cNvSpPr txBox="1"/>
          <p:nvPr/>
        </p:nvSpPr>
        <p:spPr>
          <a:xfrm>
            <a:off x="5481450" y="13124514"/>
            <a:ext cx="1327260" cy="615553"/>
          </a:xfrm>
          <a:prstGeom prst="rect">
            <a:avLst/>
          </a:prstGeom>
          <a:noFill/>
        </p:spPr>
        <p:txBody>
          <a:bodyPr wrap="square" lIns="72000" tIns="0" rIns="0" bIns="0" rtlCol="0">
            <a:spAutoFit/>
          </a:bodyPr>
          <a:lstStyle/>
          <a:p>
            <a:r>
              <a:rPr lang="fr-FR" sz="800" dirty="0">
                <a:latin typeface="Arial Narrow" charset="0"/>
                <a:ea typeface="Arial Narrow" charset="0"/>
                <a:cs typeface="Arial Narrow" charset="0"/>
              </a:rPr>
              <a:t>Le projet </a:t>
            </a:r>
            <a:r>
              <a:rPr lang="fr-FR" sz="800" dirty="0" err="1">
                <a:latin typeface="Arial Narrow" charset="0"/>
                <a:ea typeface="Arial Narrow" charset="0"/>
                <a:cs typeface="Arial Narrow" charset="0"/>
              </a:rPr>
              <a:t>Motamorphe</a:t>
            </a:r>
            <a:r>
              <a:rPr lang="fr-FR" sz="800" dirty="0">
                <a:latin typeface="Arial Narrow" charset="0"/>
                <a:ea typeface="Arial Narrow" charset="0"/>
                <a:cs typeface="Arial Narrow" charset="0"/>
              </a:rPr>
              <a:t> est cofinancé par l’Union Européenne dans le cadre du Fonds européen pour le développement régional (FEDER)</a:t>
            </a:r>
          </a:p>
        </p:txBody>
      </p:sp>
      <p:cxnSp>
        <p:nvCxnSpPr>
          <p:cNvPr id="11" name="Connecteur droit 10"/>
          <p:cNvCxnSpPr/>
          <p:nvPr/>
        </p:nvCxnSpPr>
        <p:spPr>
          <a:xfrm>
            <a:off x="1845127" y="12956385"/>
            <a:ext cx="700495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81886" y="10694083"/>
            <a:ext cx="1858961" cy="2239074"/>
          </a:xfrm>
          <a:prstGeom prst="rect">
            <a:avLst/>
          </a:prstGeom>
          <a:noFill/>
        </p:spPr>
        <p:txBody>
          <a:bodyPr wrap="square" bIns="0" rtlCol="0" anchor="b" anchorCtr="0">
            <a:spAutoFit/>
          </a:bodyPr>
          <a:lstStyle/>
          <a:p>
            <a:pPr algn="r"/>
            <a:r>
              <a:rPr lang="fr-FR" sz="1200" dirty="0">
                <a:solidFill>
                  <a:schemeClr val="tx1">
                    <a:lumMod val="65000"/>
                    <a:lumOff val="35000"/>
                  </a:schemeClr>
                </a:solidFill>
                <a:latin typeface="DIN-Bold" charset="0"/>
                <a:ea typeface="DIN-Bold" charset="0"/>
                <a:cs typeface="DIN-Bold" charset="0"/>
              </a:rPr>
              <a:t>Contact</a:t>
            </a:r>
          </a:p>
          <a:p>
            <a:pPr algn="r"/>
            <a:endParaRPr lang="fr-FR" sz="1200" dirty="0">
              <a:solidFill>
                <a:srgbClr val="FF0000"/>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Khashayar</a:t>
            </a:r>
            <a:r>
              <a:rPr lang="fr-FR" sz="1200" dirty="0">
                <a:solidFill>
                  <a:schemeClr val="tx1">
                    <a:lumMod val="65000"/>
                    <a:lumOff val="35000"/>
                  </a:schemeClr>
                </a:solidFill>
                <a:latin typeface="DIN-Regular" charset="0"/>
                <a:ea typeface="DIN-Regular" charset="0"/>
                <a:cs typeface="DIN-Regular" charset="0"/>
              </a:rPr>
              <a:t> Saleh</a:t>
            </a:r>
          </a:p>
          <a:p>
            <a:pPr algn="r"/>
            <a:r>
              <a:rPr lang="fr-FR" sz="1200" dirty="0">
                <a:solidFill>
                  <a:schemeClr val="tx1">
                    <a:lumMod val="65000"/>
                    <a:lumOff val="35000"/>
                  </a:schemeClr>
                </a:solidFill>
                <a:latin typeface="DIN-Regular" charset="0"/>
                <a:ea typeface="DIN-Regular" charset="0"/>
                <a:cs typeface="DIN-Regular" charset="0"/>
                <a:hlinkClick r:id="rId6"/>
              </a:rPr>
              <a:t>khashayar.saleh@utc.fr</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03 44 23 52 74</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TIMR</a:t>
            </a:r>
          </a:p>
          <a:p>
            <a:pPr algn="r"/>
            <a:r>
              <a:rPr lang="fr-FR" sz="1200" dirty="0">
                <a:solidFill>
                  <a:schemeClr val="tx1">
                    <a:lumMod val="65000"/>
                    <a:lumOff val="35000"/>
                  </a:schemeClr>
                </a:solidFill>
                <a:latin typeface="DIN-Regular" charset="0"/>
                <a:ea typeface="DIN-Regular" charset="0"/>
                <a:cs typeface="DIN-Regular" charset="0"/>
              </a:rPr>
              <a:t>EA 4297</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FEDER</a:t>
            </a:r>
            <a:r>
              <a:rPr lang="fr-FR" sz="1200" dirty="0">
                <a:solidFill>
                  <a:schemeClr val="tx1">
                    <a:lumMod val="65000"/>
                    <a:lumOff val="35000"/>
                  </a:schemeClr>
                </a:solidFill>
                <a:latin typeface="DIN-Regular" charset="0"/>
                <a:ea typeface="DIN-Regular" charset="0"/>
                <a:cs typeface="DIN-Regular" charset="0"/>
              </a:rPr>
              <a:t> 2014-2020</a:t>
            </a:r>
          </a:p>
          <a:p>
            <a:pPr algn="r"/>
            <a:r>
              <a:rPr lang="fr-FR" sz="1100" dirty="0">
                <a:solidFill>
                  <a:schemeClr val="tx1">
                    <a:lumMod val="65000"/>
                    <a:lumOff val="35000"/>
                  </a:schemeClr>
                </a:solidFill>
                <a:latin typeface="DIN-Regular" charset="0"/>
                <a:ea typeface="DIN-Regular" charset="0"/>
                <a:cs typeface="DIN-Regular" charset="0"/>
              </a:rPr>
              <a:t>Convention n° :</a:t>
            </a:r>
            <a:r>
              <a:rPr lang="is-IS" sz="1100"/>
              <a:t> </a:t>
            </a:r>
            <a:r>
              <a:rPr lang="is-IS" sz="1200">
                <a:solidFill>
                  <a:schemeClr val="tx1">
                    <a:lumMod val="65000"/>
                    <a:lumOff val="35000"/>
                  </a:schemeClr>
                </a:solidFill>
                <a:latin typeface="DIN-Regular" charset="0"/>
                <a:ea typeface="DIN-Regular" charset="0"/>
                <a:cs typeface="DIN-Regular" charset="0"/>
              </a:rPr>
              <a:t>PI0001187</a:t>
            </a:r>
            <a:endParaRPr lang="fr-FR" sz="1200" dirty="0">
              <a:solidFill>
                <a:schemeClr val="tx1">
                  <a:lumMod val="65000"/>
                  <a:lumOff val="35000"/>
                </a:schemeClr>
              </a:solidFill>
              <a:latin typeface="DIN-Regular" charset="0"/>
              <a:ea typeface="DIN-Regular" charset="0"/>
              <a:cs typeface="DIN-Regular" charset="0"/>
            </a:endParaRPr>
          </a:p>
          <a:p>
            <a:pPr algn="r"/>
            <a:endParaRPr lang="fr-FR" sz="1050" dirty="0">
              <a:solidFill>
                <a:schemeClr val="tx1">
                  <a:lumMod val="65000"/>
                  <a:lumOff val="35000"/>
                </a:schemeClr>
              </a:solidFill>
              <a:latin typeface="DIN-Regular" charset="0"/>
              <a:ea typeface="DIN-Regular" charset="0"/>
              <a:cs typeface="DIN-Regular" charset="0"/>
            </a:endParaRPr>
          </a:p>
        </p:txBody>
      </p:sp>
      <p:sp>
        <p:nvSpPr>
          <p:cNvPr id="16" name="ZoneTexte 15"/>
          <p:cNvSpPr txBox="1"/>
          <p:nvPr/>
        </p:nvSpPr>
        <p:spPr>
          <a:xfrm>
            <a:off x="1834586" y="14384845"/>
            <a:ext cx="7004960" cy="153888"/>
          </a:xfrm>
          <a:prstGeom prst="rect">
            <a:avLst/>
          </a:prstGeom>
          <a:noFill/>
        </p:spPr>
        <p:txBody>
          <a:bodyPr wrap="square" lIns="0" tIns="0" rIns="0" bIns="0" rtlCol="0">
            <a:spAutoFit/>
          </a:bodyPr>
          <a:lstStyle/>
          <a:p>
            <a:r>
              <a:rPr lang="fr-FR" sz="1000" i="1" dirty="0">
                <a:latin typeface="DIN-Regular" charset="0"/>
                <a:ea typeface="DIN-Regular" charset="0"/>
                <a:cs typeface="DIN-Regular" charset="0"/>
              </a:rPr>
              <a:t>Affichage obligatoire jusqu’au : </a:t>
            </a:r>
            <a:r>
              <a:rPr lang="mr-IN" sz="1000" i="1" dirty="0">
                <a:latin typeface="DIN-Regular" charset="0"/>
                <a:ea typeface="DIN-Regular" charset="0"/>
                <a:cs typeface="DIN-Regular" charset="0"/>
              </a:rPr>
              <a:t>21/10/</a:t>
            </a:r>
            <a:r>
              <a:rPr lang="fr-FR" sz="1000" i="1" dirty="0">
                <a:latin typeface="DIN-Regular" charset="0"/>
                <a:ea typeface="DIN-Regular" charset="0"/>
                <a:cs typeface="DIN-Regular" charset="0"/>
              </a:rPr>
              <a:t>2023</a:t>
            </a:r>
          </a:p>
        </p:txBody>
      </p:sp>
      <p:pic>
        <p:nvPicPr>
          <p:cNvPr id="5" name="Image 4"/>
          <p:cNvPicPr>
            <a:picLocks noChangeAspect="1"/>
          </p:cNvPicPr>
          <p:nvPr/>
        </p:nvPicPr>
        <p:blipFill rotWithShape="1">
          <a:blip r:embed="rId7">
            <a:extLst>
              <a:ext uri="{28A0092B-C50C-407E-A947-70E740481C1C}">
                <a14:useLocalDpi xmlns:a14="http://schemas.microsoft.com/office/drawing/2010/main" val="0"/>
              </a:ext>
            </a:extLst>
          </a:blip>
          <a:srcRect l="15952" r="15894"/>
          <a:stretch/>
        </p:blipFill>
        <p:spPr>
          <a:xfrm>
            <a:off x="7140223" y="12979614"/>
            <a:ext cx="1123950" cy="966289"/>
          </a:xfrm>
          <a:prstGeom prst="rect">
            <a:avLst/>
          </a:prstGeom>
        </p:spPr>
      </p:pic>
      <p:pic>
        <p:nvPicPr>
          <p:cNvPr id="17" name="Imag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1599" y="12845416"/>
            <a:ext cx="894651" cy="894651"/>
          </a:xfrm>
          <a:prstGeom prst="rect">
            <a:avLst/>
          </a:prstGeom>
        </p:spPr>
      </p:pic>
    </p:spTree>
    <p:extLst>
      <p:ext uri="{BB962C8B-B14F-4D97-AF65-F5344CB8AC3E}">
        <p14:creationId xmlns:p14="http://schemas.microsoft.com/office/powerpoint/2010/main" val="15393305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TotalTime>
  <Words>270</Words>
  <Application>Microsoft Office PowerPoint</Application>
  <PresentationFormat>Personnalisé</PresentationFormat>
  <Paragraphs>28</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Arial Narrow</vt:lpstr>
      <vt:lpstr>Calibri</vt:lpstr>
      <vt:lpstr>Calibri Light</vt:lpstr>
      <vt:lpstr>DIN-Bold</vt:lpstr>
      <vt:lpstr>DIN-Medium</vt:lpstr>
      <vt:lpstr>DIN-Regular</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Arthur Prével</cp:lastModifiedBy>
  <cp:revision>88</cp:revision>
  <dcterms:created xsi:type="dcterms:W3CDTF">2017-01-30T14:17:55Z</dcterms:created>
  <dcterms:modified xsi:type="dcterms:W3CDTF">2017-05-17T11:53:33Z</dcterms:modified>
</cp:coreProperties>
</file>