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66" d="100"/>
          <a:sy n="66" d="100"/>
        </p:scale>
        <p:origin x="1620" y="-708"/>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Muriel.Vayssade@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5673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SKINTHER</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Nouveaux modèles tumoraux de peau humaine en trois dimensions pour la thérapie personnalisée du mélanome</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415896"/>
            <a:ext cx="7005600" cy="3097053"/>
          </a:xfrm>
          <a:prstGeom prst="rect">
            <a:avLst/>
          </a:prstGeom>
        </p:spPr>
      </p:pic>
      <p:sp>
        <p:nvSpPr>
          <p:cNvPr id="9" name="ZoneTexte 8"/>
          <p:cNvSpPr txBox="1"/>
          <p:nvPr/>
        </p:nvSpPr>
        <p:spPr>
          <a:xfrm>
            <a:off x="1851225" y="6536160"/>
            <a:ext cx="7004957" cy="6355586"/>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pPr algn="just"/>
            <a:r>
              <a:rPr lang="fr-FR" sz="1600" dirty="0">
                <a:solidFill>
                  <a:schemeClr val="tx1">
                    <a:lumMod val="65000"/>
                    <a:lumOff val="35000"/>
                  </a:schemeClr>
                </a:solidFill>
                <a:latin typeface="DIN-Regular" charset="0"/>
                <a:ea typeface="DIN-Regular" charset="0"/>
                <a:cs typeface="DIN-Regular" charset="0"/>
              </a:rPr>
              <a:t>Le mélanome est une tumeur à haut potentiel métastatique, qui jusque récemment était traitée à ce stade par chimiothérapie, mais avec un faible taux de réponses. Ces dernières années, de nouvelles molécules (à visée immunologique ou des thérapies ciblées bloquant spécifiquement des voies de signalisation fréquemment activées dans les mélanomes) ont été développées et constituent ainsi un progrès thérapeutique. La très grande majorité des études in vitro de ces molécules utilisent des lignées de mélanome cultivées en deux dimensions (2D) : or, les interactions cellules/cellules et cellules/matrice </a:t>
            </a:r>
            <a:r>
              <a:rPr lang="fr-FR" sz="1600" dirty="0" err="1">
                <a:solidFill>
                  <a:schemeClr val="tx1">
                    <a:lumMod val="65000"/>
                    <a:lumOff val="35000"/>
                  </a:schemeClr>
                </a:solidFill>
                <a:latin typeface="DIN-Regular" charset="0"/>
                <a:ea typeface="DIN-Regular" charset="0"/>
                <a:cs typeface="DIN-Regular" charset="0"/>
              </a:rPr>
              <a:t>extra-cellulaire</a:t>
            </a:r>
            <a:r>
              <a:rPr lang="fr-FR" sz="1600" dirty="0">
                <a:solidFill>
                  <a:schemeClr val="tx1">
                    <a:lumMod val="65000"/>
                    <a:lumOff val="35000"/>
                  </a:schemeClr>
                </a:solidFill>
                <a:latin typeface="DIN-Regular" charset="0"/>
                <a:ea typeface="DIN-Regular" charset="0"/>
                <a:cs typeface="DIN-Regular" charset="0"/>
              </a:rPr>
              <a:t> influent de façon décisive sur la réponse des cellules aux molécules de chimiothérapie ou de thérapie ciblée, ce qui explique en partie le fossé existant entre les résultats expérimentaux obtenus à l'aide de modèles cellulaires 2D et la réponse effective observée chez les patients. De nouveaux modèles in vitro de prédiction de la réponse des cellules tumorales aux agents de chimiothérapie et de thérapie ciblée sont ainsi à établir.</a:t>
            </a:r>
          </a:p>
          <a:p>
            <a:pPr algn="just"/>
            <a:r>
              <a:rPr lang="fr-FR" sz="1600" dirty="0">
                <a:solidFill>
                  <a:schemeClr val="tx1">
                    <a:lumMod val="65000"/>
                    <a:lumOff val="35000"/>
                  </a:schemeClr>
                </a:solidFill>
                <a:latin typeface="DIN-Regular" charset="0"/>
                <a:ea typeface="DIN-Regular" charset="0"/>
                <a:cs typeface="DIN-Regular" charset="0"/>
              </a:rPr>
              <a:t>Ainsi, le projet </a:t>
            </a:r>
            <a:r>
              <a:rPr lang="fr-FR" sz="1600" dirty="0" err="1">
                <a:solidFill>
                  <a:schemeClr val="tx1">
                    <a:lumMod val="65000"/>
                    <a:lumOff val="35000"/>
                  </a:schemeClr>
                </a:solidFill>
                <a:latin typeface="DIN-Regular" charset="0"/>
                <a:ea typeface="DIN-Regular" charset="0"/>
                <a:cs typeface="DIN-Regular" charset="0"/>
              </a:rPr>
              <a:t>SkinTher</a:t>
            </a:r>
            <a:r>
              <a:rPr lang="fr-FR" sz="1600" dirty="0">
                <a:solidFill>
                  <a:schemeClr val="tx1">
                    <a:lumMod val="65000"/>
                    <a:lumOff val="35000"/>
                  </a:schemeClr>
                </a:solidFill>
                <a:latin typeface="DIN-Regular" charset="0"/>
                <a:ea typeface="DIN-Regular" charset="0"/>
                <a:cs typeface="DIN-Regular" charset="0"/>
              </a:rPr>
              <a:t> repose sur la mise au point de nouveaux modèles tridimensionnels complexes associant trois populations cellulaires différentes pour obtenir des substituts de peau humaine. Les modèles existants sont constitués de deux types cellulaires (fibroblastes et </a:t>
            </a:r>
            <a:r>
              <a:rPr lang="fr-FR" sz="1600" dirty="0" err="1">
                <a:solidFill>
                  <a:schemeClr val="tx1">
                    <a:lumMod val="65000"/>
                    <a:lumOff val="35000"/>
                  </a:schemeClr>
                </a:solidFill>
                <a:latin typeface="DIN-Regular" charset="0"/>
                <a:ea typeface="DIN-Regular" charset="0"/>
                <a:cs typeface="DIN-Regular" charset="0"/>
              </a:rPr>
              <a:t>kératinocytes</a:t>
            </a:r>
            <a:r>
              <a:rPr lang="fr-FR" sz="1600" dirty="0">
                <a:solidFill>
                  <a:schemeClr val="tx1">
                    <a:lumMod val="65000"/>
                    <a:lumOff val="35000"/>
                  </a:schemeClr>
                </a:solidFill>
                <a:latin typeface="DIN-Regular" charset="0"/>
                <a:ea typeface="DIN-Regular" charset="0"/>
                <a:cs typeface="DIN-Regular" charset="0"/>
              </a:rPr>
              <a:t>), et ne sont donc pas adaptés à l'étude des mélanomes.</a:t>
            </a:r>
          </a:p>
          <a:p>
            <a:pPr algn="just"/>
            <a:endParaRPr lang="fr-FR" sz="1200" dirty="0">
              <a:solidFill>
                <a:schemeClr val="tx1">
                  <a:lumMod val="65000"/>
                  <a:lumOff val="35000"/>
                </a:schemeClr>
              </a:solidFill>
              <a:latin typeface="DIN-Regular" charset="0"/>
              <a:ea typeface="DIN-Regular" charset="0"/>
              <a:cs typeface="DIN-Regular" charset="0"/>
            </a:endParaRPr>
          </a:p>
          <a:p>
            <a:pPr algn="just"/>
            <a:endParaRPr lang="fr-FR" sz="12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cultures   cellulaires   2D   et   3D,   modèles de   peau reconstruite,   </a:t>
            </a:r>
            <a:r>
              <a:rPr lang="fr-FR" sz="1600" dirty="0" err="1">
                <a:solidFill>
                  <a:schemeClr val="tx1">
                    <a:lumMod val="65000"/>
                    <a:lumOff val="35000"/>
                  </a:schemeClr>
                </a:solidFill>
                <a:latin typeface="DIN-Regular" charset="0"/>
                <a:ea typeface="DIN-Regular" charset="0"/>
                <a:cs typeface="DIN-Regular" charset="0"/>
              </a:rPr>
              <a:t>cytotoxicité</a:t>
            </a:r>
            <a:r>
              <a:rPr lang="fr-FR" sz="1600" dirty="0">
                <a:solidFill>
                  <a:schemeClr val="tx1">
                    <a:lumMod val="65000"/>
                    <a:lumOff val="35000"/>
                  </a:schemeClr>
                </a:solidFill>
                <a:latin typeface="DIN-Regular" charset="0"/>
                <a:ea typeface="DIN-Regular" charset="0"/>
                <a:cs typeface="DIN-Regular" charset="0"/>
              </a:rPr>
              <a:t>,   voies   de signalisation, biocompatibilité</a:t>
            </a:r>
          </a:p>
          <a:p>
            <a:endParaRPr lang="fr-FR" sz="1100" dirty="0">
              <a:solidFill>
                <a:schemeClr val="tx1">
                  <a:lumMod val="65000"/>
                  <a:lumOff val="35000"/>
                </a:schemeClr>
              </a:solidFill>
              <a:latin typeface="DIN-Regular" charset="0"/>
              <a:ea typeface="DIN-Regular" charset="0"/>
              <a:cs typeface="DIN-Regular" charset="0"/>
            </a:endParaRPr>
          </a:p>
          <a:p>
            <a:endParaRPr lang="fr-FR" sz="11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err="1">
                <a:solidFill>
                  <a:schemeClr val="tx1">
                    <a:lumMod val="65000"/>
                    <a:lumOff val="35000"/>
                  </a:schemeClr>
                </a:solidFill>
                <a:latin typeface="DIN-Bold" charset="0"/>
                <a:ea typeface="DIN-Bold" charset="0"/>
                <a:cs typeface="DIN-Bold" charset="0"/>
              </a:rPr>
              <a:t>Skinther</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81450"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a:t>
            </a:r>
            <a:r>
              <a:rPr lang="fr-FR" sz="800" dirty="0" err="1">
                <a:latin typeface="Arial Narrow" charset="0"/>
                <a:ea typeface="Arial Narrow" charset="0"/>
                <a:cs typeface="Arial Narrow" charset="0"/>
              </a:rPr>
              <a:t>Skinther</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3" y="10871054"/>
            <a:ext cx="1844782" cy="2062103"/>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Muriel </a:t>
            </a:r>
            <a:r>
              <a:rPr lang="fr-FR" sz="1200" dirty="0" err="1">
                <a:solidFill>
                  <a:schemeClr val="tx1">
                    <a:lumMod val="65000"/>
                    <a:lumOff val="35000"/>
                  </a:schemeClr>
                </a:solidFill>
                <a:latin typeface="DIN-Regular" charset="0"/>
                <a:ea typeface="DIN-Regular" charset="0"/>
                <a:cs typeface="DIN-Regular" charset="0"/>
              </a:rPr>
              <a:t>Vayssade</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Muriel.Vayssade@utc.fr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03 44 23 73 09</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BMBI</a:t>
            </a:r>
          </a:p>
          <a:p>
            <a:pPr algn="r"/>
            <a:r>
              <a:rPr lang="fr-FR" sz="1200" dirty="0">
                <a:solidFill>
                  <a:schemeClr val="tx1">
                    <a:lumMod val="65000"/>
                    <a:lumOff val="35000"/>
                  </a:schemeClr>
                </a:solidFill>
                <a:latin typeface="DIN-Regular" charset="0"/>
                <a:ea typeface="DIN-Regular" charset="0"/>
                <a:cs typeface="DIN-Regular" charset="0"/>
              </a:rPr>
              <a:t>UMR CNRS 7338</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:PI0001673 </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301</Words>
  <Application>Microsoft Office PowerPoint</Application>
  <PresentationFormat>Personnalisé</PresentationFormat>
  <Paragraphs>24</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91</cp:revision>
  <dcterms:created xsi:type="dcterms:W3CDTF">2017-01-30T14:17:55Z</dcterms:created>
  <dcterms:modified xsi:type="dcterms:W3CDTF">2017-05-28T13:19:59Z</dcterms:modified>
</cp:coreProperties>
</file>