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10691813" cy="15119350"/>
  <p:notesSz cx="6858000" cy="9144000"/>
  <p:defaultTextStyle>
    <a:defPPr>
      <a:defRPr lang="fr-FR"/>
    </a:defPPr>
    <a:lvl1pPr marL="0" algn="l" defTabSz="1053480" rtl="0" eaLnBrk="1" latinLnBrk="0" hangingPunct="1">
      <a:defRPr sz="2074" kern="1200">
        <a:solidFill>
          <a:schemeClr val="tx1"/>
        </a:solidFill>
        <a:latin typeface="+mn-lt"/>
        <a:ea typeface="+mn-ea"/>
        <a:cs typeface="+mn-cs"/>
      </a:defRPr>
    </a:lvl1pPr>
    <a:lvl2pPr marL="526740" algn="l" defTabSz="1053480" rtl="0" eaLnBrk="1" latinLnBrk="0" hangingPunct="1">
      <a:defRPr sz="2074" kern="1200">
        <a:solidFill>
          <a:schemeClr val="tx1"/>
        </a:solidFill>
        <a:latin typeface="+mn-lt"/>
        <a:ea typeface="+mn-ea"/>
        <a:cs typeface="+mn-cs"/>
      </a:defRPr>
    </a:lvl2pPr>
    <a:lvl3pPr marL="1053480" algn="l" defTabSz="1053480" rtl="0" eaLnBrk="1" latinLnBrk="0" hangingPunct="1">
      <a:defRPr sz="2074" kern="1200">
        <a:solidFill>
          <a:schemeClr val="tx1"/>
        </a:solidFill>
        <a:latin typeface="+mn-lt"/>
        <a:ea typeface="+mn-ea"/>
        <a:cs typeface="+mn-cs"/>
      </a:defRPr>
    </a:lvl3pPr>
    <a:lvl4pPr marL="1580220" algn="l" defTabSz="1053480" rtl="0" eaLnBrk="1" latinLnBrk="0" hangingPunct="1">
      <a:defRPr sz="2074" kern="1200">
        <a:solidFill>
          <a:schemeClr val="tx1"/>
        </a:solidFill>
        <a:latin typeface="+mn-lt"/>
        <a:ea typeface="+mn-ea"/>
        <a:cs typeface="+mn-cs"/>
      </a:defRPr>
    </a:lvl4pPr>
    <a:lvl5pPr marL="2106960" algn="l" defTabSz="1053480" rtl="0" eaLnBrk="1" latinLnBrk="0" hangingPunct="1">
      <a:defRPr sz="2074" kern="1200">
        <a:solidFill>
          <a:schemeClr val="tx1"/>
        </a:solidFill>
        <a:latin typeface="+mn-lt"/>
        <a:ea typeface="+mn-ea"/>
        <a:cs typeface="+mn-cs"/>
      </a:defRPr>
    </a:lvl5pPr>
    <a:lvl6pPr marL="2633701" algn="l" defTabSz="1053480" rtl="0" eaLnBrk="1" latinLnBrk="0" hangingPunct="1">
      <a:defRPr sz="2074" kern="1200">
        <a:solidFill>
          <a:schemeClr val="tx1"/>
        </a:solidFill>
        <a:latin typeface="+mn-lt"/>
        <a:ea typeface="+mn-ea"/>
        <a:cs typeface="+mn-cs"/>
      </a:defRPr>
    </a:lvl6pPr>
    <a:lvl7pPr marL="3160441" algn="l" defTabSz="1053480" rtl="0" eaLnBrk="1" latinLnBrk="0" hangingPunct="1">
      <a:defRPr sz="2074" kern="1200">
        <a:solidFill>
          <a:schemeClr val="tx1"/>
        </a:solidFill>
        <a:latin typeface="+mn-lt"/>
        <a:ea typeface="+mn-ea"/>
        <a:cs typeface="+mn-cs"/>
      </a:defRPr>
    </a:lvl7pPr>
    <a:lvl8pPr marL="3687181" algn="l" defTabSz="1053480" rtl="0" eaLnBrk="1" latinLnBrk="0" hangingPunct="1">
      <a:defRPr sz="2074" kern="1200">
        <a:solidFill>
          <a:schemeClr val="tx1"/>
        </a:solidFill>
        <a:latin typeface="+mn-lt"/>
        <a:ea typeface="+mn-ea"/>
        <a:cs typeface="+mn-cs"/>
      </a:defRPr>
    </a:lvl8pPr>
    <a:lvl9pPr marL="4213921" algn="l" defTabSz="1053480" rtl="0" eaLnBrk="1" latinLnBrk="0" hangingPunct="1">
      <a:defRPr sz="207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F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822"/>
    <p:restoredTop sz="94686"/>
  </p:normalViewPr>
  <p:slideViewPr>
    <p:cSldViewPr snapToGrid="0" snapToObjects="1">
      <p:cViewPr>
        <p:scale>
          <a:sx n="66" d="100"/>
          <a:sy n="66" d="100"/>
        </p:scale>
        <p:origin x="1620" y="-3210"/>
      </p:cViewPr>
      <p:guideLst>
        <p:guide orient="horz" pos="4762"/>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60906-B38D-D944-AD0E-1DE760DB9870}" type="datetimeFigureOut">
              <a:rPr lang="fr-FR" smtClean="0"/>
              <a:t>28/05/2017</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98F52-C40B-E841-9197-A8389B828450}" type="slidenum">
              <a:rPr lang="fr-FR" smtClean="0"/>
              <a:t>‹N°›</a:t>
            </a:fld>
            <a:endParaRPr lang="fr-FR"/>
          </a:p>
        </p:txBody>
      </p:sp>
    </p:spTree>
    <p:extLst>
      <p:ext uri="{BB962C8B-B14F-4D97-AF65-F5344CB8AC3E}">
        <p14:creationId xmlns:p14="http://schemas.microsoft.com/office/powerpoint/2010/main" val="344135616"/>
      </p:ext>
    </p:extLst>
  </p:cSld>
  <p:clrMap bg1="lt1" tx1="dk1" bg2="lt2" tx2="dk2" accent1="accent1" accent2="accent2" accent3="accent3" accent4="accent4" accent5="accent5" accent6="accent6" hlink="hlink" folHlink="folHlink"/>
  <p:notesStyle>
    <a:lvl1pPr marL="0" algn="l" defTabSz="1053480" rtl="0" eaLnBrk="1" latinLnBrk="0" hangingPunct="1">
      <a:defRPr sz="1383" kern="1200">
        <a:solidFill>
          <a:schemeClr val="tx1"/>
        </a:solidFill>
        <a:latin typeface="+mn-lt"/>
        <a:ea typeface="+mn-ea"/>
        <a:cs typeface="+mn-cs"/>
      </a:defRPr>
    </a:lvl1pPr>
    <a:lvl2pPr marL="526740" algn="l" defTabSz="1053480" rtl="0" eaLnBrk="1" latinLnBrk="0" hangingPunct="1">
      <a:defRPr sz="1383" kern="1200">
        <a:solidFill>
          <a:schemeClr val="tx1"/>
        </a:solidFill>
        <a:latin typeface="+mn-lt"/>
        <a:ea typeface="+mn-ea"/>
        <a:cs typeface="+mn-cs"/>
      </a:defRPr>
    </a:lvl2pPr>
    <a:lvl3pPr marL="1053480" algn="l" defTabSz="1053480" rtl="0" eaLnBrk="1" latinLnBrk="0" hangingPunct="1">
      <a:defRPr sz="1383" kern="1200">
        <a:solidFill>
          <a:schemeClr val="tx1"/>
        </a:solidFill>
        <a:latin typeface="+mn-lt"/>
        <a:ea typeface="+mn-ea"/>
        <a:cs typeface="+mn-cs"/>
      </a:defRPr>
    </a:lvl3pPr>
    <a:lvl4pPr marL="1580220" algn="l" defTabSz="1053480" rtl="0" eaLnBrk="1" latinLnBrk="0" hangingPunct="1">
      <a:defRPr sz="1383" kern="1200">
        <a:solidFill>
          <a:schemeClr val="tx1"/>
        </a:solidFill>
        <a:latin typeface="+mn-lt"/>
        <a:ea typeface="+mn-ea"/>
        <a:cs typeface="+mn-cs"/>
      </a:defRPr>
    </a:lvl4pPr>
    <a:lvl5pPr marL="2106960" algn="l" defTabSz="1053480" rtl="0" eaLnBrk="1" latinLnBrk="0" hangingPunct="1">
      <a:defRPr sz="1383" kern="1200">
        <a:solidFill>
          <a:schemeClr val="tx1"/>
        </a:solidFill>
        <a:latin typeface="+mn-lt"/>
        <a:ea typeface="+mn-ea"/>
        <a:cs typeface="+mn-cs"/>
      </a:defRPr>
    </a:lvl5pPr>
    <a:lvl6pPr marL="2633701" algn="l" defTabSz="1053480" rtl="0" eaLnBrk="1" latinLnBrk="0" hangingPunct="1">
      <a:defRPr sz="1383" kern="1200">
        <a:solidFill>
          <a:schemeClr val="tx1"/>
        </a:solidFill>
        <a:latin typeface="+mn-lt"/>
        <a:ea typeface="+mn-ea"/>
        <a:cs typeface="+mn-cs"/>
      </a:defRPr>
    </a:lvl6pPr>
    <a:lvl7pPr marL="3160441" algn="l" defTabSz="1053480" rtl="0" eaLnBrk="1" latinLnBrk="0" hangingPunct="1">
      <a:defRPr sz="1383" kern="1200">
        <a:solidFill>
          <a:schemeClr val="tx1"/>
        </a:solidFill>
        <a:latin typeface="+mn-lt"/>
        <a:ea typeface="+mn-ea"/>
        <a:cs typeface="+mn-cs"/>
      </a:defRPr>
    </a:lvl7pPr>
    <a:lvl8pPr marL="3687181" algn="l" defTabSz="1053480" rtl="0" eaLnBrk="1" latinLnBrk="0" hangingPunct="1">
      <a:defRPr sz="1383" kern="1200">
        <a:solidFill>
          <a:schemeClr val="tx1"/>
        </a:solidFill>
        <a:latin typeface="+mn-lt"/>
        <a:ea typeface="+mn-ea"/>
        <a:cs typeface="+mn-cs"/>
      </a:defRPr>
    </a:lvl8pPr>
    <a:lvl9pPr marL="4213921" algn="l" defTabSz="1053480" rtl="0" eaLnBrk="1" latinLnBrk="0" hangingPunct="1">
      <a:defRPr sz="13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38388" y="1143000"/>
            <a:ext cx="2181225"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FC98F52-C40B-E841-9197-A8389B828450}" type="slidenum">
              <a:rPr lang="fr-FR" smtClean="0"/>
              <a:t>1</a:t>
            </a:fld>
            <a:endParaRPr lang="fr-FR"/>
          </a:p>
        </p:txBody>
      </p:sp>
    </p:spTree>
    <p:extLst>
      <p:ext uri="{BB962C8B-B14F-4D97-AF65-F5344CB8AC3E}">
        <p14:creationId xmlns:p14="http://schemas.microsoft.com/office/powerpoint/2010/main" val="713836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fr-FR"/>
              <a:t>Cliquez et modifiez le titre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705910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223278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993734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 y="0"/>
            <a:ext cx="10689596" cy="15120320"/>
          </a:xfrm>
          <a:prstGeom prst="rect">
            <a:avLst/>
          </a:prstGeom>
        </p:spPr>
      </p:pic>
    </p:spTree>
    <p:extLst>
      <p:ext uri="{BB962C8B-B14F-4D97-AF65-F5344CB8AC3E}">
        <p14:creationId xmlns:p14="http://schemas.microsoft.com/office/powerpoint/2010/main" val="71130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54069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fr-FR"/>
              <a:t>Cliquez et modifiez le titre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1565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5300FC9-220C-5746-A894-5C8380D2FC1A}" type="datetimeFigureOut">
              <a:rPr lang="fr-FR" smtClean="0"/>
              <a:t>28/05/2017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33624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fr-FR"/>
              <a:t>Cliquez et modifiez le titre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4" name="Content Placeholder 3"/>
          <p:cNvSpPr>
            <a:spLocks noGrp="1"/>
          </p:cNvSpPr>
          <p:nvPr>
            <p:ph sz="half" idx="2"/>
          </p:nvPr>
        </p:nvSpPr>
        <p:spPr>
          <a:xfrm>
            <a:off x="736456" y="5522763"/>
            <a:ext cx="4523137"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6" name="Content Placeholder 5"/>
          <p:cNvSpPr>
            <a:spLocks noGrp="1"/>
          </p:cNvSpPr>
          <p:nvPr>
            <p:ph sz="quarter" idx="4"/>
          </p:nvPr>
        </p:nvSpPr>
        <p:spPr>
          <a:xfrm>
            <a:off x="5412731" y="5522763"/>
            <a:ext cx="4545413"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5300FC9-220C-5746-A894-5C8380D2FC1A}" type="datetimeFigureOut">
              <a:rPr lang="fr-FR" smtClean="0"/>
              <a:t>28/05/2017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25255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45300FC9-220C-5746-A894-5C8380D2FC1A}" type="datetimeFigureOut">
              <a:rPr lang="fr-FR" smtClean="0"/>
              <a:t>28/05/2017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212901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00FC9-220C-5746-A894-5C8380D2FC1A}" type="datetimeFigureOut">
              <a:rPr lang="fr-FR" smtClean="0"/>
              <a:t>28/05/2017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90230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28/05/2017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716154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28/05/2017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562726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45300FC9-220C-5746-A894-5C8380D2FC1A}" type="datetimeFigureOut">
              <a:rPr lang="fr-FR" smtClean="0"/>
              <a:t>28/05/2017</a:t>
            </a:fld>
            <a:endParaRPr lang="fr-F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BFAF064B-8AB5-AB4D-BC58-4A0BA35C9A05}" type="slidenum">
              <a:rPr lang="fr-FR" smtClean="0"/>
              <a:t>‹N°›</a:t>
            </a:fld>
            <a:endParaRPr lang="fr-FR"/>
          </a:p>
        </p:txBody>
      </p:sp>
    </p:spTree>
    <p:extLst>
      <p:ext uri="{BB962C8B-B14F-4D97-AF65-F5344CB8AC3E}">
        <p14:creationId xmlns:p14="http://schemas.microsoft.com/office/powerpoint/2010/main" val="1521309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g"/><Relationship Id="rId7" Type="http://schemas.openxmlformats.org/officeDocument/2006/relationships/hyperlink" Target="mailto:anne.guenand@utc.fr"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mailto:charles.lenay@utc.fr" TargetMode="External"/><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845129" y="2227981"/>
            <a:ext cx="7004957" cy="1261884"/>
          </a:xfrm>
          <a:prstGeom prst="rect">
            <a:avLst/>
          </a:prstGeom>
          <a:noFill/>
        </p:spPr>
        <p:txBody>
          <a:bodyPr wrap="square" rtlCol="0">
            <a:spAutoFit/>
          </a:bodyPr>
          <a:lstStyle/>
          <a:p>
            <a:pPr algn="ctr"/>
            <a:r>
              <a:rPr lang="fr-FR" sz="3600" dirty="0">
                <a:solidFill>
                  <a:srgbClr val="84BF41"/>
                </a:solidFill>
                <a:latin typeface="DIN-Medium" charset="0"/>
                <a:ea typeface="DIN-Medium" charset="0"/>
                <a:cs typeface="DIN-Medium" charset="0"/>
              </a:rPr>
              <a:t>SPACEI</a:t>
            </a:r>
            <a:br>
              <a:rPr lang="fr-FR" sz="3600" dirty="0">
                <a:solidFill>
                  <a:srgbClr val="84BF41"/>
                </a:solidFill>
                <a:latin typeface="DIN-Medium" charset="0"/>
                <a:ea typeface="DIN-Medium" charset="0"/>
                <a:cs typeface="DIN-Medium" charset="0"/>
              </a:rPr>
            </a:br>
            <a:r>
              <a:rPr lang="fr-FR" sz="2000" dirty="0">
                <a:solidFill>
                  <a:srgbClr val="84BF41"/>
                </a:solidFill>
                <a:latin typeface="DIN-Medium" charset="0"/>
                <a:ea typeface="DIN-Medium" charset="0"/>
                <a:cs typeface="DIN-Medium" charset="0"/>
              </a:rPr>
              <a:t>Suppléance perceptive pour l'attention conjointe dans les espaces d'interaction numériques</a:t>
            </a:r>
            <a:endParaRPr lang="fr-FR" sz="3600" dirty="0">
              <a:solidFill>
                <a:srgbClr val="84BF41"/>
              </a:solidFill>
              <a:latin typeface="DIN-Medium" charset="0"/>
              <a:ea typeface="DIN-Medium" charset="0"/>
              <a:cs typeface="DIN-Medium" charset="0"/>
            </a:endParaRP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t="-140" b="38637"/>
          <a:stretch/>
        </p:blipFill>
        <p:spPr>
          <a:xfrm>
            <a:off x="1845128" y="3605896"/>
            <a:ext cx="7005600" cy="3097053"/>
          </a:xfrm>
          <a:prstGeom prst="rect">
            <a:avLst/>
          </a:prstGeom>
        </p:spPr>
      </p:pic>
      <p:sp>
        <p:nvSpPr>
          <p:cNvPr id="9" name="ZoneTexte 8"/>
          <p:cNvSpPr txBox="1"/>
          <p:nvPr/>
        </p:nvSpPr>
        <p:spPr>
          <a:xfrm>
            <a:off x="1851225" y="6904285"/>
            <a:ext cx="7004957" cy="6155531"/>
          </a:xfrm>
          <a:prstGeom prst="rect">
            <a:avLst/>
          </a:prstGeom>
          <a:noFill/>
        </p:spPr>
        <p:txBody>
          <a:bodyPr wrap="square" lIns="0" tIns="0" rIns="0" bIns="0" rtlCol="0">
            <a:spAutoFit/>
          </a:bodyPr>
          <a:lstStyle/>
          <a:p>
            <a:r>
              <a:rPr lang="fr-FR" sz="1600" dirty="0">
                <a:solidFill>
                  <a:schemeClr val="tx1">
                    <a:lumMod val="65000"/>
                    <a:lumOff val="35000"/>
                  </a:schemeClr>
                </a:solidFill>
                <a:latin typeface="DIN-Bold" charset="0"/>
                <a:ea typeface="DIN-Bold" charset="0"/>
                <a:cs typeface="DIN-Bold" charset="0"/>
              </a:rPr>
              <a:t>Résumé</a:t>
            </a:r>
          </a:p>
          <a:p>
            <a:endParaRPr lang="fr-FR" sz="1600" dirty="0">
              <a:solidFill>
                <a:schemeClr val="tx1">
                  <a:lumMod val="65000"/>
                  <a:lumOff val="35000"/>
                </a:schemeClr>
              </a:solidFill>
              <a:latin typeface="DIN-Bold" charset="0"/>
              <a:ea typeface="DIN-Bold" charset="0"/>
              <a:cs typeface="DIN-Bold" charset="0"/>
            </a:endParaRPr>
          </a:p>
          <a:p>
            <a:pPr algn="just"/>
            <a:r>
              <a:rPr lang="fr-FR" sz="1600" dirty="0">
                <a:solidFill>
                  <a:schemeClr val="tx1">
                    <a:lumMod val="65000"/>
                    <a:lumOff val="35000"/>
                  </a:schemeClr>
                </a:solidFill>
                <a:latin typeface="DIN-Regular" charset="0"/>
                <a:ea typeface="DIN-Regular" charset="0"/>
                <a:cs typeface="DIN-Regular" charset="0"/>
              </a:rPr>
              <a:t>Le succès des dispositifs de suppléance et de communication pour les personnes présentant des troubles sensoriels ou psychologiques (aveugles et malvoyants, sourds et malentendants, autistes,...) dépend de leur capacité à créer un espace d'interaction interpersonnel permettant de réaliser des tâches communes. </a:t>
            </a:r>
          </a:p>
          <a:p>
            <a:pPr algn="just"/>
            <a:endParaRPr lang="fr-FR" sz="1600" dirty="0">
              <a:solidFill>
                <a:schemeClr val="tx1">
                  <a:lumMod val="65000"/>
                  <a:lumOff val="35000"/>
                </a:schemeClr>
              </a:solidFill>
              <a:latin typeface="DIN-Regular" charset="0"/>
              <a:ea typeface="DIN-Regular" charset="0"/>
              <a:cs typeface="DIN-Regular" charset="0"/>
            </a:endParaRPr>
          </a:p>
          <a:p>
            <a:pPr algn="just"/>
            <a:r>
              <a:rPr lang="fr-FR" sz="1600" dirty="0">
                <a:solidFill>
                  <a:schemeClr val="tx1">
                    <a:lumMod val="65000"/>
                    <a:lumOff val="35000"/>
                  </a:schemeClr>
                </a:solidFill>
                <a:latin typeface="DIN-Regular" charset="0"/>
                <a:ea typeface="DIN-Regular" charset="0"/>
                <a:cs typeface="DIN-Regular" charset="0"/>
              </a:rPr>
              <a:t>Cela demande en premier lieu de rendre possible l'action conjointe sur un objet tiers : pouvoir désigner un objet ou un autre sujet (regard ou pointage déictique), pouvoir se guider mutuellement vers un objet du monde commun ; comprendre la direction du focus attentionnel d'autrui. </a:t>
            </a:r>
          </a:p>
          <a:p>
            <a:pPr algn="just"/>
            <a:endParaRPr lang="fr-FR" sz="1600" dirty="0">
              <a:solidFill>
                <a:schemeClr val="tx1">
                  <a:lumMod val="65000"/>
                  <a:lumOff val="35000"/>
                </a:schemeClr>
              </a:solidFill>
              <a:latin typeface="DIN-Regular" charset="0"/>
              <a:ea typeface="DIN-Regular" charset="0"/>
              <a:cs typeface="DIN-Regular" charset="0"/>
            </a:endParaRPr>
          </a:p>
          <a:p>
            <a:pPr algn="just"/>
            <a:r>
              <a:rPr lang="fr-FR" sz="1600" dirty="0">
                <a:solidFill>
                  <a:schemeClr val="tx1">
                    <a:lumMod val="65000"/>
                    <a:lumOff val="35000"/>
                  </a:schemeClr>
                </a:solidFill>
                <a:latin typeface="DIN-Regular" charset="0"/>
                <a:ea typeface="DIN-Regular" charset="0"/>
                <a:cs typeface="DIN-Regular" charset="0"/>
              </a:rPr>
              <a:t>Nous pensons que ces capacités de cognition sociale sont directement liées aux capacités de construire un espace perceptif distal (séparation du point de vue et de l'objet perçu) qui puisse être reconnu comme partagé par plusieurs être intentionnels. Nos expériences s'appuieront sur des dispositifs d'interaction à distance qu'elles contribueront en retour à améliorer.</a:t>
            </a:r>
          </a:p>
          <a:p>
            <a:pPr algn="just"/>
            <a:endParaRPr lang="fr-FR" sz="1600" dirty="0">
              <a:solidFill>
                <a:schemeClr val="tx1">
                  <a:lumMod val="65000"/>
                  <a:lumOff val="35000"/>
                </a:schemeClr>
              </a:solidFill>
              <a:latin typeface="DIN-Regular" charset="0"/>
              <a:ea typeface="DIN-Regular" charset="0"/>
              <a:cs typeface="DIN-Regular" charset="0"/>
            </a:endParaRPr>
          </a:p>
          <a:p>
            <a:pPr algn="just"/>
            <a:endParaRPr lang="fr-FR" sz="1600" dirty="0">
              <a:solidFill>
                <a:schemeClr val="tx1">
                  <a:lumMod val="65000"/>
                  <a:lumOff val="35000"/>
                </a:schemeClr>
              </a:solidFill>
              <a:latin typeface="DIN-Regular" charset="0"/>
              <a:ea typeface="DIN-Regular" charset="0"/>
              <a:cs typeface="DIN-Regular" charset="0"/>
            </a:endParaRPr>
          </a:p>
          <a:p>
            <a:r>
              <a:rPr lang="fr-FR" sz="1600" dirty="0">
                <a:solidFill>
                  <a:schemeClr val="tx1">
                    <a:lumMod val="65000"/>
                    <a:lumOff val="35000"/>
                  </a:schemeClr>
                </a:solidFill>
                <a:latin typeface="DIN-Bold" charset="0"/>
                <a:ea typeface="DIN-Bold" charset="0"/>
                <a:cs typeface="DIN-Bold" charset="0"/>
              </a:rPr>
              <a:t>Mots-clés : </a:t>
            </a:r>
            <a:r>
              <a:rPr lang="fr-FR" sz="1600" dirty="0">
                <a:solidFill>
                  <a:schemeClr val="tx1">
                    <a:lumMod val="65000"/>
                    <a:lumOff val="35000"/>
                  </a:schemeClr>
                </a:solidFill>
                <a:latin typeface="DIN-Regular" charset="0"/>
                <a:ea typeface="DIN-Regular" charset="0"/>
                <a:cs typeface="DIN-Regular" charset="0"/>
              </a:rPr>
              <a:t>Suppléance perceptive, Déficience sensorielle, Cognition sociale, Interfaces multimodales</a:t>
            </a:r>
          </a:p>
          <a:p>
            <a:endParaRPr lang="fr-FR" sz="1600" dirty="0">
              <a:solidFill>
                <a:schemeClr val="tx1">
                  <a:lumMod val="65000"/>
                  <a:lumOff val="35000"/>
                </a:schemeClr>
              </a:solidFill>
              <a:latin typeface="DIN-Regular" charset="0"/>
              <a:ea typeface="DIN-Regular" charset="0"/>
              <a:cs typeface="DIN-Regular" charset="0"/>
            </a:endParaRPr>
          </a:p>
          <a:p>
            <a:endParaRPr lang="fr-FR" sz="1100" dirty="0">
              <a:solidFill>
                <a:schemeClr val="tx1">
                  <a:lumMod val="65000"/>
                  <a:lumOff val="35000"/>
                </a:schemeClr>
              </a:solidFill>
              <a:latin typeface="DIN-Regular" charset="0"/>
              <a:ea typeface="DIN-Regular" charset="0"/>
              <a:cs typeface="DIN-Regular" charset="0"/>
            </a:endParaRPr>
          </a:p>
          <a:p>
            <a:r>
              <a:rPr lang="fr-FR" sz="1600" dirty="0">
                <a:solidFill>
                  <a:schemeClr val="tx1">
                    <a:lumMod val="65000"/>
                    <a:lumOff val="35000"/>
                  </a:schemeClr>
                </a:solidFill>
                <a:latin typeface="DIN-Regular" charset="0"/>
                <a:ea typeface="DIN-Regular" charset="0"/>
                <a:cs typeface="DIN-Regular" charset="0"/>
              </a:rPr>
              <a:t>Le projet </a:t>
            </a:r>
            <a:r>
              <a:rPr lang="fr-FR" sz="1600" dirty="0" err="1">
                <a:solidFill>
                  <a:schemeClr val="tx1">
                    <a:lumMod val="65000"/>
                    <a:lumOff val="35000"/>
                  </a:schemeClr>
                </a:solidFill>
                <a:latin typeface="DIN-Bold" charset="0"/>
                <a:ea typeface="DIN-Bold" charset="0"/>
                <a:cs typeface="DIN-Bold" charset="0"/>
              </a:rPr>
              <a:t>Spacei</a:t>
            </a:r>
            <a:r>
              <a:rPr lang="fr-FR" sz="1600" dirty="0">
                <a:solidFill>
                  <a:schemeClr val="tx1">
                    <a:lumMod val="65000"/>
                    <a:lumOff val="35000"/>
                  </a:schemeClr>
                </a:solidFill>
                <a:latin typeface="DIN-Bold" charset="0"/>
                <a:ea typeface="DIN-Bold" charset="0"/>
                <a:cs typeface="DIN-Bold" charset="0"/>
              </a:rPr>
              <a:t> </a:t>
            </a:r>
            <a:r>
              <a:rPr lang="fr-FR" sz="1600" dirty="0">
                <a:solidFill>
                  <a:schemeClr val="tx1">
                    <a:lumMod val="65000"/>
                    <a:lumOff val="35000"/>
                  </a:schemeClr>
                </a:solidFill>
                <a:latin typeface="DIN-Regular" charset="0"/>
                <a:ea typeface="DIN-Regular" charset="0"/>
                <a:cs typeface="DIN-Regular" charset="0"/>
              </a:rPr>
              <a:t>bénéficie de financements du Conseil régional Hauts-de-France et de l’Union Européenne.</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781" y="13078038"/>
            <a:ext cx="1348379" cy="759119"/>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2768" y="13124514"/>
            <a:ext cx="1138682" cy="759120"/>
          </a:xfrm>
          <a:prstGeom prst="rect">
            <a:avLst/>
          </a:prstGeom>
        </p:spPr>
      </p:pic>
      <p:sp>
        <p:nvSpPr>
          <p:cNvPr id="10" name="ZoneTexte 9"/>
          <p:cNvSpPr txBox="1"/>
          <p:nvPr/>
        </p:nvSpPr>
        <p:spPr>
          <a:xfrm>
            <a:off x="5493325" y="13124514"/>
            <a:ext cx="1327260" cy="492443"/>
          </a:xfrm>
          <a:prstGeom prst="rect">
            <a:avLst/>
          </a:prstGeom>
          <a:noFill/>
        </p:spPr>
        <p:txBody>
          <a:bodyPr wrap="square" lIns="72000" tIns="0" rIns="0" bIns="0" rtlCol="0">
            <a:spAutoFit/>
          </a:bodyPr>
          <a:lstStyle/>
          <a:p>
            <a:r>
              <a:rPr lang="fr-FR" sz="800" dirty="0">
                <a:latin typeface="Arial Narrow" charset="0"/>
                <a:ea typeface="Arial Narrow" charset="0"/>
                <a:cs typeface="Arial Narrow" charset="0"/>
              </a:rPr>
              <a:t>Le projet </a:t>
            </a:r>
            <a:r>
              <a:rPr lang="fr-FR" sz="800" dirty="0" err="1">
                <a:latin typeface="Arial Narrow" charset="0"/>
                <a:ea typeface="Arial Narrow" charset="0"/>
                <a:cs typeface="Arial Narrow" charset="0"/>
              </a:rPr>
              <a:t>Spacei</a:t>
            </a:r>
            <a:r>
              <a:rPr lang="fr-FR" sz="800" dirty="0">
                <a:latin typeface="Arial Narrow" charset="0"/>
                <a:ea typeface="Arial Narrow" charset="0"/>
                <a:cs typeface="Arial Narrow" charset="0"/>
              </a:rPr>
              <a:t> est cofinancé par l’Union Européenne dans le cadre du Fonds européen pour le développement régional (FEDER)</a:t>
            </a:r>
          </a:p>
        </p:txBody>
      </p:sp>
      <p:cxnSp>
        <p:nvCxnSpPr>
          <p:cNvPr id="11" name="Connecteur droit 10"/>
          <p:cNvCxnSpPr/>
          <p:nvPr/>
        </p:nvCxnSpPr>
        <p:spPr>
          <a:xfrm>
            <a:off x="1845127" y="12956385"/>
            <a:ext cx="700495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95004" y="9578392"/>
            <a:ext cx="1929589" cy="3354765"/>
          </a:xfrm>
          <a:prstGeom prst="rect">
            <a:avLst/>
          </a:prstGeom>
          <a:noFill/>
        </p:spPr>
        <p:txBody>
          <a:bodyPr wrap="square" bIns="0" rtlCol="0" anchor="b" anchorCtr="0">
            <a:spAutoFit/>
          </a:bodyPr>
          <a:lstStyle/>
          <a:p>
            <a:pPr algn="r"/>
            <a:r>
              <a:rPr lang="fr-FR" sz="1200" dirty="0">
                <a:solidFill>
                  <a:schemeClr val="tx1">
                    <a:lumMod val="65000"/>
                    <a:lumOff val="35000"/>
                  </a:schemeClr>
                </a:solidFill>
                <a:latin typeface="DIN-Bold" charset="0"/>
                <a:ea typeface="DIN-Bold" charset="0"/>
                <a:cs typeface="DIN-Bold" charset="0"/>
              </a:rPr>
              <a:t>Contacts</a:t>
            </a:r>
          </a:p>
          <a:p>
            <a:pPr algn="r"/>
            <a:endParaRPr lang="fr-FR" sz="1200" dirty="0">
              <a:solidFill>
                <a:srgbClr val="FF0000"/>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Charles </a:t>
            </a:r>
            <a:r>
              <a:rPr lang="fr-FR" sz="1200" dirty="0" err="1">
                <a:solidFill>
                  <a:schemeClr val="tx1">
                    <a:lumMod val="65000"/>
                    <a:lumOff val="35000"/>
                  </a:schemeClr>
                </a:solidFill>
                <a:latin typeface="DIN-Regular" charset="0"/>
                <a:ea typeface="DIN-Regular" charset="0"/>
                <a:cs typeface="DIN-Regular" charset="0"/>
              </a:rPr>
              <a:t>Lenay</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hlinkClick r:id="rId6"/>
              </a:rPr>
              <a:t>charles.lenay@utc.fr</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03 44 23 43 68</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COSTECH</a:t>
            </a:r>
          </a:p>
          <a:p>
            <a:pPr algn="r"/>
            <a:r>
              <a:rPr lang="fr-FR" sz="1200" dirty="0">
                <a:solidFill>
                  <a:schemeClr val="tx1">
                    <a:lumMod val="65000"/>
                    <a:lumOff val="35000"/>
                  </a:schemeClr>
                </a:solidFill>
                <a:latin typeface="DIN-Regular" charset="0"/>
                <a:ea typeface="DIN-Regular" charset="0"/>
                <a:cs typeface="DIN-Regular" charset="0"/>
              </a:rPr>
              <a:t>EA 2223</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Anne </a:t>
            </a:r>
            <a:r>
              <a:rPr lang="fr-FR" sz="1200" dirty="0" err="1">
                <a:solidFill>
                  <a:schemeClr val="tx1">
                    <a:lumMod val="65000"/>
                    <a:lumOff val="35000"/>
                  </a:schemeClr>
                </a:solidFill>
                <a:latin typeface="DIN-Regular" charset="0"/>
                <a:ea typeface="DIN-Regular" charset="0"/>
                <a:cs typeface="DIN-Regular" charset="0"/>
              </a:rPr>
              <a:t>Guenand-Wacquiez</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hlinkClick r:id="rId7"/>
              </a:rPr>
              <a:t>anne.guenand@utc.fr</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03 44 23 45 59</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ROBERVAL</a:t>
            </a:r>
          </a:p>
          <a:p>
            <a:pPr algn="r"/>
            <a:r>
              <a:rPr lang="fr-FR" sz="1200">
                <a:solidFill>
                  <a:schemeClr val="tx1">
                    <a:lumMod val="65000"/>
                    <a:lumOff val="35000"/>
                  </a:schemeClr>
                </a:solidFill>
                <a:latin typeface="DIN-Regular" charset="0"/>
                <a:ea typeface="DIN-Regular" charset="0"/>
                <a:cs typeface="DIN-Regular" charset="0"/>
              </a:rPr>
              <a:t>UMR CNRS 7337</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err="1">
                <a:solidFill>
                  <a:schemeClr val="tx1">
                    <a:lumMod val="65000"/>
                    <a:lumOff val="35000"/>
                  </a:schemeClr>
                </a:solidFill>
                <a:latin typeface="DIN-Regular" charset="0"/>
                <a:ea typeface="DIN-Regular" charset="0"/>
                <a:cs typeface="DIN-Regular" charset="0"/>
              </a:rPr>
              <a:t>FEDER</a:t>
            </a:r>
            <a:r>
              <a:rPr lang="fr-FR" sz="1200" dirty="0">
                <a:solidFill>
                  <a:schemeClr val="tx1">
                    <a:lumMod val="65000"/>
                    <a:lumOff val="35000"/>
                  </a:schemeClr>
                </a:solidFill>
                <a:latin typeface="DIN-Regular" charset="0"/>
                <a:ea typeface="DIN-Regular" charset="0"/>
                <a:cs typeface="DIN-Regular" charset="0"/>
              </a:rPr>
              <a:t> 2014-2020</a:t>
            </a:r>
          </a:p>
          <a:p>
            <a:pPr algn="r"/>
            <a:r>
              <a:rPr lang="fr-FR" sz="1100" dirty="0">
                <a:solidFill>
                  <a:schemeClr val="tx1">
                    <a:lumMod val="65000"/>
                    <a:lumOff val="35000"/>
                  </a:schemeClr>
                </a:solidFill>
                <a:latin typeface="DIN-Regular" charset="0"/>
                <a:ea typeface="DIN-Regular" charset="0"/>
                <a:cs typeface="DIN-Regular" charset="0"/>
              </a:rPr>
              <a:t>Convention n° :PI0001204 </a:t>
            </a:r>
            <a:endParaRPr lang="fr-FR" sz="1050" dirty="0">
              <a:solidFill>
                <a:schemeClr val="tx1">
                  <a:lumMod val="65000"/>
                  <a:lumOff val="35000"/>
                </a:schemeClr>
              </a:solidFill>
              <a:latin typeface="DIN-Regular" charset="0"/>
              <a:ea typeface="DIN-Regular" charset="0"/>
              <a:cs typeface="DIN-Regular" charset="0"/>
            </a:endParaRPr>
          </a:p>
        </p:txBody>
      </p:sp>
      <p:sp>
        <p:nvSpPr>
          <p:cNvPr id="16" name="ZoneTexte 15"/>
          <p:cNvSpPr txBox="1"/>
          <p:nvPr/>
        </p:nvSpPr>
        <p:spPr>
          <a:xfrm>
            <a:off x="1834586" y="14384845"/>
            <a:ext cx="7004960" cy="153888"/>
          </a:xfrm>
          <a:prstGeom prst="rect">
            <a:avLst/>
          </a:prstGeom>
          <a:noFill/>
        </p:spPr>
        <p:txBody>
          <a:bodyPr wrap="square" lIns="0" tIns="0" rIns="0" bIns="0" rtlCol="0">
            <a:spAutoFit/>
          </a:bodyPr>
          <a:lstStyle/>
          <a:p>
            <a:r>
              <a:rPr lang="fr-FR" sz="1000" i="1" dirty="0">
                <a:latin typeface="DIN-Regular" charset="0"/>
                <a:ea typeface="DIN-Regular" charset="0"/>
                <a:cs typeface="DIN-Regular" charset="0"/>
              </a:rPr>
              <a:t>Affichage obligatoire jusqu’au : </a:t>
            </a:r>
            <a:r>
              <a:rPr lang="mr-IN" sz="1000" i="1" dirty="0">
                <a:latin typeface="DIN-Regular" charset="0"/>
                <a:ea typeface="DIN-Regular" charset="0"/>
                <a:cs typeface="DIN-Regular" charset="0"/>
              </a:rPr>
              <a:t>21/10/</a:t>
            </a:r>
            <a:r>
              <a:rPr lang="fr-FR" sz="1000" i="1" dirty="0">
                <a:latin typeface="DIN-Regular" charset="0"/>
                <a:ea typeface="DIN-Regular" charset="0"/>
                <a:cs typeface="DIN-Regular" charset="0"/>
              </a:rPr>
              <a:t>2023</a:t>
            </a:r>
          </a:p>
        </p:txBody>
      </p:sp>
      <p:pic>
        <p:nvPicPr>
          <p:cNvPr id="5" name="Image 4"/>
          <p:cNvPicPr>
            <a:picLocks noChangeAspect="1"/>
          </p:cNvPicPr>
          <p:nvPr/>
        </p:nvPicPr>
        <p:blipFill rotWithShape="1">
          <a:blip r:embed="rId8">
            <a:extLst>
              <a:ext uri="{28A0092B-C50C-407E-A947-70E740481C1C}">
                <a14:useLocalDpi xmlns:a14="http://schemas.microsoft.com/office/drawing/2010/main" val="0"/>
              </a:ext>
            </a:extLst>
          </a:blip>
          <a:srcRect l="15952" r="15894"/>
          <a:stretch/>
        </p:blipFill>
        <p:spPr>
          <a:xfrm>
            <a:off x="7140223" y="12979614"/>
            <a:ext cx="1123950" cy="966289"/>
          </a:xfrm>
          <a:prstGeom prst="rect">
            <a:avLst/>
          </a:prstGeom>
        </p:spPr>
      </p:pic>
      <p:pic>
        <p:nvPicPr>
          <p:cNvPr id="17" name="Imag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81599" y="12845416"/>
            <a:ext cx="894651" cy="894651"/>
          </a:xfrm>
          <a:prstGeom prst="rect">
            <a:avLst/>
          </a:prstGeom>
        </p:spPr>
      </p:pic>
    </p:spTree>
    <p:extLst>
      <p:ext uri="{BB962C8B-B14F-4D97-AF65-F5344CB8AC3E}">
        <p14:creationId xmlns:p14="http://schemas.microsoft.com/office/powerpoint/2010/main" val="153933059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TotalTime>
  <Words>234</Words>
  <Application>Microsoft Office PowerPoint</Application>
  <PresentationFormat>Personnalisé</PresentationFormat>
  <Paragraphs>35</Paragraphs>
  <Slides>1</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Arial</vt:lpstr>
      <vt:lpstr>Arial Narrow</vt:lpstr>
      <vt:lpstr>Calibri</vt:lpstr>
      <vt:lpstr>Calibri Light</vt:lpstr>
      <vt:lpstr>DIN-Bold</vt:lpstr>
      <vt:lpstr>DIN-Medium</vt:lpstr>
      <vt:lpstr>DIN-Regular</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Arthur Prével</cp:lastModifiedBy>
  <cp:revision>92</cp:revision>
  <dcterms:created xsi:type="dcterms:W3CDTF">2017-01-30T14:17:55Z</dcterms:created>
  <dcterms:modified xsi:type="dcterms:W3CDTF">2017-05-28T13:22:50Z</dcterms:modified>
</cp:coreProperties>
</file>