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10691813" cy="15119350"/>
  <p:notesSz cx="6858000" cy="9144000"/>
  <p:defaultTextStyle>
    <a:defPPr>
      <a:defRPr lang="fr-FR"/>
    </a:defPPr>
    <a:lvl1pPr marL="0" algn="l" defTabSz="1053480" rtl="0" eaLnBrk="1" latinLnBrk="0" hangingPunct="1">
      <a:defRPr sz="2074" kern="1200">
        <a:solidFill>
          <a:schemeClr val="tx1"/>
        </a:solidFill>
        <a:latin typeface="+mn-lt"/>
        <a:ea typeface="+mn-ea"/>
        <a:cs typeface="+mn-cs"/>
      </a:defRPr>
    </a:lvl1pPr>
    <a:lvl2pPr marL="526740" algn="l" defTabSz="1053480" rtl="0" eaLnBrk="1" latinLnBrk="0" hangingPunct="1">
      <a:defRPr sz="2074" kern="1200">
        <a:solidFill>
          <a:schemeClr val="tx1"/>
        </a:solidFill>
        <a:latin typeface="+mn-lt"/>
        <a:ea typeface="+mn-ea"/>
        <a:cs typeface="+mn-cs"/>
      </a:defRPr>
    </a:lvl2pPr>
    <a:lvl3pPr marL="1053480" algn="l" defTabSz="1053480" rtl="0" eaLnBrk="1" latinLnBrk="0" hangingPunct="1">
      <a:defRPr sz="2074" kern="1200">
        <a:solidFill>
          <a:schemeClr val="tx1"/>
        </a:solidFill>
        <a:latin typeface="+mn-lt"/>
        <a:ea typeface="+mn-ea"/>
        <a:cs typeface="+mn-cs"/>
      </a:defRPr>
    </a:lvl3pPr>
    <a:lvl4pPr marL="1580220" algn="l" defTabSz="1053480" rtl="0" eaLnBrk="1" latinLnBrk="0" hangingPunct="1">
      <a:defRPr sz="2074" kern="1200">
        <a:solidFill>
          <a:schemeClr val="tx1"/>
        </a:solidFill>
        <a:latin typeface="+mn-lt"/>
        <a:ea typeface="+mn-ea"/>
        <a:cs typeface="+mn-cs"/>
      </a:defRPr>
    </a:lvl4pPr>
    <a:lvl5pPr marL="2106960" algn="l" defTabSz="1053480" rtl="0" eaLnBrk="1" latinLnBrk="0" hangingPunct="1">
      <a:defRPr sz="2074" kern="1200">
        <a:solidFill>
          <a:schemeClr val="tx1"/>
        </a:solidFill>
        <a:latin typeface="+mn-lt"/>
        <a:ea typeface="+mn-ea"/>
        <a:cs typeface="+mn-cs"/>
      </a:defRPr>
    </a:lvl5pPr>
    <a:lvl6pPr marL="2633701" algn="l" defTabSz="1053480" rtl="0" eaLnBrk="1" latinLnBrk="0" hangingPunct="1">
      <a:defRPr sz="2074" kern="1200">
        <a:solidFill>
          <a:schemeClr val="tx1"/>
        </a:solidFill>
        <a:latin typeface="+mn-lt"/>
        <a:ea typeface="+mn-ea"/>
        <a:cs typeface="+mn-cs"/>
      </a:defRPr>
    </a:lvl6pPr>
    <a:lvl7pPr marL="3160441" algn="l" defTabSz="1053480" rtl="0" eaLnBrk="1" latinLnBrk="0" hangingPunct="1">
      <a:defRPr sz="2074" kern="1200">
        <a:solidFill>
          <a:schemeClr val="tx1"/>
        </a:solidFill>
        <a:latin typeface="+mn-lt"/>
        <a:ea typeface="+mn-ea"/>
        <a:cs typeface="+mn-cs"/>
      </a:defRPr>
    </a:lvl7pPr>
    <a:lvl8pPr marL="3687181" algn="l" defTabSz="1053480" rtl="0" eaLnBrk="1" latinLnBrk="0" hangingPunct="1">
      <a:defRPr sz="2074" kern="1200">
        <a:solidFill>
          <a:schemeClr val="tx1"/>
        </a:solidFill>
        <a:latin typeface="+mn-lt"/>
        <a:ea typeface="+mn-ea"/>
        <a:cs typeface="+mn-cs"/>
      </a:defRPr>
    </a:lvl8pPr>
    <a:lvl9pPr marL="4213921" algn="l" defTabSz="1053480" rtl="0" eaLnBrk="1" latinLnBrk="0" hangingPunct="1">
      <a:defRPr sz="207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F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22"/>
    <p:restoredTop sz="94686"/>
  </p:normalViewPr>
  <p:slideViewPr>
    <p:cSldViewPr snapToGrid="0" snapToObjects="1">
      <p:cViewPr>
        <p:scale>
          <a:sx n="66" d="100"/>
          <a:sy n="66" d="100"/>
        </p:scale>
        <p:origin x="1338" y="-2964"/>
      </p:cViewPr>
      <p:guideLst>
        <p:guide orient="horz" pos="4762"/>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60906-B38D-D944-AD0E-1DE760DB9870}" type="datetimeFigureOut">
              <a:rPr lang="fr-FR" smtClean="0"/>
              <a:t>17/05/2017</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98F52-C40B-E841-9197-A8389B828450}" type="slidenum">
              <a:rPr lang="fr-FR" smtClean="0"/>
              <a:t>‹N°›</a:t>
            </a:fld>
            <a:endParaRPr lang="fr-FR"/>
          </a:p>
        </p:txBody>
      </p:sp>
    </p:spTree>
    <p:extLst>
      <p:ext uri="{BB962C8B-B14F-4D97-AF65-F5344CB8AC3E}">
        <p14:creationId xmlns:p14="http://schemas.microsoft.com/office/powerpoint/2010/main" val="344135616"/>
      </p:ext>
    </p:extLst>
  </p:cSld>
  <p:clrMap bg1="lt1" tx1="dk1" bg2="lt2" tx2="dk2" accent1="accent1" accent2="accent2" accent3="accent3" accent4="accent4" accent5="accent5" accent6="accent6" hlink="hlink" folHlink="folHlink"/>
  <p:notesStyle>
    <a:lvl1pPr marL="0" algn="l" defTabSz="1053480" rtl="0" eaLnBrk="1" latinLnBrk="0" hangingPunct="1">
      <a:defRPr sz="1383" kern="1200">
        <a:solidFill>
          <a:schemeClr val="tx1"/>
        </a:solidFill>
        <a:latin typeface="+mn-lt"/>
        <a:ea typeface="+mn-ea"/>
        <a:cs typeface="+mn-cs"/>
      </a:defRPr>
    </a:lvl1pPr>
    <a:lvl2pPr marL="526740" algn="l" defTabSz="1053480" rtl="0" eaLnBrk="1" latinLnBrk="0" hangingPunct="1">
      <a:defRPr sz="1383" kern="1200">
        <a:solidFill>
          <a:schemeClr val="tx1"/>
        </a:solidFill>
        <a:latin typeface="+mn-lt"/>
        <a:ea typeface="+mn-ea"/>
        <a:cs typeface="+mn-cs"/>
      </a:defRPr>
    </a:lvl2pPr>
    <a:lvl3pPr marL="1053480" algn="l" defTabSz="1053480" rtl="0" eaLnBrk="1" latinLnBrk="0" hangingPunct="1">
      <a:defRPr sz="1383" kern="1200">
        <a:solidFill>
          <a:schemeClr val="tx1"/>
        </a:solidFill>
        <a:latin typeface="+mn-lt"/>
        <a:ea typeface="+mn-ea"/>
        <a:cs typeface="+mn-cs"/>
      </a:defRPr>
    </a:lvl3pPr>
    <a:lvl4pPr marL="1580220" algn="l" defTabSz="1053480" rtl="0" eaLnBrk="1" latinLnBrk="0" hangingPunct="1">
      <a:defRPr sz="1383" kern="1200">
        <a:solidFill>
          <a:schemeClr val="tx1"/>
        </a:solidFill>
        <a:latin typeface="+mn-lt"/>
        <a:ea typeface="+mn-ea"/>
        <a:cs typeface="+mn-cs"/>
      </a:defRPr>
    </a:lvl4pPr>
    <a:lvl5pPr marL="2106960" algn="l" defTabSz="1053480" rtl="0" eaLnBrk="1" latinLnBrk="0" hangingPunct="1">
      <a:defRPr sz="1383" kern="1200">
        <a:solidFill>
          <a:schemeClr val="tx1"/>
        </a:solidFill>
        <a:latin typeface="+mn-lt"/>
        <a:ea typeface="+mn-ea"/>
        <a:cs typeface="+mn-cs"/>
      </a:defRPr>
    </a:lvl5pPr>
    <a:lvl6pPr marL="2633701" algn="l" defTabSz="1053480" rtl="0" eaLnBrk="1" latinLnBrk="0" hangingPunct="1">
      <a:defRPr sz="1383" kern="1200">
        <a:solidFill>
          <a:schemeClr val="tx1"/>
        </a:solidFill>
        <a:latin typeface="+mn-lt"/>
        <a:ea typeface="+mn-ea"/>
        <a:cs typeface="+mn-cs"/>
      </a:defRPr>
    </a:lvl6pPr>
    <a:lvl7pPr marL="3160441" algn="l" defTabSz="1053480" rtl="0" eaLnBrk="1" latinLnBrk="0" hangingPunct="1">
      <a:defRPr sz="1383" kern="1200">
        <a:solidFill>
          <a:schemeClr val="tx1"/>
        </a:solidFill>
        <a:latin typeface="+mn-lt"/>
        <a:ea typeface="+mn-ea"/>
        <a:cs typeface="+mn-cs"/>
      </a:defRPr>
    </a:lvl7pPr>
    <a:lvl8pPr marL="3687181" algn="l" defTabSz="1053480" rtl="0" eaLnBrk="1" latinLnBrk="0" hangingPunct="1">
      <a:defRPr sz="1383" kern="1200">
        <a:solidFill>
          <a:schemeClr val="tx1"/>
        </a:solidFill>
        <a:latin typeface="+mn-lt"/>
        <a:ea typeface="+mn-ea"/>
        <a:cs typeface="+mn-cs"/>
      </a:defRPr>
    </a:lvl8pPr>
    <a:lvl9pPr marL="4213921" algn="l" defTabSz="1053480" rtl="0" eaLnBrk="1" latinLnBrk="0" hangingPunct="1">
      <a:defRPr sz="13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38388" y="1143000"/>
            <a:ext cx="2181225"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FC98F52-C40B-E841-9197-A8389B828450}" type="slidenum">
              <a:rPr lang="fr-FR" smtClean="0"/>
              <a:t>1</a:t>
            </a:fld>
            <a:endParaRPr lang="fr-FR"/>
          </a:p>
        </p:txBody>
      </p:sp>
    </p:spTree>
    <p:extLst>
      <p:ext uri="{BB962C8B-B14F-4D97-AF65-F5344CB8AC3E}">
        <p14:creationId xmlns:p14="http://schemas.microsoft.com/office/powerpoint/2010/main" val="713836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fr-FR"/>
              <a:t>Cliquez et modifiez le titre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705910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223278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993734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 y="0"/>
            <a:ext cx="10689596" cy="15120320"/>
          </a:xfrm>
          <a:prstGeom prst="rect">
            <a:avLst/>
          </a:prstGeom>
        </p:spPr>
      </p:pic>
    </p:spTree>
    <p:extLst>
      <p:ext uri="{BB962C8B-B14F-4D97-AF65-F5344CB8AC3E}">
        <p14:creationId xmlns:p14="http://schemas.microsoft.com/office/powerpoint/2010/main" val="71130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54069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fr-FR"/>
              <a:t>Cliquez et modifiez le titre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300FC9-220C-5746-A894-5C8380D2FC1A}"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1565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5300FC9-220C-5746-A894-5C8380D2FC1A}" type="datetimeFigureOut">
              <a:rPr lang="fr-FR" smtClean="0"/>
              <a:t>17/05/2017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33624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fr-FR"/>
              <a:t>Cliquez et modifiez le titre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4" name="Content Placeholder 3"/>
          <p:cNvSpPr>
            <a:spLocks noGrp="1"/>
          </p:cNvSpPr>
          <p:nvPr>
            <p:ph sz="half" idx="2"/>
          </p:nvPr>
        </p:nvSpPr>
        <p:spPr>
          <a:xfrm>
            <a:off x="736456" y="5522763"/>
            <a:ext cx="4523137"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6" name="Content Placeholder 5"/>
          <p:cNvSpPr>
            <a:spLocks noGrp="1"/>
          </p:cNvSpPr>
          <p:nvPr>
            <p:ph sz="quarter" idx="4"/>
          </p:nvPr>
        </p:nvSpPr>
        <p:spPr>
          <a:xfrm>
            <a:off x="5412731" y="5522763"/>
            <a:ext cx="4545413"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5300FC9-220C-5746-A894-5C8380D2FC1A}" type="datetimeFigureOut">
              <a:rPr lang="fr-FR" smtClean="0"/>
              <a:t>17/05/2017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25255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45300FC9-220C-5746-A894-5C8380D2FC1A}" type="datetimeFigureOut">
              <a:rPr lang="fr-FR" smtClean="0"/>
              <a:t>17/05/2017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212901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00FC9-220C-5746-A894-5C8380D2FC1A}" type="datetimeFigureOut">
              <a:rPr lang="fr-FR" smtClean="0"/>
              <a:t>17/05/2017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90230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17/05/2017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716154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17/05/2017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562726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45300FC9-220C-5746-A894-5C8380D2FC1A}" type="datetimeFigureOut">
              <a:rPr lang="fr-FR" smtClean="0"/>
              <a:t>17/05/2017</a:t>
            </a:fld>
            <a:endParaRPr lang="fr-F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BFAF064B-8AB5-AB4D-BC58-4A0BA35C9A05}" type="slidenum">
              <a:rPr lang="fr-FR" smtClean="0"/>
              <a:t>‹N°›</a:t>
            </a:fld>
            <a:endParaRPr lang="fr-FR"/>
          </a:p>
        </p:txBody>
      </p:sp>
    </p:spTree>
    <p:extLst>
      <p:ext uri="{BB962C8B-B14F-4D97-AF65-F5344CB8AC3E}">
        <p14:creationId xmlns:p14="http://schemas.microsoft.com/office/powerpoint/2010/main" val="1521309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mailto:aziz.moukrim@hds.utc.fr" TargetMode="External"/><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845129" y="2093478"/>
            <a:ext cx="7004957" cy="954107"/>
          </a:xfrm>
          <a:prstGeom prst="rect">
            <a:avLst/>
          </a:prstGeom>
          <a:noFill/>
        </p:spPr>
        <p:txBody>
          <a:bodyPr wrap="square" rtlCol="0">
            <a:spAutoFit/>
          </a:bodyPr>
          <a:lstStyle/>
          <a:p>
            <a:pPr algn="ctr"/>
            <a:r>
              <a:rPr lang="fr-FR" sz="3600" dirty="0">
                <a:solidFill>
                  <a:srgbClr val="84BF41"/>
                </a:solidFill>
                <a:latin typeface="DIN-Medium" charset="0"/>
                <a:ea typeface="DIN-Medium" charset="0"/>
                <a:cs typeface="DIN-Medium" charset="0"/>
              </a:rPr>
              <a:t>TCDU</a:t>
            </a:r>
            <a:br>
              <a:rPr lang="fr-FR" sz="3600" dirty="0">
                <a:solidFill>
                  <a:srgbClr val="84BF41"/>
                </a:solidFill>
                <a:latin typeface="DIN-Medium" charset="0"/>
                <a:ea typeface="DIN-Medium" charset="0"/>
                <a:cs typeface="DIN-Medium" charset="0"/>
              </a:rPr>
            </a:br>
            <a:r>
              <a:rPr lang="fr-FR" sz="2000" dirty="0">
                <a:solidFill>
                  <a:srgbClr val="84BF41"/>
                </a:solidFill>
                <a:latin typeface="DIN-Medium" charset="0"/>
                <a:ea typeface="DIN-Medium" charset="0"/>
                <a:cs typeface="DIN-Medium" charset="0"/>
              </a:rPr>
              <a:t>Transport Collaboratif dans la Distribution Urbaine</a:t>
            </a:r>
            <a:endParaRPr lang="fr-FR" sz="3600" dirty="0">
              <a:solidFill>
                <a:srgbClr val="84BF41"/>
              </a:solidFill>
              <a:latin typeface="DIN-Medium" charset="0"/>
              <a:ea typeface="DIN-Medium" charset="0"/>
              <a:cs typeface="DIN-Medium" charset="0"/>
            </a:endParaRP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t="-140" b="38637"/>
          <a:stretch/>
        </p:blipFill>
        <p:spPr>
          <a:xfrm>
            <a:off x="1845128" y="3053490"/>
            <a:ext cx="7005600" cy="3097053"/>
          </a:xfrm>
          <a:prstGeom prst="rect">
            <a:avLst/>
          </a:prstGeom>
        </p:spPr>
      </p:pic>
      <p:sp>
        <p:nvSpPr>
          <p:cNvPr id="9" name="ZoneTexte 8"/>
          <p:cNvSpPr txBox="1"/>
          <p:nvPr/>
        </p:nvSpPr>
        <p:spPr>
          <a:xfrm>
            <a:off x="1834587" y="6251943"/>
            <a:ext cx="7245618" cy="6801862"/>
          </a:xfrm>
          <a:prstGeom prst="rect">
            <a:avLst/>
          </a:prstGeom>
          <a:noFill/>
        </p:spPr>
        <p:txBody>
          <a:bodyPr wrap="square" lIns="0" tIns="0" rIns="0" bIns="0" rtlCol="0">
            <a:spAutoFit/>
          </a:bodyPr>
          <a:lstStyle/>
          <a:p>
            <a:r>
              <a:rPr lang="fr-FR" sz="1600" dirty="0">
                <a:solidFill>
                  <a:schemeClr val="tx1">
                    <a:lumMod val="65000"/>
                    <a:lumOff val="35000"/>
                  </a:schemeClr>
                </a:solidFill>
                <a:latin typeface="DIN-Bold" charset="0"/>
                <a:ea typeface="DIN-Bold" charset="0"/>
                <a:cs typeface="DIN-Bold" charset="0"/>
              </a:rPr>
              <a:t>Résumé</a:t>
            </a:r>
          </a:p>
          <a:p>
            <a:endParaRPr lang="fr-FR" sz="900" dirty="0">
              <a:solidFill>
                <a:schemeClr val="tx1">
                  <a:lumMod val="65000"/>
                  <a:lumOff val="35000"/>
                </a:schemeClr>
              </a:solidFill>
              <a:latin typeface="DIN-Bold" charset="0"/>
              <a:ea typeface="DIN-Bold" charset="0"/>
              <a:cs typeface="DIN-Bold" charset="0"/>
            </a:endParaRPr>
          </a:p>
          <a:p>
            <a:pPr algn="just"/>
            <a:r>
              <a:rPr lang="fr-FR" sz="1600" dirty="0">
                <a:solidFill>
                  <a:schemeClr val="tx1">
                    <a:lumMod val="65000"/>
                    <a:lumOff val="35000"/>
                  </a:schemeClr>
                </a:solidFill>
                <a:latin typeface="DIN-Regular" charset="0"/>
              </a:rPr>
              <a:t>Dans une grande ville comme Paris ou Shanghai, les flux quotidiens de la distribution de marchandises sont énormes, surtout dans l'ère du commerce électronique d'aujourd'hui. Ces flux de marchandises ainsi que les flux des voitures privées conduisent à la congestion du trafic, la pollution de l'air, et la consommation importante de l’énergie fossile. L’optimisation des flux logistiques dans une zone urbaine est donc primordiale pour réduire la pollution et la consommation d'énergie, améliorer les conditions de vie, et assurer le développement durable d'une ville. Le transport collaboratif a récemment émergé comme une démarche très efficace pour consolider davantage les flux logistiques au-delà des plateformes logistiques en ville. Dans cette démarche, plusieurs chargeurs ou transporteurs collaborent les uns avec les autres par le regroupement et l’échange de leurs demandes de transport ou par le partage de leurs moyens de transport afin de réduire les repositionnements (trajets) de véhicules à vide et d’augmenter les taux de remplissage de véhicules. Par l’application de la théorie de la recherche opérationnelle, des enchères combinatoires et des jeux coopératifs, ce projet vise à développer des modèles et des méthodes d’optimisation pour la planification collaborative des opérations de transport entre chargeurs et transporteurs dans la distribution urbaine. Une nouveauté du projet est l’étude de la synergie entre la consolidation de flux logistiques par les centres de distribution urbaine et la consolidation de flux par la collaboration entre chargeurs et transporteurs. Basés sur ces modèles et méthodes, un prototype de plateforme Web et un prototype d’outil d'aide à la décision seront développés pour faciliter la collaboration entre chargeurs et transporteurs dans un réseau de collaboration dynamique. </a:t>
            </a:r>
          </a:p>
          <a:p>
            <a:pPr algn="just"/>
            <a:endParaRPr lang="fr-FR" sz="800" dirty="0">
              <a:solidFill>
                <a:schemeClr val="tx1">
                  <a:lumMod val="65000"/>
                  <a:lumOff val="35000"/>
                </a:schemeClr>
              </a:solidFill>
              <a:latin typeface="DIN-Regular" charset="0"/>
              <a:ea typeface="DIN-Regular" charset="0"/>
              <a:cs typeface="DIN-Regular" charset="0"/>
            </a:endParaRPr>
          </a:p>
          <a:p>
            <a:r>
              <a:rPr lang="fr-FR" sz="1600" dirty="0">
                <a:solidFill>
                  <a:schemeClr val="tx1">
                    <a:lumMod val="65000"/>
                    <a:lumOff val="35000"/>
                  </a:schemeClr>
                </a:solidFill>
                <a:latin typeface="DIN-Bold" charset="0"/>
                <a:ea typeface="DIN-Bold" charset="0"/>
                <a:cs typeface="DIN-Bold" charset="0"/>
              </a:rPr>
              <a:t>Mots-clés : Logistique Collaborative, Transport Collaboratif, Distribution Urbaine</a:t>
            </a:r>
            <a:endParaRPr lang="fr-FR" sz="1600" dirty="0">
              <a:solidFill>
                <a:schemeClr val="tx1">
                  <a:lumMod val="65000"/>
                  <a:lumOff val="35000"/>
                </a:schemeClr>
              </a:solidFill>
              <a:latin typeface="DIN-Regular" charset="0"/>
              <a:ea typeface="DIN-Regular" charset="0"/>
              <a:cs typeface="DIN-Regular" charset="0"/>
            </a:endParaRPr>
          </a:p>
          <a:p>
            <a:endParaRPr lang="fr-FR" sz="600" dirty="0">
              <a:solidFill>
                <a:schemeClr val="tx1">
                  <a:lumMod val="65000"/>
                  <a:lumOff val="35000"/>
                </a:schemeClr>
              </a:solidFill>
              <a:latin typeface="DIN-Regular" charset="0"/>
              <a:ea typeface="DIN-Regular" charset="0"/>
              <a:cs typeface="DIN-Regular" charset="0"/>
            </a:endParaRPr>
          </a:p>
          <a:p>
            <a:r>
              <a:rPr lang="fr-FR" sz="1600" dirty="0">
                <a:solidFill>
                  <a:schemeClr val="tx1">
                    <a:lumMod val="65000"/>
                    <a:lumOff val="35000"/>
                  </a:schemeClr>
                </a:solidFill>
                <a:latin typeface="DIN-Regular" charset="0"/>
                <a:ea typeface="DIN-Regular" charset="0"/>
                <a:cs typeface="DIN-Regular" charset="0"/>
              </a:rPr>
              <a:t>Le projet </a:t>
            </a:r>
            <a:r>
              <a:rPr lang="fr-FR" sz="1600" dirty="0">
                <a:solidFill>
                  <a:schemeClr val="tx1">
                    <a:lumMod val="65000"/>
                    <a:lumOff val="35000"/>
                  </a:schemeClr>
                </a:solidFill>
                <a:latin typeface="DIN-Regular" pitchFamily="2" charset="0"/>
                <a:ea typeface="DIN-Bold" charset="0"/>
                <a:cs typeface="DIN-Bold" charset="0"/>
              </a:rPr>
              <a:t>TCDU</a:t>
            </a:r>
            <a:r>
              <a:rPr lang="fr-FR" sz="1600" dirty="0">
                <a:solidFill>
                  <a:schemeClr val="tx1">
                    <a:lumMod val="65000"/>
                    <a:lumOff val="35000"/>
                  </a:schemeClr>
                </a:solidFill>
                <a:latin typeface="DIN-Bold" charset="0"/>
                <a:ea typeface="DIN-Bold" charset="0"/>
                <a:cs typeface="DIN-Bold" charset="0"/>
              </a:rPr>
              <a:t> </a:t>
            </a:r>
            <a:r>
              <a:rPr lang="fr-FR" sz="1600" dirty="0">
                <a:solidFill>
                  <a:schemeClr val="tx1">
                    <a:lumMod val="65000"/>
                    <a:lumOff val="35000"/>
                  </a:schemeClr>
                </a:solidFill>
                <a:latin typeface="DIN-Regular" charset="0"/>
                <a:ea typeface="DIN-Regular" charset="0"/>
                <a:cs typeface="DIN-Regular" charset="0"/>
              </a:rPr>
              <a:t>bénéficie de financements du Conseil régional Hauts-de-France et de l’Union Européenne.</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781" y="13078038"/>
            <a:ext cx="1348379" cy="759119"/>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2768" y="13124514"/>
            <a:ext cx="1138682" cy="759120"/>
          </a:xfrm>
          <a:prstGeom prst="rect">
            <a:avLst/>
          </a:prstGeom>
        </p:spPr>
      </p:pic>
      <p:sp>
        <p:nvSpPr>
          <p:cNvPr id="10" name="ZoneTexte 9"/>
          <p:cNvSpPr txBox="1"/>
          <p:nvPr/>
        </p:nvSpPr>
        <p:spPr>
          <a:xfrm>
            <a:off x="5481450" y="13124514"/>
            <a:ext cx="1327260" cy="492443"/>
          </a:xfrm>
          <a:prstGeom prst="rect">
            <a:avLst/>
          </a:prstGeom>
          <a:noFill/>
        </p:spPr>
        <p:txBody>
          <a:bodyPr wrap="square" lIns="72000" tIns="0" rIns="0" bIns="0" rtlCol="0">
            <a:spAutoFit/>
          </a:bodyPr>
          <a:lstStyle/>
          <a:p>
            <a:r>
              <a:rPr lang="fr-FR" sz="800" dirty="0">
                <a:latin typeface="Arial Narrow" charset="0"/>
                <a:ea typeface="Arial Narrow" charset="0"/>
                <a:cs typeface="Arial Narrow" charset="0"/>
              </a:rPr>
              <a:t>Le projet TCDU est cofinancé par l’Union Européenne dans le cadre du Fonds européen pour le développement régional (FEDER)</a:t>
            </a:r>
          </a:p>
        </p:txBody>
      </p:sp>
      <p:cxnSp>
        <p:nvCxnSpPr>
          <p:cNvPr id="11" name="Connecteur droit 10"/>
          <p:cNvCxnSpPr/>
          <p:nvPr/>
        </p:nvCxnSpPr>
        <p:spPr>
          <a:xfrm>
            <a:off x="1845127" y="12956385"/>
            <a:ext cx="700495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95692" y="10855665"/>
            <a:ext cx="1930278" cy="2077492"/>
          </a:xfrm>
          <a:prstGeom prst="rect">
            <a:avLst/>
          </a:prstGeom>
          <a:noFill/>
        </p:spPr>
        <p:txBody>
          <a:bodyPr wrap="square" bIns="0" rtlCol="0" anchor="b" anchorCtr="0">
            <a:spAutoFit/>
          </a:bodyPr>
          <a:lstStyle/>
          <a:p>
            <a:pPr algn="r"/>
            <a:r>
              <a:rPr lang="fr-FR" sz="1200" dirty="0">
                <a:solidFill>
                  <a:schemeClr val="tx1">
                    <a:lumMod val="65000"/>
                    <a:lumOff val="35000"/>
                  </a:schemeClr>
                </a:solidFill>
                <a:latin typeface="DIN-Bold" charset="0"/>
                <a:ea typeface="DIN-Bold" charset="0"/>
                <a:cs typeface="DIN-Bold" charset="0"/>
              </a:rPr>
              <a:t>Contact</a:t>
            </a:r>
          </a:p>
          <a:p>
            <a:pPr algn="r"/>
            <a:endParaRPr lang="fr-FR" sz="1200" dirty="0">
              <a:solidFill>
                <a:srgbClr val="FF0000"/>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Aziz </a:t>
            </a:r>
            <a:r>
              <a:rPr lang="fr-FR" sz="1200" dirty="0" err="1">
                <a:solidFill>
                  <a:schemeClr val="tx1">
                    <a:lumMod val="65000"/>
                    <a:lumOff val="35000"/>
                  </a:schemeClr>
                </a:solidFill>
                <a:latin typeface="DIN-Regular" charset="0"/>
                <a:ea typeface="DIN-Regular" charset="0"/>
                <a:cs typeface="DIN-Regular" charset="0"/>
              </a:rPr>
              <a:t>Moukrim</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hlinkClick r:id="rId6"/>
              </a:rPr>
              <a:t>aziz.moukrim@hds.utc.fr</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03 44 23 49 52</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err="1">
                <a:solidFill>
                  <a:schemeClr val="tx1">
                    <a:lumMod val="65000"/>
                    <a:lumOff val="35000"/>
                  </a:schemeClr>
                </a:solidFill>
                <a:latin typeface="DIN-Regular" charset="0"/>
                <a:ea typeface="DIN-Regular" charset="0"/>
                <a:cs typeface="DIN-Regular" charset="0"/>
              </a:rPr>
              <a:t>Heudiasyc</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UMR CNRS 7253</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err="1">
                <a:solidFill>
                  <a:schemeClr val="tx1">
                    <a:lumMod val="65000"/>
                    <a:lumOff val="35000"/>
                  </a:schemeClr>
                </a:solidFill>
                <a:latin typeface="DIN-Regular" charset="0"/>
                <a:ea typeface="DIN-Regular" charset="0"/>
                <a:cs typeface="DIN-Regular" charset="0"/>
              </a:rPr>
              <a:t>FEDER</a:t>
            </a:r>
            <a:r>
              <a:rPr lang="fr-FR" sz="1200" dirty="0">
                <a:solidFill>
                  <a:schemeClr val="tx1">
                    <a:lumMod val="65000"/>
                    <a:lumOff val="35000"/>
                  </a:schemeClr>
                </a:solidFill>
                <a:latin typeface="DIN-Regular" charset="0"/>
                <a:ea typeface="DIN-Regular" charset="0"/>
                <a:cs typeface="DIN-Regular" charset="0"/>
              </a:rPr>
              <a:t> 2014-2020</a:t>
            </a:r>
          </a:p>
          <a:p>
            <a:pPr algn="r"/>
            <a:r>
              <a:rPr lang="fr-FR" sz="1100" dirty="0">
                <a:solidFill>
                  <a:schemeClr val="tx1">
                    <a:lumMod val="65000"/>
                    <a:lumOff val="35000"/>
                  </a:schemeClr>
                </a:solidFill>
                <a:latin typeface="DIN-Regular" charset="0"/>
                <a:ea typeface="DIN-Regular" charset="0"/>
                <a:cs typeface="DIN-Regular" charset="0"/>
              </a:rPr>
              <a:t>Convention n° :</a:t>
            </a:r>
            <a:r>
              <a:rPr lang="is-IS" sz="1100" dirty="0"/>
              <a:t> </a:t>
            </a:r>
            <a:r>
              <a:rPr lang="is-IS" sz="1200" dirty="0">
                <a:solidFill>
                  <a:schemeClr val="tx1">
                    <a:lumMod val="65000"/>
                    <a:lumOff val="35000"/>
                  </a:schemeClr>
                </a:solidFill>
                <a:latin typeface="DIN-Regular" charset="0"/>
                <a:ea typeface="DIN-Regular" charset="0"/>
                <a:cs typeface="DIN-Regular" charset="0"/>
              </a:rPr>
              <a:t>PI0001190</a:t>
            </a:r>
          </a:p>
        </p:txBody>
      </p:sp>
      <p:sp>
        <p:nvSpPr>
          <p:cNvPr id="16" name="ZoneTexte 15"/>
          <p:cNvSpPr txBox="1"/>
          <p:nvPr/>
        </p:nvSpPr>
        <p:spPr>
          <a:xfrm>
            <a:off x="1834586" y="14384845"/>
            <a:ext cx="7004960" cy="153888"/>
          </a:xfrm>
          <a:prstGeom prst="rect">
            <a:avLst/>
          </a:prstGeom>
          <a:noFill/>
        </p:spPr>
        <p:txBody>
          <a:bodyPr wrap="square" lIns="0" tIns="0" rIns="0" bIns="0" rtlCol="0">
            <a:spAutoFit/>
          </a:bodyPr>
          <a:lstStyle/>
          <a:p>
            <a:r>
              <a:rPr lang="fr-FR" sz="1000" i="1" dirty="0">
                <a:latin typeface="DIN-Regular" charset="0"/>
                <a:ea typeface="DIN-Regular" charset="0"/>
                <a:cs typeface="DIN-Regular" charset="0"/>
              </a:rPr>
              <a:t>Affichage obligatoire jusqu’au : </a:t>
            </a:r>
            <a:r>
              <a:rPr lang="mr-IN" sz="1000" i="1" dirty="0">
                <a:latin typeface="DIN-Regular" charset="0"/>
                <a:ea typeface="DIN-Regular" charset="0"/>
                <a:cs typeface="DIN-Regular" charset="0"/>
              </a:rPr>
              <a:t>21/10/</a:t>
            </a:r>
            <a:r>
              <a:rPr lang="fr-FR" sz="1000" i="1" dirty="0">
                <a:latin typeface="DIN-Regular" charset="0"/>
                <a:ea typeface="DIN-Regular" charset="0"/>
                <a:cs typeface="DIN-Regular" charset="0"/>
              </a:rPr>
              <a:t>2023</a:t>
            </a:r>
          </a:p>
        </p:txBody>
      </p:sp>
      <p:pic>
        <p:nvPicPr>
          <p:cNvPr id="5" name="Image 4"/>
          <p:cNvPicPr>
            <a:picLocks noChangeAspect="1"/>
          </p:cNvPicPr>
          <p:nvPr/>
        </p:nvPicPr>
        <p:blipFill rotWithShape="1">
          <a:blip r:embed="rId7">
            <a:extLst>
              <a:ext uri="{28A0092B-C50C-407E-A947-70E740481C1C}">
                <a14:useLocalDpi xmlns:a14="http://schemas.microsoft.com/office/drawing/2010/main" val="0"/>
              </a:ext>
            </a:extLst>
          </a:blip>
          <a:srcRect l="15952" r="15894"/>
          <a:stretch/>
        </p:blipFill>
        <p:spPr>
          <a:xfrm>
            <a:off x="7140223" y="12979614"/>
            <a:ext cx="1123950" cy="966289"/>
          </a:xfrm>
          <a:prstGeom prst="rect">
            <a:avLst/>
          </a:prstGeom>
        </p:spPr>
      </p:pic>
      <p:pic>
        <p:nvPicPr>
          <p:cNvPr id="17" name="Imag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1599" y="12845416"/>
            <a:ext cx="894651" cy="894651"/>
          </a:xfrm>
          <a:prstGeom prst="rect">
            <a:avLst/>
          </a:prstGeom>
        </p:spPr>
      </p:pic>
    </p:spTree>
    <p:extLst>
      <p:ext uri="{BB962C8B-B14F-4D97-AF65-F5344CB8AC3E}">
        <p14:creationId xmlns:p14="http://schemas.microsoft.com/office/powerpoint/2010/main" val="153933059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239</TotalTime>
  <Words>353</Words>
  <Application>Microsoft Office PowerPoint</Application>
  <PresentationFormat>Personnalisé</PresentationFormat>
  <Paragraphs>22</Paragraphs>
  <Slides>1</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vt:i4>
      </vt:variant>
    </vt:vector>
  </HeadingPairs>
  <TitlesOfParts>
    <vt:vector size="9" baseType="lpstr">
      <vt:lpstr>Arial</vt:lpstr>
      <vt:lpstr>Arial Narrow</vt:lpstr>
      <vt:lpstr>Calibri</vt:lpstr>
      <vt:lpstr>Calibri Light</vt:lpstr>
      <vt:lpstr>DIN-Bold</vt:lpstr>
      <vt:lpstr>DIN-Medium</vt:lpstr>
      <vt:lpstr>DIN-Regular</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Arthur Prével</cp:lastModifiedBy>
  <cp:revision>88</cp:revision>
  <dcterms:created xsi:type="dcterms:W3CDTF">2017-01-30T14:17:55Z</dcterms:created>
  <dcterms:modified xsi:type="dcterms:W3CDTF">2017-05-17T13:23:33Z</dcterms:modified>
</cp:coreProperties>
</file>