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691813" cy="15119350"/>
  <p:notesSz cx="6858000" cy="9144000"/>
  <p:defaultTextStyle>
    <a:defPPr>
      <a:defRPr lang="fr-FR"/>
    </a:defPPr>
    <a:lvl1pPr marL="0" algn="l" defTabSz="1053480" rtl="0" eaLnBrk="1" latinLnBrk="0" hangingPunct="1">
      <a:defRPr sz="2074" kern="1200">
        <a:solidFill>
          <a:schemeClr val="tx1"/>
        </a:solidFill>
        <a:latin typeface="+mn-lt"/>
        <a:ea typeface="+mn-ea"/>
        <a:cs typeface="+mn-cs"/>
      </a:defRPr>
    </a:lvl1pPr>
    <a:lvl2pPr marL="526740" algn="l" defTabSz="1053480" rtl="0" eaLnBrk="1" latinLnBrk="0" hangingPunct="1">
      <a:defRPr sz="2074" kern="1200">
        <a:solidFill>
          <a:schemeClr val="tx1"/>
        </a:solidFill>
        <a:latin typeface="+mn-lt"/>
        <a:ea typeface="+mn-ea"/>
        <a:cs typeface="+mn-cs"/>
      </a:defRPr>
    </a:lvl2pPr>
    <a:lvl3pPr marL="1053480" algn="l" defTabSz="1053480" rtl="0" eaLnBrk="1" latinLnBrk="0" hangingPunct="1">
      <a:defRPr sz="2074" kern="1200">
        <a:solidFill>
          <a:schemeClr val="tx1"/>
        </a:solidFill>
        <a:latin typeface="+mn-lt"/>
        <a:ea typeface="+mn-ea"/>
        <a:cs typeface="+mn-cs"/>
      </a:defRPr>
    </a:lvl3pPr>
    <a:lvl4pPr marL="1580220" algn="l" defTabSz="1053480" rtl="0" eaLnBrk="1" latinLnBrk="0" hangingPunct="1">
      <a:defRPr sz="2074" kern="1200">
        <a:solidFill>
          <a:schemeClr val="tx1"/>
        </a:solidFill>
        <a:latin typeface="+mn-lt"/>
        <a:ea typeface="+mn-ea"/>
        <a:cs typeface="+mn-cs"/>
      </a:defRPr>
    </a:lvl4pPr>
    <a:lvl5pPr marL="2106960" algn="l" defTabSz="1053480" rtl="0" eaLnBrk="1" latinLnBrk="0" hangingPunct="1">
      <a:defRPr sz="2074" kern="1200">
        <a:solidFill>
          <a:schemeClr val="tx1"/>
        </a:solidFill>
        <a:latin typeface="+mn-lt"/>
        <a:ea typeface="+mn-ea"/>
        <a:cs typeface="+mn-cs"/>
      </a:defRPr>
    </a:lvl5pPr>
    <a:lvl6pPr marL="2633701" algn="l" defTabSz="1053480" rtl="0" eaLnBrk="1" latinLnBrk="0" hangingPunct="1">
      <a:defRPr sz="2074" kern="1200">
        <a:solidFill>
          <a:schemeClr val="tx1"/>
        </a:solidFill>
        <a:latin typeface="+mn-lt"/>
        <a:ea typeface="+mn-ea"/>
        <a:cs typeface="+mn-cs"/>
      </a:defRPr>
    </a:lvl6pPr>
    <a:lvl7pPr marL="3160441" algn="l" defTabSz="1053480" rtl="0" eaLnBrk="1" latinLnBrk="0" hangingPunct="1">
      <a:defRPr sz="2074" kern="1200">
        <a:solidFill>
          <a:schemeClr val="tx1"/>
        </a:solidFill>
        <a:latin typeface="+mn-lt"/>
        <a:ea typeface="+mn-ea"/>
        <a:cs typeface="+mn-cs"/>
      </a:defRPr>
    </a:lvl7pPr>
    <a:lvl8pPr marL="3687181" algn="l" defTabSz="1053480" rtl="0" eaLnBrk="1" latinLnBrk="0" hangingPunct="1">
      <a:defRPr sz="2074" kern="1200">
        <a:solidFill>
          <a:schemeClr val="tx1"/>
        </a:solidFill>
        <a:latin typeface="+mn-lt"/>
        <a:ea typeface="+mn-ea"/>
        <a:cs typeface="+mn-cs"/>
      </a:defRPr>
    </a:lvl8pPr>
    <a:lvl9pPr marL="4213921" algn="l" defTabSz="1053480" rtl="0" eaLnBrk="1" latinLnBrk="0" hangingPunct="1">
      <a:defRPr sz="2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22"/>
    <p:restoredTop sz="94686"/>
  </p:normalViewPr>
  <p:slideViewPr>
    <p:cSldViewPr snapToGrid="0" snapToObjects="1">
      <p:cViewPr>
        <p:scale>
          <a:sx n="66" d="100"/>
          <a:sy n="66" d="100"/>
        </p:scale>
        <p:origin x="1620" y="-2148"/>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0906-B38D-D944-AD0E-1DE760DB9870}" type="datetimeFigureOut">
              <a:rPr lang="fr-FR" smtClean="0"/>
              <a:t>28/05/2017</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8F52-C40B-E841-9197-A8389B828450}" type="slidenum">
              <a:rPr lang="fr-FR" smtClean="0"/>
              <a:t>‹N°›</a:t>
            </a:fld>
            <a:endParaRPr lang="fr-FR"/>
          </a:p>
        </p:txBody>
      </p:sp>
    </p:spTree>
    <p:extLst>
      <p:ext uri="{BB962C8B-B14F-4D97-AF65-F5344CB8AC3E}">
        <p14:creationId xmlns:p14="http://schemas.microsoft.com/office/powerpoint/2010/main" val="344135616"/>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C98F52-C40B-E841-9197-A8389B828450}" type="slidenum">
              <a:rPr lang="fr-FR" smtClean="0"/>
              <a:t>1</a:t>
            </a:fld>
            <a:endParaRPr lang="fr-FR"/>
          </a:p>
        </p:txBody>
      </p:sp>
    </p:spTree>
    <p:extLst>
      <p:ext uri="{BB962C8B-B14F-4D97-AF65-F5344CB8AC3E}">
        <p14:creationId xmlns:p14="http://schemas.microsoft.com/office/powerpoint/2010/main" val="71383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Cliquez et modifiez le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7059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2327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9373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 y="0"/>
            <a:ext cx="10689596" cy="15120320"/>
          </a:xfrm>
          <a:prstGeom prst="rect">
            <a:avLst/>
          </a:prstGeom>
        </p:spPr>
      </p:pic>
    </p:spTree>
    <p:extLst>
      <p:ext uri="{BB962C8B-B14F-4D97-AF65-F5344CB8AC3E}">
        <p14:creationId xmlns:p14="http://schemas.microsoft.com/office/powerpoint/2010/main" val="7113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5406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Cliquez et modifiez le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156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3362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Cliquez et modifiez le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300FC9-220C-5746-A894-5C8380D2FC1A}" type="datetimeFigureOut">
              <a:rPr lang="fr-FR" smtClean="0"/>
              <a:t>28/05/2017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25255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5300FC9-220C-5746-A894-5C8380D2FC1A}" type="datetimeFigureOut">
              <a:rPr lang="fr-FR" smtClean="0"/>
              <a:t>28/05/2017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1290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0FC9-220C-5746-A894-5C8380D2FC1A}" type="datetimeFigureOut">
              <a:rPr lang="fr-FR" smtClean="0"/>
              <a:t>28/05/2017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023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71615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56272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45300FC9-220C-5746-A894-5C8380D2FC1A}" type="datetimeFigureOut">
              <a:rPr lang="fr-FR" smtClean="0"/>
              <a:t>28/05/2017</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FAF064B-8AB5-AB4D-BC58-4A0BA35C9A05}" type="slidenum">
              <a:rPr lang="fr-FR" smtClean="0"/>
              <a:t>‹N°›</a:t>
            </a:fld>
            <a:endParaRPr lang="fr-FR"/>
          </a:p>
        </p:txBody>
      </p:sp>
    </p:spTree>
    <p:extLst>
      <p:ext uri="{BB962C8B-B14F-4D97-AF65-F5344CB8AC3E}">
        <p14:creationId xmlns:p14="http://schemas.microsoft.com/office/powerpoint/2010/main" val="152130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domitile.lourdeaux@hds.utc.fr" TargetMode="Externa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845129" y="2132981"/>
            <a:ext cx="7004957" cy="1261884"/>
          </a:xfrm>
          <a:prstGeom prst="rect">
            <a:avLst/>
          </a:prstGeom>
          <a:noFill/>
        </p:spPr>
        <p:txBody>
          <a:bodyPr wrap="square" rtlCol="0">
            <a:spAutoFit/>
          </a:bodyPr>
          <a:lstStyle/>
          <a:p>
            <a:pPr algn="ctr"/>
            <a:r>
              <a:rPr lang="fr-FR" sz="3600" dirty="0">
                <a:solidFill>
                  <a:srgbClr val="84BF41"/>
                </a:solidFill>
                <a:latin typeface="DIN-Medium" charset="0"/>
                <a:ea typeface="DIN-Medium" charset="0"/>
                <a:cs typeface="DIN-Medium" charset="0"/>
              </a:rPr>
              <a:t>VICTEAMS</a:t>
            </a:r>
            <a:br>
              <a:rPr lang="fr-FR" sz="3600" dirty="0">
                <a:solidFill>
                  <a:srgbClr val="84BF41"/>
                </a:solidFill>
                <a:latin typeface="DIN-Medium" charset="0"/>
                <a:ea typeface="DIN-Medium" charset="0"/>
                <a:cs typeface="DIN-Medium" charset="0"/>
              </a:rPr>
            </a:br>
            <a:r>
              <a:rPr lang="fr-FR" sz="2000" dirty="0">
                <a:solidFill>
                  <a:srgbClr val="84BF41"/>
                </a:solidFill>
                <a:latin typeface="DIN-Medium" charset="0"/>
                <a:ea typeface="DIN-Medium" charset="0"/>
                <a:cs typeface="DIN-Medium" charset="0"/>
              </a:rPr>
              <a:t>Agents virtuels émotionnels, adaptatifs et sociaux pour la formation d'équipes</a:t>
            </a:r>
            <a:endParaRPr lang="fr-FR" sz="3600" dirty="0">
              <a:solidFill>
                <a:srgbClr val="84BF41"/>
              </a:solidFill>
              <a:latin typeface="DIN-Medium" charset="0"/>
              <a:ea typeface="DIN-Medium" charset="0"/>
              <a:cs typeface="DIN-Medium"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40" b="38637"/>
          <a:stretch/>
        </p:blipFill>
        <p:spPr>
          <a:xfrm>
            <a:off x="1845128" y="3392146"/>
            <a:ext cx="7005600" cy="3097053"/>
          </a:xfrm>
          <a:prstGeom prst="rect">
            <a:avLst/>
          </a:prstGeom>
        </p:spPr>
      </p:pic>
      <p:sp>
        <p:nvSpPr>
          <p:cNvPr id="9" name="ZoneTexte 8"/>
          <p:cNvSpPr txBox="1"/>
          <p:nvPr/>
        </p:nvSpPr>
        <p:spPr>
          <a:xfrm>
            <a:off x="1851225" y="6595535"/>
            <a:ext cx="7004957" cy="6647974"/>
          </a:xfrm>
          <a:prstGeom prst="rect">
            <a:avLst/>
          </a:prstGeom>
          <a:noFill/>
        </p:spPr>
        <p:txBody>
          <a:bodyPr wrap="square" lIns="0" tIns="0" rIns="0" bIns="0" rtlCol="0">
            <a:spAutoFit/>
          </a:bodyPr>
          <a:lstStyle/>
          <a:p>
            <a:r>
              <a:rPr lang="fr-FR" sz="1600" dirty="0">
                <a:solidFill>
                  <a:schemeClr val="tx1">
                    <a:lumMod val="65000"/>
                    <a:lumOff val="35000"/>
                  </a:schemeClr>
                </a:solidFill>
                <a:latin typeface="DIN-Bold" charset="0"/>
                <a:ea typeface="DIN-Bold" charset="0"/>
                <a:cs typeface="DIN-Bold" charset="0"/>
              </a:rPr>
              <a:t>Résumé</a:t>
            </a:r>
          </a:p>
          <a:p>
            <a:endParaRPr lang="fr-FR" sz="16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Regular" charset="0"/>
                <a:ea typeface="DIN-Regular" charset="0"/>
                <a:cs typeface="DIN-Regular" charset="0"/>
              </a:rPr>
              <a:t>Disposer de modèles pour la création d'environnements virtuels peuplés de personnages autonomes, émotionnels et cognitifs destinés à former des équipes d'experts qui doivent gérer des situations de crise dans des environnements sociotechniques complexes (par exemple, gestion d'attentats ou de catastrophes environnementales) représente un vrai enjeu pour notre équipe pluridisciplinaire, qui mettra au service de ce projet ses compétences en recherche expérimentale, en intelligence artificielle, en pédagogie de terrains opérationnels et en développement logiciel industriel. Notre objectif est de développer un </a:t>
            </a:r>
            <a:r>
              <a:rPr lang="fr-FR" sz="1600" dirty="0" err="1">
                <a:solidFill>
                  <a:schemeClr val="tx1">
                    <a:lumMod val="65000"/>
                    <a:lumOff val="35000"/>
                  </a:schemeClr>
                </a:solidFill>
                <a:latin typeface="DIN-Regular" charset="0"/>
                <a:ea typeface="DIN-Regular" charset="0"/>
                <a:cs typeface="DIN-Regular" charset="0"/>
              </a:rPr>
              <a:t>serious</a:t>
            </a:r>
            <a:r>
              <a:rPr lang="fr-FR" sz="1600" dirty="0">
                <a:solidFill>
                  <a:schemeClr val="tx1">
                    <a:lumMod val="65000"/>
                    <a:lumOff val="35000"/>
                  </a:schemeClr>
                </a:solidFill>
                <a:latin typeface="DIN-Regular" charset="0"/>
                <a:ea typeface="DIN-Regular" charset="0"/>
                <a:cs typeface="DIN-Regular" charset="0"/>
              </a:rPr>
              <a:t> </a:t>
            </a:r>
            <a:r>
              <a:rPr lang="fr-FR" sz="1600" dirty="0" err="1">
                <a:solidFill>
                  <a:schemeClr val="tx1">
                    <a:lumMod val="65000"/>
                    <a:lumOff val="35000"/>
                  </a:schemeClr>
                </a:solidFill>
                <a:latin typeface="DIN-Regular" charset="0"/>
                <a:ea typeface="DIN-Regular" charset="0"/>
                <a:cs typeface="DIN-Regular" charset="0"/>
              </a:rPr>
              <a:t>game</a:t>
            </a:r>
            <a:r>
              <a:rPr lang="fr-FR" sz="1600" dirty="0">
                <a:solidFill>
                  <a:schemeClr val="tx1">
                    <a:lumMod val="65000"/>
                    <a:lumOff val="35000"/>
                  </a:schemeClr>
                </a:solidFill>
                <a:latin typeface="DIN-Regular" charset="0"/>
                <a:ea typeface="DIN-Regular" charset="0"/>
                <a:cs typeface="DIN-Regular" charset="0"/>
              </a:rPr>
              <a:t>, qui permettra d'entraîner une équipe composée d'experts à s'adapter, sous contraintes émotionnelles, aux perturbations potentielles liés à l'incertitude de la situation : danger de la situation elle-même, état de stress intense ou défaillance d'un membre de l'équipe. En intégrant les processus sous-jacents aux émotions, relations sociales et normes sociales au moyen de personnages virtuels autonomes, nous proposerons un univers professionnel dynamique et réaliste stimulant la mobilisation de compétences collectives non techniques. Cet outil logiciel aura des retombées socio-économiques certaines dans le monde de la formation continue.</a:t>
            </a:r>
          </a:p>
          <a:p>
            <a:pPr algn="just"/>
            <a:endParaRPr lang="fr-FR" sz="1600" dirty="0">
              <a:solidFill>
                <a:schemeClr val="tx1">
                  <a:lumMod val="65000"/>
                  <a:lumOff val="35000"/>
                </a:schemeClr>
              </a:solidFill>
              <a:latin typeface="DIN-Regular" charset="0"/>
              <a:ea typeface="DIN-Bold" charset="0"/>
              <a:cs typeface="DIN-Bold" charset="0"/>
            </a:endParaRPr>
          </a:p>
          <a:p>
            <a:pPr algn="just"/>
            <a:endParaRPr lang="fr-FR" sz="1600" dirty="0">
              <a:solidFill>
                <a:schemeClr val="tx1">
                  <a:lumMod val="65000"/>
                  <a:lumOff val="35000"/>
                </a:schemeClr>
              </a:solidFill>
              <a:latin typeface="DIN-Regular" charset="0"/>
              <a:ea typeface="DIN-Bold" charset="0"/>
              <a:cs typeface="DIN-Bold" charset="0"/>
            </a:endParaRPr>
          </a:p>
          <a:p>
            <a:pPr algn="just"/>
            <a:r>
              <a:rPr lang="fr-FR" sz="1600" dirty="0">
                <a:solidFill>
                  <a:schemeClr val="tx1">
                    <a:lumMod val="65000"/>
                    <a:lumOff val="35000"/>
                  </a:schemeClr>
                </a:solidFill>
                <a:latin typeface="DIN-Bold" charset="0"/>
                <a:ea typeface="DIN-Bold" charset="0"/>
                <a:cs typeface="DIN-Bold" charset="0"/>
              </a:rPr>
              <a:t>Mots-clés : </a:t>
            </a:r>
            <a:r>
              <a:rPr lang="fr-FR" sz="1600" dirty="0">
                <a:solidFill>
                  <a:schemeClr val="tx1">
                    <a:lumMod val="65000"/>
                    <a:lumOff val="35000"/>
                  </a:schemeClr>
                </a:solidFill>
                <a:latin typeface="DIN-Regular" charset="0"/>
                <a:ea typeface="DIN-Regular" charset="0"/>
                <a:cs typeface="DIN-Regular" charset="0"/>
              </a:rPr>
              <a:t>Agent virtuel, Formation, Collectif, Secours, Emotions, Ergonomie cognitive, Intelligence artificielle, Cohésion d'équipe, Tri de blessés</a:t>
            </a:r>
          </a:p>
          <a:p>
            <a:pPr algn="just"/>
            <a:endParaRPr lang="fr-FR" sz="1600" dirty="0">
              <a:solidFill>
                <a:schemeClr val="tx1">
                  <a:lumMod val="65000"/>
                  <a:lumOff val="35000"/>
                </a:schemeClr>
              </a:solidFill>
              <a:latin typeface="DIN-Regular" charset="0"/>
              <a:ea typeface="DIN-Regular" charset="0"/>
              <a:cs typeface="DIN-Regular" charset="0"/>
            </a:endParaRPr>
          </a:p>
          <a:p>
            <a:pPr algn="just"/>
            <a:endParaRPr lang="fr-FR" sz="16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Regular" charset="0"/>
                <a:ea typeface="DIN-Regular" charset="0"/>
                <a:cs typeface="DIN-Regular" charset="0"/>
              </a:rPr>
              <a:t>Le projet </a:t>
            </a:r>
            <a:r>
              <a:rPr lang="fr-FR" sz="1600" dirty="0" err="1">
                <a:solidFill>
                  <a:schemeClr val="tx1">
                    <a:lumMod val="65000"/>
                    <a:lumOff val="35000"/>
                  </a:schemeClr>
                </a:solidFill>
                <a:latin typeface="DIN-Bold" charset="0"/>
                <a:ea typeface="DIN-Bold" charset="0"/>
                <a:cs typeface="DIN-Bold" charset="0"/>
              </a:rPr>
              <a:t>Victeams</a:t>
            </a:r>
            <a:r>
              <a:rPr lang="fr-FR" sz="1600" dirty="0">
                <a:solidFill>
                  <a:schemeClr val="tx1">
                    <a:lumMod val="65000"/>
                    <a:lumOff val="35000"/>
                  </a:schemeClr>
                </a:solidFill>
                <a:latin typeface="DIN-Bold" charset="0"/>
                <a:ea typeface="DIN-Bold" charset="0"/>
                <a:cs typeface="DIN-Bold" charset="0"/>
              </a:rPr>
              <a:t> </a:t>
            </a:r>
            <a:r>
              <a:rPr lang="fr-FR" sz="1600" dirty="0">
                <a:solidFill>
                  <a:schemeClr val="tx1">
                    <a:lumMod val="65000"/>
                    <a:lumOff val="35000"/>
                  </a:schemeClr>
                </a:solidFill>
                <a:latin typeface="DIN-Regular" charset="0"/>
                <a:ea typeface="DIN-Regular" charset="0"/>
                <a:cs typeface="DIN-Regular" charset="0"/>
              </a:rPr>
              <a:t>bénéficie de financements du Conseil régional Hauts-de-France et de l’Union Européenne.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81" y="13078038"/>
            <a:ext cx="1348379" cy="75911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768" y="13124514"/>
            <a:ext cx="1138682" cy="759120"/>
          </a:xfrm>
          <a:prstGeom prst="rect">
            <a:avLst/>
          </a:prstGeom>
        </p:spPr>
      </p:pic>
      <p:sp>
        <p:nvSpPr>
          <p:cNvPr id="10" name="ZoneTexte 9"/>
          <p:cNvSpPr txBox="1"/>
          <p:nvPr/>
        </p:nvSpPr>
        <p:spPr>
          <a:xfrm>
            <a:off x="5493325" y="13124514"/>
            <a:ext cx="1327260" cy="492443"/>
          </a:xfrm>
          <a:prstGeom prst="rect">
            <a:avLst/>
          </a:prstGeom>
          <a:noFill/>
        </p:spPr>
        <p:txBody>
          <a:bodyPr wrap="square" lIns="72000" tIns="0" rIns="0" bIns="0" rtlCol="0">
            <a:spAutoFit/>
          </a:bodyPr>
          <a:lstStyle/>
          <a:p>
            <a:r>
              <a:rPr lang="fr-FR" sz="800" dirty="0">
                <a:latin typeface="Arial Narrow" charset="0"/>
                <a:ea typeface="Arial Narrow" charset="0"/>
                <a:cs typeface="Arial Narrow" charset="0"/>
              </a:rPr>
              <a:t>Le projet </a:t>
            </a:r>
            <a:r>
              <a:rPr lang="fr-FR" sz="800" dirty="0" err="1">
                <a:latin typeface="Arial Narrow" charset="0"/>
                <a:ea typeface="Arial Narrow" charset="0"/>
                <a:cs typeface="Arial Narrow" charset="0"/>
              </a:rPr>
              <a:t>Victeams</a:t>
            </a:r>
            <a:r>
              <a:rPr lang="fr-FR" sz="800" dirty="0">
                <a:latin typeface="Arial Narrow" charset="0"/>
                <a:ea typeface="Arial Narrow" charset="0"/>
                <a:cs typeface="Arial Narrow" charset="0"/>
              </a:rPr>
              <a:t> est cofinancé par l’Union Européenne dans le cadre du Fonds européen pour le développement régional (FEDER)</a:t>
            </a:r>
          </a:p>
        </p:txBody>
      </p:sp>
      <p:cxnSp>
        <p:nvCxnSpPr>
          <p:cNvPr id="11" name="Connecteur droit 10"/>
          <p:cNvCxnSpPr/>
          <p:nvPr/>
        </p:nvCxnSpPr>
        <p:spPr>
          <a:xfrm>
            <a:off x="1845127" y="12956385"/>
            <a:ext cx="700495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59378" y="10686388"/>
            <a:ext cx="1840676" cy="2246769"/>
          </a:xfrm>
          <a:prstGeom prst="rect">
            <a:avLst/>
          </a:prstGeom>
          <a:noFill/>
        </p:spPr>
        <p:txBody>
          <a:bodyPr wrap="square" bIns="0" rtlCol="0" anchor="b" anchorCtr="0">
            <a:spAutoFit/>
          </a:bodyPr>
          <a:lstStyle/>
          <a:p>
            <a:pPr algn="r"/>
            <a:r>
              <a:rPr lang="fr-FR" sz="1200" dirty="0">
                <a:solidFill>
                  <a:schemeClr val="tx1">
                    <a:lumMod val="65000"/>
                    <a:lumOff val="35000"/>
                  </a:schemeClr>
                </a:solidFill>
                <a:latin typeface="DIN-Bold" charset="0"/>
                <a:ea typeface="DIN-Bold" charset="0"/>
                <a:cs typeface="DIN-Bold" charset="0"/>
              </a:rPr>
              <a:t>Contact</a:t>
            </a:r>
          </a:p>
          <a:p>
            <a:pPr algn="r"/>
            <a:endParaRPr lang="fr-FR" sz="1200" dirty="0">
              <a:solidFill>
                <a:srgbClr val="FF0000"/>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Domitile</a:t>
            </a:r>
            <a:r>
              <a:rPr lang="fr-FR" sz="1200" dirty="0">
                <a:solidFill>
                  <a:schemeClr val="tx1">
                    <a:lumMod val="65000"/>
                    <a:lumOff val="35000"/>
                  </a:schemeClr>
                </a:solidFill>
                <a:latin typeface="DIN-Regular" charset="0"/>
                <a:ea typeface="DIN-Regular" charset="0"/>
                <a:cs typeface="DIN-Regular" charset="0"/>
              </a:rPr>
              <a:t> </a:t>
            </a:r>
            <a:r>
              <a:rPr lang="fr-FR" sz="1200" dirty="0" err="1">
                <a:solidFill>
                  <a:schemeClr val="tx1">
                    <a:lumMod val="65000"/>
                    <a:lumOff val="35000"/>
                  </a:schemeClr>
                </a:solidFill>
                <a:latin typeface="DIN-Regular" charset="0"/>
                <a:ea typeface="DIN-Regular" charset="0"/>
                <a:cs typeface="DIN-Regular" charset="0"/>
              </a:rPr>
              <a:t>Lourdeaux</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hlinkClick r:id="rId6"/>
              </a:rPr>
              <a:t>domitile.lourdeaux@hds.utc.fr</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03 44 23 79 84</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Heudiasyc</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UMR CNRS 7253</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FEDER</a:t>
            </a:r>
            <a:r>
              <a:rPr lang="fr-FR" sz="1200" dirty="0">
                <a:solidFill>
                  <a:schemeClr val="tx1">
                    <a:lumMod val="65000"/>
                    <a:lumOff val="35000"/>
                  </a:schemeClr>
                </a:solidFill>
                <a:latin typeface="DIN-Regular" charset="0"/>
                <a:ea typeface="DIN-Regular" charset="0"/>
                <a:cs typeface="DIN-Regular" charset="0"/>
              </a:rPr>
              <a:t> 2014-2020</a:t>
            </a:r>
          </a:p>
          <a:p>
            <a:pPr algn="r"/>
            <a:r>
              <a:rPr lang="fr-FR" sz="1100" dirty="0">
                <a:solidFill>
                  <a:schemeClr val="tx1">
                    <a:lumMod val="65000"/>
                    <a:lumOff val="35000"/>
                  </a:schemeClr>
                </a:solidFill>
                <a:latin typeface="DIN-Regular" charset="0"/>
                <a:ea typeface="DIN-Regular" charset="0"/>
                <a:cs typeface="DIN-Regular" charset="0"/>
              </a:rPr>
              <a:t>Convention n°: PI0001191 </a:t>
            </a:r>
            <a:endParaRPr lang="fr-FR" sz="1050" dirty="0">
              <a:solidFill>
                <a:schemeClr val="tx1">
                  <a:lumMod val="65000"/>
                  <a:lumOff val="35000"/>
                </a:schemeClr>
              </a:solidFill>
              <a:latin typeface="DIN-Regular" charset="0"/>
              <a:ea typeface="DIN-Regular" charset="0"/>
              <a:cs typeface="DIN-Regular" charset="0"/>
            </a:endParaRPr>
          </a:p>
        </p:txBody>
      </p:sp>
      <p:sp>
        <p:nvSpPr>
          <p:cNvPr id="16" name="ZoneTexte 15"/>
          <p:cNvSpPr txBox="1"/>
          <p:nvPr/>
        </p:nvSpPr>
        <p:spPr>
          <a:xfrm>
            <a:off x="1834586" y="14384845"/>
            <a:ext cx="7004960" cy="153888"/>
          </a:xfrm>
          <a:prstGeom prst="rect">
            <a:avLst/>
          </a:prstGeom>
          <a:noFill/>
        </p:spPr>
        <p:txBody>
          <a:bodyPr wrap="square" lIns="0" tIns="0" rIns="0" bIns="0" rtlCol="0">
            <a:spAutoFit/>
          </a:bodyPr>
          <a:lstStyle/>
          <a:p>
            <a:r>
              <a:rPr lang="fr-FR" sz="1000" i="1" dirty="0">
                <a:latin typeface="DIN-Regular" charset="0"/>
                <a:ea typeface="DIN-Regular" charset="0"/>
                <a:cs typeface="DIN-Regular" charset="0"/>
              </a:rPr>
              <a:t>Affichage obligatoire jusqu’au : </a:t>
            </a:r>
            <a:r>
              <a:rPr lang="mr-IN" sz="1000" i="1" dirty="0">
                <a:latin typeface="DIN-Regular" charset="0"/>
                <a:ea typeface="DIN-Regular" charset="0"/>
                <a:cs typeface="DIN-Regular" charset="0"/>
              </a:rPr>
              <a:t>21/10/</a:t>
            </a:r>
            <a:r>
              <a:rPr lang="fr-FR" sz="1000" i="1" dirty="0">
                <a:latin typeface="DIN-Regular" charset="0"/>
                <a:ea typeface="DIN-Regular" charset="0"/>
                <a:cs typeface="DIN-Regular" charset="0"/>
              </a:rPr>
              <a:t>2023</a:t>
            </a:r>
          </a:p>
        </p:txBody>
      </p:sp>
      <p:pic>
        <p:nvPicPr>
          <p:cNvPr id="5" name="Image 4"/>
          <p:cNvPicPr>
            <a:picLocks noChangeAspect="1"/>
          </p:cNvPicPr>
          <p:nvPr/>
        </p:nvPicPr>
        <p:blipFill rotWithShape="1">
          <a:blip r:embed="rId7">
            <a:extLst>
              <a:ext uri="{28A0092B-C50C-407E-A947-70E740481C1C}">
                <a14:useLocalDpi xmlns:a14="http://schemas.microsoft.com/office/drawing/2010/main" val="0"/>
              </a:ext>
            </a:extLst>
          </a:blip>
          <a:srcRect l="15952" r="15894"/>
          <a:stretch/>
        </p:blipFill>
        <p:spPr>
          <a:xfrm>
            <a:off x="7140223" y="12979614"/>
            <a:ext cx="1123950" cy="966289"/>
          </a:xfrm>
          <a:prstGeom prst="rect">
            <a:avLst/>
          </a:prstGeom>
        </p:spPr>
      </p:pic>
      <p:pic>
        <p:nvPicPr>
          <p:cNvPr id="17" name="Imag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1599" y="12845416"/>
            <a:ext cx="894651" cy="894651"/>
          </a:xfrm>
          <a:prstGeom prst="rect">
            <a:avLst/>
          </a:prstGeom>
        </p:spPr>
      </p:pic>
    </p:spTree>
    <p:extLst>
      <p:ext uri="{BB962C8B-B14F-4D97-AF65-F5344CB8AC3E}">
        <p14:creationId xmlns:p14="http://schemas.microsoft.com/office/powerpoint/2010/main" val="15393305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282</TotalTime>
  <Words>264</Words>
  <Application>Microsoft Office PowerPoint</Application>
  <PresentationFormat>Personnalisé</PresentationFormat>
  <Paragraphs>24</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Arial Narrow</vt:lpstr>
      <vt:lpstr>Calibri</vt:lpstr>
      <vt:lpstr>Calibri Light</vt:lpstr>
      <vt:lpstr>DIN-Bold</vt:lpstr>
      <vt:lpstr>DIN-Medium</vt:lpstr>
      <vt:lpstr>DIN-Regular</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Arthur Prével</cp:lastModifiedBy>
  <cp:revision>96</cp:revision>
  <dcterms:created xsi:type="dcterms:W3CDTF">2017-01-30T14:17:55Z</dcterms:created>
  <dcterms:modified xsi:type="dcterms:W3CDTF">2017-05-28T13:25:35Z</dcterms:modified>
</cp:coreProperties>
</file>