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2"/>
  </p:notesMasterIdLst>
  <p:handoutMasterIdLst>
    <p:handoutMasterId r:id="rId23"/>
  </p:handoutMasterIdLst>
  <p:sldIdLst>
    <p:sldId id="423" r:id="rId2"/>
    <p:sldId id="342" r:id="rId3"/>
    <p:sldId id="384" r:id="rId4"/>
    <p:sldId id="393" r:id="rId5"/>
    <p:sldId id="415" r:id="rId6"/>
    <p:sldId id="385" r:id="rId7"/>
    <p:sldId id="417" r:id="rId8"/>
    <p:sldId id="416" r:id="rId9"/>
    <p:sldId id="404" r:id="rId10"/>
    <p:sldId id="421" r:id="rId11"/>
    <p:sldId id="386" r:id="rId12"/>
    <p:sldId id="387" r:id="rId13"/>
    <p:sldId id="418" r:id="rId14"/>
    <p:sldId id="389" r:id="rId15"/>
    <p:sldId id="390" r:id="rId16"/>
    <p:sldId id="391" r:id="rId17"/>
    <p:sldId id="392" r:id="rId18"/>
    <p:sldId id="394" r:id="rId19"/>
    <p:sldId id="395" r:id="rId20"/>
    <p:sldId id="372" r:id="rId21"/>
  </p:sldIdLst>
  <p:sldSz cx="9906000" cy="6858000" type="A4"/>
  <p:notesSz cx="6669088" cy="9926638"/>
  <p:defaultTextStyle>
    <a:defPPr>
      <a:defRPr lang="en-GB"/>
    </a:defPPr>
    <a:lvl1pPr algn="l" defTabSz="449263" rtl="0" fontAlgn="base">
      <a:lnSpc>
        <a:spcPct val="86000"/>
      </a:lnSpc>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1pPr>
    <a:lvl2pPr marL="457200" algn="l" defTabSz="449263" rtl="0" fontAlgn="base">
      <a:lnSpc>
        <a:spcPct val="86000"/>
      </a:lnSpc>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2pPr>
    <a:lvl3pPr marL="914400" algn="l" defTabSz="449263" rtl="0" fontAlgn="base">
      <a:lnSpc>
        <a:spcPct val="86000"/>
      </a:lnSpc>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3pPr>
    <a:lvl4pPr marL="1371600" algn="l" defTabSz="449263" rtl="0" fontAlgn="base">
      <a:lnSpc>
        <a:spcPct val="86000"/>
      </a:lnSpc>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4pPr>
    <a:lvl5pPr marL="1828800" algn="l" defTabSz="449263" rtl="0" fontAlgn="base">
      <a:lnSpc>
        <a:spcPct val="86000"/>
      </a:lnSpc>
      <a:spcBef>
        <a:spcPct val="0"/>
      </a:spcBef>
      <a:spcAft>
        <a:spcPct val="0"/>
      </a:spcAft>
      <a:buClr>
        <a:srgbClr val="000000"/>
      </a:buClr>
      <a:buSzPct val="100000"/>
      <a:buFont typeface="Times New Roman" pitchFamily="18" charset="0"/>
      <a:defRPr sz="2400" kern="1200">
        <a:solidFill>
          <a:schemeClr val="bg1"/>
        </a:solidFill>
        <a:latin typeface="Times New Roman" pitchFamily="18" charset="0"/>
        <a:ea typeface="+mn-ea"/>
        <a:cs typeface="+mn-cs"/>
      </a:defRPr>
    </a:lvl5pPr>
    <a:lvl6pPr marL="2286000" algn="l" defTabSz="914400" rtl="0" eaLnBrk="1" latinLnBrk="0" hangingPunct="1">
      <a:defRPr sz="2400" kern="1200">
        <a:solidFill>
          <a:schemeClr val="bg1"/>
        </a:solidFill>
        <a:latin typeface="Times New Roman" pitchFamily="18" charset="0"/>
        <a:ea typeface="+mn-ea"/>
        <a:cs typeface="+mn-cs"/>
      </a:defRPr>
    </a:lvl6pPr>
    <a:lvl7pPr marL="2743200" algn="l" defTabSz="914400" rtl="0" eaLnBrk="1" latinLnBrk="0" hangingPunct="1">
      <a:defRPr sz="2400" kern="1200">
        <a:solidFill>
          <a:schemeClr val="bg1"/>
        </a:solidFill>
        <a:latin typeface="Times New Roman" pitchFamily="18" charset="0"/>
        <a:ea typeface="+mn-ea"/>
        <a:cs typeface="+mn-cs"/>
      </a:defRPr>
    </a:lvl7pPr>
    <a:lvl8pPr marL="3200400" algn="l" defTabSz="914400" rtl="0" eaLnBrk="1" latinLnBrk="0" hangingPunct="1">
      <a:defRPr sz="2400" kern="1200">
        <a:solidFill>
          <a:schemeClr val="bg1"/>
        </a:solidFill>
        <a:latin typeface="Times New Roman" pitchFamily="18" charset="0"/>
        <a:ea typeface="+mn-ea"/>
        <a:cs typeface="+mn-cs"/>
      </a:defRPr>
    </a:lvl8pPr>
    <a:lvl9pPr marL="3657600" algn="l" defTabSz="914400" rtl="0" eaLnBrk="1" latinLnBrk="0" hangingPunct="1">
      <a:defRPr sz="24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15:guide id="1" orient="horz" pos="3127">
          <p15:clr>
            <a:srgbClr val="A4A3A4"/>
          </p15:clr>
        </p15:guide>
        <p15:guide id="2" pos="210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FFDF0F"/>
    <a:srgbClr val="FFCB1D"/>
    <a:srgbClr val="B61A16"/>
    <a:srgbClr val="9E1102"/>
    <a:srgbClr val="CC6600"/>
    <a:srgbClr val="FF3300"/>
    <a:srgbClr val="9C3330"/>
    <a:srgbClr val="931107"/>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6" autoAdjust="0"/>
    <p:restoredTop sz="89362" autoAdjust="0"/>
  </p:normalViewPr>
  <p:slideViewPr>
    <p:cSldViewPr snapToGrid="0">
      <p:cViewPr varScale="1">
        <p:scale>
          <a:sx n="77" d="100"/>
          <a:sy n="77" d="100"/>
        </p:scale>
        <p:origin x="1541" y="67"/>
      </p:cViewPr>
      <p:guideLst>
        <p:guide orient="horz" pos="2160"/>
        <p:guide pos="3120"/>
      </p:guideLst>
    </p:cSldViewPr>
  </p:slideViewPr>
  <p:outlineViewPr>
    <p:cViewPr>
      <p:scale>
        <a:sx n="100" d="100"/>
        <a:sy n="100" d="100"/>
      </p:scale>
      <p:origin x="-786" y="-9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8" d="100"/>
          <a:sy n="68" d="100"/>
        </p:scale>
        <p:origin x="-2238" y="-90"/>
      </p:cViewPr>
      <p:guideLst>
        <p:guide orient="horz" pos="3127"/>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hdr" sz="quarter"/>
          </p:nvPr>
        </p:nvSpPr>
        <p:spPr bwMode="auto">
          <a:xfrm>
            <a:off x="0" y="0"/>
            <a:ext cx="2890838"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fr-FR"/>
          </a:p>
        </p:txBody>
      </p:sp>
      <p:sp>
        <p:nvSpPr>
          <p:cNvPr id="145411" name="Rectangle 3"/>
          <p:cNvSpPr>
            <a:spLocks noGrp="1" noChangeArrowheads="1"/>
          </p:cNvSpPr>
          <p:nvPr>
            <p:ph type="dt" sz="quarter" idx="1"/>
          </p:nvPr>
        </p:nvSpPr>
        <p:spPr bwMode="auto">
          <a:xfrm>
            <a:off x="3778250" y="0"/>
            <a:ext cx="2890838"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fr-FR"/>
          </a:p>
        </p:txBody>
      </p:sp>
      <p:sp>
        <p:nvSpPr>
          <p:cNvPr id="145412" name="Rectangle 4"/>
          <p:cNvSpPr>
            <a:spLocks noGrp="1" noChangeArrowheads="1"/>
          </p:cNvSpPr>
          <p:nvPr>
            <p:ph type="ftr" sz="quarter" idx="2"/>
          </p:nvPr>
        </p:nvSpPr>
        <p:spPr bwMode="auto">
          <a:xfrm>
            <a:off x="0" y="9429750"/>
            <a:ext cx="2890838"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fr-FR"/>
          </a:p>
        </p:txBody>
      </p:sp>
      <p:sp>
        <p:nvSpPr>
          <p:cNvPr id="145413" name="Rectangle 5"/>
          <p:cNvSpPr>
            <a:spLocks noGrp="1" noChangeArrowheads="1"/>
          </p:cNvSpPr>
          <p:nvPr>
            <p:ph type="sldNum" sz="quarter" idx="3"/>
          </p:nvPr>
        </p:nvSpPr>
        <p:spPr bwMode="auto">
          <a:xfrm>
            <a:off x="3778250" y="9429750"/>
            <a:ext cx="2890838"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83813A7-5379-40D6-BB11-D7FD8D3A40C8}" type="slidenum">
              <a:rPr lang="fr-FR"/>
              <a:pPr>
                <a:defRPr/>
              </a:pPr>
              <a:t>‹N°›</a:t>
            </a:fld>
            <a:endParaRPr lang="fr-FR"/>
          </a:p>
        </p:txBody>
      </p:sp>
    </p:spTree>
    <p:extLst>
      <p:ext uri="{BB962C8B-B14F-4D97-AF65-F5344CB8AC3E}">
        <p14:creationId xmlns:p14="http://schemas.microsoft.com/office/powerpoint/2010/main" val="2223172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669088" cy="9926638"/>
          </a:xfrm>
          <a:prstGeom prst="roundRect">
            <a:avLst>
              <a:gd name="adj" fmla="val 23"/>
            </a:avLst>
          </a:prstGeom>
          <a:solidFill>
            <a:srgbClr val="FFFFFF"/>
          </a:solidFill>
          <a:ln w="9360">
            <a:noFill/>
            <a:miter lim="800000"/>
            <a:headEnd/>
            <a:tailEnd/>
          </a:ln>
          <a:effectLst/>
        </p:spPr>
        <p:txBody>
          <a:bodyPr wrap="none" anchor="ctr"/>
          <a:lstStyle/>
          <a:p>
            <a:pPr>
              <a:defRPr/>
            </a:pPr>
            <a:endParaRPr lang="fr-FR"/>
          </a:p>
        </p:txBody>
      </p:sp>
      <p:sp>
        <p:nvSpPr>
          <p:cNvPr id="2050" name="AutoShape 2"/>
          <p:cNvSpPr>
            <a:spLocks noChangeArrowheads="1"/>
          </p:cNvSpPr>
          <p:nvPr/>
        </p:nvSpPr>
        <p:spPr bwMode="auto">
          <a:xfrm>
            <a:off x="0" y="0"/>
            <a:ext cx="6669088" cy="9926638"/>
          </a:xfrm>
          <a:prstGeom prst="roundRect">
            <a:avLst>
              <a:gd name="adj" fmla="val 23"/>
            </a:avLst>
          </a:prstGeom>
          <a:solidFill>
            <a:srgbClr val="FFFFFF"/>
          </a:solidFill>
          <a:ln w="9525">
            <a:noFill/>
            <a:round/>
            <a:headEnd/>
            <a:tailEnd/>
          </a:ln>
          <a:effectLst/>
        </p:spPr>
        <p:txBody>
          <a:bodyPr wrap="none" anchor="ctr"/>
          <a:lstStyle/>
          <a:p>
            <a:pPr>
              <a:defRPr/>
            </a:pPr>
            <a:endParaRPr lang="fr-FR"/>
          </a:p>
        </p:txBody>
      </p:sp>
      <p:sp>
        <p:nvSpPr>
          <p:cNvPr id="2051" name="AutoShape 3"/>
          <p:cNvSpPr>
            <a:spLocks noChangeArrowheads="1"/>
          </p:cNvSpPr>
          <p:nvPr/>
        </p:nvSpPr>
        <p:spPr bwMode="auto">
          <a:xfrm>
            <a:off x="0" y="0"/>
            <a:ext cx="6669088" cy="9926638"/>
          </a:xfrm>
          <a:prstGeom prst="roundRect">
            <a:avLst>
              <a:gd name="adj" fmla="val 23"/>
            </a:avLst>
          </a:prstGeom>
          <a:solidFill>
            <a:srgbClr val="FFFFFF"/>
          </a:solidFill>
          <a:ln w="9525">
            <a:noFill/>
            <a:round/>
            <a:headEnd/>
            <a:tailEnd/>
          </a:ln>
          <a:effectLst/>
        </p:spPr>
        <p:txBody>
          <a:bodyPr wrap="none" anchor="ctr"/>
          <a:lstStyle/>
          <a:p>
            <a:pPr>
              <a:defRPr/>
            </a:pPr>
            <a:endParaRPr lang="fr-FR"/>
          </a:p>
        </p:txBody>
      </p:sp>
      <p:sp>
        <p:nvSpPr>
          <p:cNvPr id="2052" name="Rectangle 4"/>
          <p:cNvSpPr>
            <a:spLocks noGrp="1" noChangeArrowheads="1"/>
          </p:cNvSpPr>
          <p:nvPr>
            <p:ph type="hdr"/>
          </p:nvPr>
        </p:nvSpPr>
        <p:spPr bwMode="auto">
          <a:xfrm>
            <a:off x="0" y="0"/>
            <a:ext cx="2886075" cy="4953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defRPr>
            </a:lvl1pPr>
          </a:lstStyle>
          <a:p>
            <a:pPr>
              <a:defRPr/>
            </a:pPr>
            <a:endParaRPr lang="en-GB"/>
          </a:p>
        </p:txBody>
      </p:sp>
      <p:sp>
        <p:nvSpPr>
          <p:cNvPr id="2053" name="Rectangle 5"/>
          <p:cNvSpPr>
            <a:spLocks noGrp="1" noChangeArrowheads="1"/>
          </p:cNvSpPr>
          <p:nvPr>
            <p:ph type="dt"/>
          </p:nvPr>
        </p:nvSpPr>
        <p:spPr bwMode="auto">
          <a:xfrm>
            <a:off x="3778250" y="0"/>
            <a:ext cx="2886075" cy="4953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defRPr>
            </a:lvl1pPr>
          </a:lstStyle>
          <a:p>
            <a:pPr>
              <a:defRPr/>
            </a:pPr>
            <a:endParaRPr lang="en-GB"/>
          </a:p>
        </p:txBody>
      </p:sp>
      <p:sp>
        <p:nvSpPr>
          <p:cNvPr id="14343" name="Rectangle 6"/>
          <p:cNvSpPr>
            <a:spLocks noGrp="1" noRot="1" noChangeAspect="1" noChangeArrowheads="1"/>
          </p:cNvSpPr>
          <p:nvPr>
            <p:ph type="sldImg"/>
          </p:nvPr>
        </p:nvSpPr>
        <p:spPr bwMode="auto">
          <a:xfrm>
            <a:off x="646113" y="744538"/>
            <a:ext cx="5372100" cy="3721100"/>
          </a:xfrm>
          <a:prstGeom prst="rect">
            <a:avLst/>
          </a:prstGeom>
          <a:solidFill>
            <a:srgbClr val="FFFFFF"/>
          </a:solidFill>
          <a:ln w="9360">
            <a:solidFill>
              <a:srgbClr val="000000"/>
            </a:solidFill>
            <a:miter lim="800000"/>
            <a:headEnd/>
            <a:tailEnd/>
          </a:ln>
        </p:spPr>
      </p:sp>
      <p:sp>
        <p:nvSpPr>
          <p:cNvPr id="2055" name="Rectangle 7"/>
          <p:cNvSpPr>
            <a:spLocks noGrp="1" noChangeArrowheads="1"/>
          </p:cNvSpPr>
          <p:nvPr>
            <p:ph type="body"/>
          </p:nvPr>
        </p:nvSpPr>
        <p:spPr bwMode="auto">
          <a:xfrm>
            <a:off x="889000" y="4714875"/>
            <a:ext cx="4886325" cy="44656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endParaRPr lang="fr-FR" noProof="0"/>
          </a:p>
        </p:txBody>
      </p:sp>
      <p:sp>
        <p:nvSpPr>
          <p:cNvPr id="2056" name="Rectangle 8"/>
          <p:cNvSpPr>
            <a:spLocks noGrp="1" noChangeArrowheads="1"/>
          </p:cNvSpPr>
          <p:nvPr>
            <p:ph type="ftr"/>
          </p:nvPr>
        </p:nvSpPr>
        <p:spPr bwMode="auto">
          <a:xfrm>
            <a:off x="0" y="9429750"/>
            <a:ext cx="2886075" cy="495300"/>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defRPr>
            </a:lvl1pPr>
          </a:lstStyle>
          <a:p>
            <a:pPr>
              <a:defRPr/>
            </a:pPr>
            <a:endParaRPr lang="en-GB"/>
          </a:p>
        </p:txBody>
      </p:sp>
      <p:sp>
        <p:nvSpPr>
          <p:cNvPr id="2057" name="Rectangle 9"/>
          <p:cNvSpPr>
            <a:spLocks noGrp="1" noChangeArrowheads="1"/>
          </p:cNvSpPr>
          <p:nvPr>
            <p:ph type="sldNum"/>
          </p:nvPr>
        </p:nvSpPr>
        <p:spPr bwMode="auto">
          <a:xfrm>
            <a:off x="3778250" y="9429750"/>
            <a:ext cx="2886075" cy="495300"/>
          </a:xfrm>
          <a:prstGeom prst="rect">
            <a:avLst/>
          </a:prstGeom>
          <a:noFill/>
          <a:ln w="9525">
            <a:noFill/>
            <a:round/>
            <a:headEnd/>
            <a:tailEnd/>
          </a:ln>
          <a:effectLst/>
        </p:spPr>
        <p:txBody>
          <a:bodyPr vert="horz" wrap="square" lIns="90000" tIns="46800" rIns="90000" bIns="46800" numCol="1" anchor="b" anchorCtr="0" compatLnSpc="1">
            <a:prstTxWarp prst="textNoShape">
              <a:avLst/>
            </a:prstTxWarp>
          </a:bodyPr>
          <a:lstStyle>
            <a:lvl1pPr algn="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defRPr>
            </a:lvl1pPr>
          </a:lstStyle>
          <a:p>
            <a:pPr>
              <a:defRPr/>
            </a:pPr>
            <a:fld id="{5103FD94-5F89-4DD2-B07E-86DAE5544730}" type="slidenum">
              <a:rPr lang="en-GB"/>
              <a:pPr>
                <a:defRPr/>
              </a:pPr>
              <a:t>‹N°›</a:t>
            </a:fld>
            <a:endParaRPr lang="en-GB"/>
          </a:p>
        </p:txBody>
      </p:sp>
    </p:spTree>
    <p:extLst>
      <p:ext uri="{BB962C8B-B14F-4D97-AF65-F5344CB8AC3E}">
        <p14:creationId xmlns:p14="http://schemas.microsoft.com/office/powerpoint/2010/main" val="3304478138"/>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028700" lvl="1">
              <a:buFont typeface="Arial"/>
              <a:buChar char="•"/>
            </a:pPr>
            <a:r>
              <a:rPr lang="fr-FR" sz="1800" kern="1200" dirty="0">
                <a:solidFill>
                  <a:schemeClr val="tx1"/>
                </a:solidFill>
                <a:latin typeface="Times New Roman" pitchFamily="18" charset="0"/>
                <a:ea typeface="+mn-ea"/>
                <a:cs typeface="+mn-cs"/>
              </a:rPr>
              <a:t>Apprentissage et optimisation des systèmes complexes (AOS)</a:t>
            </a:r>
          </a:p>
          <a:p>
            <a:pPr marL="1428750" lvl="2">
              <a:buFont typeface="Arial"/>
              <a:buChar char="•"/>
              <a:tabLst>
                <a:tab pos="2336800" algn="l"/>
              </a:tabLst>
            </a:pPr>
            <a:r>
              <a:rPr lang="fr-FR" sz="1800" kern="1200" dirty="0">
                <a:solidFill>
                  <a:schemeClr val="tx1"/>
                </a:solidFill>
                <a:latin typeface="Times New Roman" pitchFamily="18" charset="0"/>
                <a:ea typeface="+mn-ea"/>
                <a:cs typeface="+mn-cs"/>
              </a:rPr>
              <a:t>modélisation et conception de systèmes en réseau communicants et en interaction avec l’environnement et	les autres systèmes</a:t>
            </a:r>
          </a:p>
          <a:p>
            <a:pPr marL="1028700" lvl="1">
              <a:buFont typeface="Arial"/>
              <a:buChar char="•"/>
            </a:pPr>
            <a:r>
              <a:rPr lang="fr-FR" sz="1800" kern="1200" dirty="0">
                <a:solidFill>
                  <a:schemeClr val="tx1"/>
                </a:solidFill>
                <a:latin typeface="Times New Roman" pitchFamily="18" charset="0"/>
                <a:ea typeface="+mn-ea"/>
                <a:cs typeface="+mn-cs"/>
              </a:rPr>
              <a:t>Automatique, robotique et systèmes intelligents (ARS))</a:t>
            </a:r>
          </a:p>
          <a:p>
            <a:pPr marL="1428750" lvl="2">
              <a:buFont typeface="Arial"/>
              <a:buChar char="•"/>
            </a:pPr>
            <a:r>
              <a:rPr lang="fr-FR" sz="1800" kern="1200" dirty="0">
                <a:solidFill>
                  <a:schemeClr val="tx1"/>
                </a:solidFill>
                <a:latin typeface="Times New Roman" pitchFamily="18" charset="0"/>
                <a:ea typeface="+mn-ea"/>
                <a:cs typeface="+mn-cs"/>
              </a:rPr>
              <a:t>développer des systèmes intelligents, autonomes et sûrs</a:t>
            </a:r>
          </a:p>
          <a:p>
            <a:pPr marL="1028700" lvl="1">
              <a:buFont typeface="Arial"/>
              <a:buChar char="•"/>
            </a:pPr>
            <a:r>
              <a:rPr lang="fr-FR" sz="1800" kern="1200" dirty="0">
                <a:solidFill>
                  <a:schemeClr val="tx1"/>
                </a:solidFill>
                <a:latin typeface="Times New Roman" pitchFamily="18" charset="0"/>
                <a:ea typeface="+mn-ea"/>
                <a:cs typeface="+mn-cs"/>
              </a:rPr>
              <a:t>Biomécanique et </a:t>
            </a:r>
            <a:r>
              <a:rPr lang="fr-FR" sz="1800" kern="1200" dirty="0" err="1">
                <a:solidFill>
                  <a:schemeClr val="tx1"/>
                </a:solidFill>
                <a:latin typeface="Times New Roman" pitchFamily="18" charset="0"/>
                <a:ea typeface="+mn-ea"/>
                <a:cs typeface="+mn-cs"/>
              </a:rPr>
              <a:t>bioingénierie</a:t>
            </a:r>
            <a:r>
              <a:rPr lang="fr-FR" sz="1800" kern="1200" dirty="0">
                <a:solidFill>
                  <a:schemeClr val="tx1"/>
                </a:solidFill>
                <a:latin typeface="Times New Roman" pitchFamily="18" charset="0"/>
                <a:ea typeface="+mn-ea"/>
                <a:cs typeface="+mn-cs"/>
              </a:rPr>
              <a:t> (BMI)</a:t>
            </a:r>
          </a:p>
          <a:p>
            <a:pPr marL="1428750" lvl="2">
              <a:buFont typeface="Arial"/>
              <a:buChar char="•"/>
            </a:pPr>
            <a:r>
              <a:rPr lang="fr-FR" sz="1800" kern="1200" dirty="0">
                <a:solidFill>
                  <a:schemeClr val="tx1"/>
                </a:solidFill>
                <a:latin typeface="Times New Roman" pitchFamily="18" charset="0"/>
                <a:ea typeface="+mn-ea"/>
                <a:cs typeface="+mn-cs"/>
              </a:rPr>
              <a:t>modélisation de systèmes vivants pour la conception de dispositifs pour la santé</a:t>
            </a:r>
          </a:p>
          <a:p>
            <a:pPr marL="1028700" lvl="1">
              <a:buFont typeface="Arial"/>
              <a:buChar char="•"/>
            </a:pPr>
            <a:r>
              <a:rPr lang="fr-FR" sz="1800" kern="1200" dirty="0">
                <a:solidFill>
                  <a:schemeClr val="tx1"/>
                </a:solidFill>
                <a:latin typeface="Times New Roman" pitchFamily="18" charset="0"/>
                <a:ea typeface="+mn-ea"/>
                <a:cs typeface="+mn-cs"/>
              </a:rPr>
              <a:t>Systèmes mécatroniques (SMT)</a:t>
            </a:r>
          </a:p>
          <a:p>
            <a:pPr marL="1428750" lvl="2">
              <a:buFont typeface="Arial"/>
              <a:buChar char="•"/>
            </a:pPr>
            <a:r>
              <a:rPr lang="fr-FR" sz="1800" kern="1200" dirty="0">
                <a:solidFill>
                  <a:schemeClr val="tx1"/>
                </a:solidFill>
                <a:latin typeface="Times New Roman" pitchFamily="18" charset="0"/>
                <a:ea typeface="ＭＳ Ｐゴシック" charset="0"/>
                <a:cs typeface="+mn-cs"/>
              </a:rPr>
              <a:t>optimiser et rendre actifs les systèmes mécaniques</a:t>
            </a:r>
          </a:p>
          <a:p>
            <a:pPr marL="1028700" lvl="1">
              <a:buFont typeface="Arial"/>
              <a:buChar char="•"/>
            </a:pPr>
            <a:r>
              <a:rPr lang="fr-FR" sz="1800" kern="1200" dirty="0">
                <a:solidFill>
                  <a:schemeClr val="tx1"/>
                </a:solidFill>
                <a:latin typeface="Times New Roman" pitchFamily="18" charset="0"/>
                <a:ea typeface="+mn-ea"/>
                <a:cs typeface="+mn-cs"/>
              </a:rPr>
              <a:t>Systèmes et structures mécaniques complexes (SMC)</a:t>
            </a:r>
          </a:p>
          <a:p>
            <a:pPr marL="1428750" lvl="2">
              <a:buFont typeface="Arial"/>
              <a:buChar char="•"/>
              <a:tabLst>
                <a:tab pos="2336800" algn="l"/>
              </a:tabLst>
            </a:pPr>
            <a:r>
              <a:rPr lang="fr-FR" sz="1800" kern="1200" dirty="0">
                <a:solidFill>
                  <a:schemeClr val="tx1"/>
                </a:solidFill>
                <a:latin typeface="Times New Roman" pitchFamily="18" charset="0"/>
                <a:ea typeface="ＭＳ Ｐゴシック" charset="0"/>
                <a:cs typeface="+mn-cs"/>
              </a:rPr>
              <a:t>conception robuste et optimisée de structures ou systèmes pluri-techniques, modélisation et simulation</a:t>
            </a:r>
            <a:endParaRPr lang="fr-FR" sz="1800" kern="1200" dirty="0">
              <a:solidFill>
                <a:schemeClr val="tx1"/>
              </a:solidFill>
              <a:latin typeface="Times New Roman" pitchFamily="18" charset="0"/>
              <a:ea typeface="+mn-ea"/>
              <a:cs typeface="+mn-cs"/>
            </a:endParaRPr>
          </a:p>
          <a:p>
            <a:endParaRPr lang="fr-FR" dirty="0"/>
          </a:p>
        </p:txBody>
      </p:sp>
      <p:sp>
        <p:nvSpPr>
          <p:cNvPr id="4" name="Espace réservé du numéro de diapositive 3"/>
          <p:cNvSpPr>
            <a:spLocks noGrp="1"/>
          </p:cNvSpPr>
          <p:nvPr>
            <p:ph type="sldNum" idx="10"/>
          </p:nvPr>
        </p:nvSpPr>
        <p:spPr/>
        <p:txBody>
          <a:bodyPr/>
          <a:lstStyle/>
          <a:p>
            <a:pPr>
              <a:defRPr/>
            </a:pPr>
            <a:fld id="{5103FD94-5F89-4DD2-B07E-86DAE5544730}" type="slidenum">
              <a:rPr lang="en-GB" smtClean="0"/>
              <a:pPr>
                <a:defRPr/>
              </a:pPr>
              <a:t>12</a:t>
            </a:fld>
            <a:endParaRPr lang="en-GB"/>
          </a:p>
        </p:txBody>
      </p:sp>
    </p:spTree>
    <p:extLst>
      <p:ext uri="{BB962C8B-B14F-4D97-AF65-F5344CB8AC3E}">
        <p14:creationId xmlns:p14="http://schemas.microsoft.com/office/powerpoint/2010/main" val="372260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a:defRPr/>
            </a:pPr>
            <a:fld id="{5103FD94-5F89-4DD2-B07E-86DAE5544730}" type="slidenum">
              <a:rPr lang="en-GB" smtClean="0"/>
              <a:pPr>
                <a:defRPr/>
              </a:pPr>
              <a:t>13</a:t>
            </a:fld>
            <a:endParaRPr lang="en-GB"/>
          </a:p>
        </p:txBody>
      </p:sp>
    </p:spTree>
    <p:extLst>
      <p:ext uri="{BB962C8B-B14F-4D97-AF65-F5344CB8AC3E}">
        <p14:creationId xmlns:p14="http://schemas.microsoft.com/office/powerpoint/2010/main" val="728020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a:defRPr/>
            </a:pPr>
            <a:fld id="{5103FD94-5F89-4DD2-B07E-86DAE5544730}" type="slidenum">
              <a:rPr lang="en-GB" smtClean="0"/>
              <a:pPr>
                <a:defRPr/>
              </a:pPr>
              <a:t>14</a:t>
            </a:fld>
            <a:endParaRPr lang="en-GB"/>
          </a:p>
        </p:txBody>
      </p:sp>
    </p:spTree>
    <p:extLst>
      <p:ext uri="{BB962C8B-B14F-4D97-AF65-F5344CB8AC3E}">
        <p14:creationId xmlns:p14="http://schemas.microsoft.com/office/powerpoint/2010/main" val="1788468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742950" y="2130426"/>
            <a:ext cx="8420100" cy="1470025"/>
          </a:xfrm>
        </p:spPr>
        <p:txBody>
          <a:bodyPr/>
          <a:lstStyle/>
          <a:p>
            <a:r>
              <a:rPr lang="fr-FR"/>
              <a:t>Cliquez pour modifier le style du titre</a:t>
            </a:r>
          </a:p>
        </p:txBody>
      </p:sp>
      <p:sp>
        <p:nvSpPr>
          <p:cNvPr id="3" name="Sous-titr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5238F9A7-EA51-4329-B723-94FAABF311CF}" type="slidenum">
              <a:rPr lang="en-GB"/>
              <a:pPr>
                <a:defRPr/>
              </a:pPr>
              <a:t>‹N°›</a:t>
            </a:fld>
            <a:endParaRPr lang="en-GB"/>
          </a:p>
        </p:txBody>
      </p:sp>
    </p:spTree>
    <p:extLst>
      <p:ext uri="{BB962C8B-B14F-4D97-AF65-F5344CB8AC3E}">
        <p14:creationId xmlns:p14="http://schemas.microsoft.com/office/powerpoint/2010/main" val="29658257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202DE347-3994-4C6E-A7A4-8F38E1128E9E}" type="slidenum">
              <a:rPr lang="en-GB"/>
              <a:pPr>
                <a:defRPr/>
              </a:pPr>
              <a:t>‹N°›</a:t>
            </a:fld>
            <a:endParaRPr lang="en-GB"/>
          </a:p>
        </p:txBody>
      </p:sp>
    </p:spTree>
    <p:extLst>
      <p:ext uri="{BB962C8B-B14F-4D97-AF65-F5344CB8AC3E}">
        <p14:creationId xmlns:p14="http://schemas.microsoft.com/office/powerpoint/2010/main" val="4020496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54586" y="463551"/>
            <a:ext cx="2103306" cy="5751513"/>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742951" y="463551"/>
            <a:ext cx="6146535" cy="5751513"/>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7CA13126-54C8-495A-9D37-60B9F9419635}" type="slidenum">
              <a:rPr lang="en-GB"/>
              <a:pPr>
                <a:defRPr/>
              </a:pPr>
              <a:t>‹N°›</a:t>
            </a:fld>
            <a:endParaRPr lang="en-GB"/>
          </a:p>
        </p:txBody>
      </p:sp>
    </p:spTree>
    <p:extLst>
      <p:ext uri="{BB962C8B-B14F-4D97-AF65-F5344CB8AC3E}">
        <p14:creationId xmlns:p14="http://schemas.microsoft.com/office/powerpoint/2010/main" val="3503981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742950" y="463551"/>
            <a:ext cx="8414941" cy="575151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Rectangle 3"/>
          <p:cNvSpPr>
            <a:spLocks noGrp="1" noChangeArrowheads="1"/>
          </p:cNvSpPr>
          <p:nvPr>
            <p:ph type="dt" idx="10"/>
          </p:nvPr>
        </p:nvSpPr>
        <p:spPr>
          <a:ln/>
        </p:spPr>
        <p:txBody>
          <a:bodyPr/>
          <a:lstStyle>
            <a:lvl1pPr>
              <a:defRPr/>
            </a:lvl1pPr>
          </a:lstStyle>
          <a:p>
            <a:pPr>
              <a:defRPr/>
            </a:pPr>
            <a:endParaRPr lang="en-GB"/>
          </a:p>
        </p:txBody>
      </p:sp>
      <p:sp>
        <p:nvSpPr>
          <p:cNvPr id="4" name="Rectangle 4"/>
          <p:cNvSpPr>
            <a:spLocks noGrp="1" noChangeArrowheads="1"/>
          </p:cNvSpPr>
          <p:nvPr>
            <p:ph type="ftr" idx="11"/>
          </p:nvPr>
        </p:nvSpPr>
        <p:spPr>
          <a:ln/>
        </p:spPr>
        <p:txBody>
          <a:bodyPr/>
          <a:lstStyle>
            <a:lvl1pPr>
              <a:defRPr/>
            </a:lvl1pPr>
          </a:lstStyle>
          <a:p>
            <a:pPr>
              <a:defRPr/>
            </a:pPr>
            <a:endParaRPr lang="en-GB"/>
          </a:p>
        </p:txBody>
      </p:sp>
      <p:sp>
        <p:nvSpPr>
          <p:cNvPr id="5" name="Rectangle 5"/>
          <p:cNvSpPr>
            <a:spLocks noGrp="1" noChangeArrowheads="1"/>
          </p:cNvSpPr>
          <p:nvPr>
            <p:ph type="sldNum" idx="12"/>
          </p:nvPr>
        </p:nvSpPr>
        <p:spPr>
          <a:ln/>
        </p:spPr>
        <p:txBody>
          <a:bodyPr/>
          <a:lstStyle>
            <a:lvl1pPr>
              <a:defRPr/>
            </a:lvl1pPr>
          </a:lstStyle>
          <a:p>
            <a:pPr>
              <a:defRPr/>
            </a:pPr>
            <a:fld id="{73D2FF2B-6935-479E-9FA5-3F2BD8775CED}" type="slidenum">
              <a:rPr lang="en-GB"/>
              <a:pPr>
                <a:defRPr/>
              </a:pPr>
              <a:t>‹N°›</a:t>
            </a:fld>
            <a:endParaRPr lang="en-GB"/>
          </a:p>
        </p:txBody>
      </p:sp>
    </p:spTree>
    <p:extLst>
      <p:ext uri="{BB962C8B-B14F-4D97-AF65-F5344CB8AC3E}">
        <p14:creationId xmlns:p14="http://schemas.microsoft.com/office/powerpoint/2010/main" val="4179944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7C9CC836-1FF7-4AAC-A7F9-7DB1BC9E59ED}" type="slidenum">
              <a:rPr lang="en-GB"/>
              <a:pPr>
                <a:defRPr/>
              </a:pPr>
              <a:t>‹N°›</a:t>
            </a:fld>
            <a:endParaRPr lang="en-GB"/>
          </a:p>
        </p:txBody>
      </p:sp>
    </p:spTree>
    <p:extLst>
      <p:ext uri="{BB962C8B-B14F-4D97-AF65-F5344CB8AC3E}">
        <p14:creationId xmlns:p14="http://schemas.microsoft.com/office/powerpoint/2010/main" val="2323303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82506" y="4406901"/>
            <a:ext cx="84201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3"/>
          <p:cNvSpPr>
            <a:spLocks noGrp="1" noChangeArrowheads="1"/>
          </p:cNvSpPr>
          <p:nvPr>
            <p:ph type="dt" idx="10"/>
          </p:nvPr>
        </p:nvSpPr>
        <p:spPr>
          <a:ln/>
        </p:spPr>
        <p:txBody>
          <a:bodyPr/>
          <a:lstStyle>
            <a:lvl1pPr>
              <a:defRPr/>
            </a:lvl1pPr>
          </a:lstStyle>
          <a:p>
            <a:pPr>
              <a:defRPr/>
            </a:pPr>
            <a:endParaRPr lang="en-GB"/>
          </a:p>
        </p:txBody>
      </p:sp>
      <p:sp>
        <p:nvSpPr>
          <p:cNvPr id="5" name="Rectangle 4"/>
          <p:cNvSpPr>
            <a:spLocks noGrp="1" noChangeArrowheads="1"/>
          </p:cNvSpPr>
          <p:nvPr>
            <p:ph type="ftr" idx="11"/>
          </p:nvPr>
        </p:nvSpPr>
        <p:spPr>
          <a:ln/>
        </p:spPr>
        <p:txBody>
          <a:bodyPr/>
          <a:lstStyle>
            <a:lvl1pPr>
              <a:defRPr/>
            </a:lvl1pPr>
          </a:lstStyle>
          <a:p>
            <a:pPr>
              <a:defRPr/>
            </a:pPr>
            <a:endParaRPr lang="en-GB"/>
          </a:p>
        </p:txBody>
      </p:sp>
      <p:sp>
        <p:nvSpPr>
          <p:cNvPr id="6" name="Rectangle 5"/>
          <p:cNvSpPr>
            <a:spLocks noGrp="1" noChangeArrowheads="1"/>
          </p:cNvSpPr>
          <p:nvPr>
            <p:ph type="sldNum" idx="12"/>
          </p:nvPr>
        </p:nvSpPr>
        <p:spPr>
          <a:ln/>
        </p:spPr>
        <p:txBody>
          <a:bodyPr/>
          <a:lstStyle>
            <a:lvl1pPr>
              <a:defRPr/>
            </a:lvl1pPr>
          </a:lstStyle>
          <a:p>
            <a:pPr>
              <a:defRPr/>
            </a:pPr>
            <a:fld id="{0740D722-7B28-4873-851C-E28845B969A7}" type="slidenum">
              <a:rPr lang="en-GB"/>
              <a:pPr>
                <a:defRPr/>
              </a:pPr>
              <a:t>‹N°›</a:t>
            </a:fld>
            <a:endParaRPr lang="en-GB"/>
          </a:p>
        </p:txBody>
      </p:sp>
    </p:spTree>
    <p:extLst>
      <p:ext uri="{BB962C8B-B14F-4D97-AF65-F5344CB8AC3E}">
        <p14:creationId xmlns:p14="http://schemas.microsoft.com/office/powerpoint/2010/main" val="2702736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742951" y="1981200"/>
            <a:ext cx="4124060"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5032111" y="1981200"/>
            <a:ext cx="4125781" cy="42338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8A71F52C-980F-43FA-B825-2B100135504A}" type="slidenum">
              <a:rPr lang="en-GB"/>
              <a:pPr>
                <a:defRPr/>
              </a:pPr>
              <a:t>‹N°›</a:t>
            </a:fld>
            <a:endParaRPr lang="en-GB"/>
          </a:p>
        </p:txBody>
      </p:sp>
    </p:spTree>
    <p:extLst>
      <p:ext uri="{BB962C8B-B14F-4D97-AF65-F5344CB8AC3E}">
        <p14:creationId xmlns:p14="http://schemas.microsoft.com/office/powerpoint/2010/main" val="3193163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95300" y="274638"/>
            <a:ext cx="8915400" cy="1143000"/>
          </a:xfrm>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3"/>
          <p:cNvSpPr>
            <a:spLocks noGrp="1" noChangeArrowheads="1"/>
          </p:cNvSpPr>
          <p:nvPr>
            <p:ph type="dt" idx="10"/>
          </p:nvPr>
        </p:nvSpPr>
        <p:spPr>
          <a:ln/>
        </p:spPr>
        <p:txBody>
          <a:bodyPr/>
          <a:lstStyle>
            <a:lvl1pPr>
              <a:defRPr/>
            </a:lvl1pPr>
          </a:lstStyle>
          <a:p>
            <a:pPr>
              <a:defRPr/>
            </a:pPr>
            <a:endParaRPr lang="en-GB"/>
          </a:p>
        </p:txBody>
      </p:sp>
      <p:sp>
        <p:nvSpPr>
          <p:cNvPr id="8" name="Rectangle 4"/>
          <p:cNvSpPr>
            <a:spLocks noGrp="1" noChangeArrowheads="1"/>
          </p:cNvSpPr>
          <p:nvPr>
            <p:ph type="ftr" idx="11"/>
          </p:nvPr>
        </p:nvSpPr>
        <p:spPr>
          <a:ln/>
        </p:spPr>
        <p:txBody>
          <a:bodyPr/>
          <a:lstStyle>
            <a:lvl1pPr>
              <a:defRPr/>
            </a:lvl1pPr>
          </a:lstStyle>
          <a:p>
            <a:pPr>
              <a:defRPr/>
            </a:pPr>
            <a:endParaRPr lang="en-GB"/>
          </a:p>
        </p:txBody>
      </p:sp>
      <p:sp>
        <p:nvSpPr>
          <p:cNvPr id="9" name="Rectangle 5"/>
          <p:cNvSpPr>
            <a:spLocks noGrp="1" noChangeArrowheads="1"/>
          </p:cNvSpPr>
          <p:nvPr>
            <p:ph type="sldNum" idx="12"/>
          </p:nvPr>
        </p:nvSpPr>
        <p:spPr>
          <a:ln/>
        </p:spPr>
        <p:txBody>
          <a:bodyPr/>
          <a:lstStyle>
            <a:lvl1pPr>
              <a:defRPr/>
            </a:lvl1pPr>
          </a:lstStyle>
          <a:p>
            <a:pPr>
              <a:defRPr/>
            </a:pPr>
            <a:fld id="{172126B7-8610-4402-9B26-4EE895923F03}" type="slidenum">
              <a:rPr lang="en-GB"/>
              <a:pPr>
                <a:defRPr/>
              </a:pPr>
              <a:t>‹N°›</a:t>
            </a:fld>
            <a:endParaRPr lang="en-GB"/>
          </a:p>
        </p:txBody>
      </p:sp>
    </p:spTree>
    <p:extLst>
      <p:ext uri="{BB962C8B-B14F-4D97-AF65-F5344CB8AC3E}">
        <p14:creationId xmlns:p14="http://schemas.microsoft.com/office/powerpoint/2010/main" val="2092683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3"/>
          <p:cNvSpPr>
            <a:spLocks noGrp="1" noChangeArrowheads="1"/>
          </p:cNvSpPr>
          <p:nvPr>
            <p:ph type="dt" idx="10"/>
          </p:nvPr>
        </p:nvSpPr>
        <p:spPr>
          <a:ln/>
        </p:spPr>
        <p:txBody>
          <a:bodyPr/>
          <a:lstStyle>
            <a:lvl1pPr>
              <a:defRPr/>
            </a:lvl1pPr>
          </a:lstStyle>
          <a:p>
            <a:pPr>
              <a:defRPr/>
            </a:pPr>
            <a:endParaRPr lang="en-GB"/>
          </a:p>
        </p:txBody>
      </p:sp>
      <p:sp>
        <p:nvSpPr>
          <p:cNvPr id="4" name="Rectangle 4"/>
          <p:cNvSpPr>
            <a:spLocks noGrp="1" noChangeArrowheads="1"/>
          </p:cNvSpPr>
          <p:nvPr>
            <p:ph type="ftr" idx="11"/>
          </p:nvPr>
        </p:nvSpPr>
        <p:spPr>
          <a:ln/>
        </p:spPr>
        <p:txBody>
          <a:bodyPr/>
          <a:lstStyle>
            <a:lvl1pPr>
              <a:defRPr/>
            </a:lvl1pPr>
          </a:lstStyle>
          <a:p>
            <a:pPr>
              <a:defRPr/>
            </a:pPr>
            <a:endParaRPr lang="en-GB"/>
          </a:p>
        </p:txBody>
      </p:sp>
      <p:sp>
        <p:nvSpPr>
          <p:cNvPr id="5" name="Rectangle 5"/>
          <p:cNvSpPr>
            <a:spLocks noGrp="1" noChangeArrowheads="1"/>
          </p:cNvSpPr>
          <p:nvPr>
            <p:ph type="sldNum" idx="12"/>
          </p:nvPr>
        </p:nvSpPr>
        <p:spPr>
          <a:ln/>
        </p:spPr>
        <p:txBody>
          <a:bodyPr/>
          <a:lstStyle>
            <a:lvl1pPr>
              <a:defRPr/>
            </a:lvl1pPr>
          </a:lstStyle>
          <a:p>
            <a:pPr>
              <a:defRPr/>
            </a:pPr>
            <a:fld id="{2EF185F7-A8B0-42D7-A850-4975346D6447}" type="slidenum">
              <a:rPr lang="en-GB"/>
              <a:pPr>
                <a:defRPr/>
              </a:pPr>
              <a:t>‹N°›</a:t>
            </a:fld>
            <a:endParaRPr lang="en-GB"/>
          </a:p>
        </p:txBody>
      </p:sp>
    </p:spTree>
    <p:extLst>
      <p:ext uri="{BB962C8B-B14F-4D97-AF65-F5344CB8AC3E}">
        <p14:creationId xmlns:p14="http://schemas.microsoft.com/office/powerpoint/2010/main" val="3498957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GB"/>
          </a:p>
        </p:txBody>
      </p:sp>
      <p:sp>
        <p:nvSpPr>
          <p:cNvPr id="3" name="Rectangle 4"/>
          <p:cNvSpPr>
            <a:spLocks noGrp="1" noChangeArrowheads="1"/>
          </p:cNvSpPr>
          <p:nvPr>
            <p:ph type="ftr" idx="11"/>
          </p:nvPr>
        </p:nvSpPr>
        <p:spPr>
          <a:ln/>
        </p:spPr>
        <p:txBody>
          <a:bodyPr/>
          <a:lstStyle>
            <a:lvl1pPr>
              <a:defRPr/>
            </a:lvl1pPr>
          </a:lstStyle>
          <a:p>
            <a:pPr>
              <a:defRPr/>
            </a:pPr>
            <a:endParaRPr lang="en-GB"/>
          </a:p>
        </p:txBody>
      </p:sp>
      <p:sp>
        <p:nvSpPr>
          <p:cNvPr id="4" name="Rectangle 5"/>
          <p:cNvSpPr>
            <a:spLocks noGrp="1" noChangeArrowheads="1"/>
          </p:cNvSpPr>
          <p:nvPr>
            <p:ph type="sldNum" idx="12"/>
          </p:nvPr>
        </p:nvSpPr>
        <p:spPr>
          <a:ln/>
        </p:spPr>
        <p:txBody>
          <a:bodyPr/>
          <a:lstStyle>
            <a:lvl1pPr>
              <a:defRPr/>
            </a:lvl1pPr>
          </a:lstStyle>
          <a:p>
            <a:pPr>
              <a:defRPr/>
            </a:pPr>
            <a:fld id="{328141E7-D467-40E3-B0A5-7AD80C01BAD9}" type="slidenum">
              <a:rPr lang="en-GB"/>
              <a:pPr>
                <a:defRPr/>
              </a:pPr>
              <a:t>‹N°›</a:t>
            </a:fld>
            <a:endParaRPr lang="en-GB"/>
          </a:p>
        </p:txBody>
      </p:sp>
    </p:spTree>
    <p:extLst>
      <p:ext uri="{BB962C8B-B14F-4D97-AF65-F5344CB8AC3E}">
        <p14:creationId xmlns:p14="http://schemas.microsoft.com/office/powerpoint/2010/main" val="2883913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95300" y="273050"/>
            <a:ext cx="3259006"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140E558A-A7F4-4A56-8289-3DF26F7CBEF5}" type="slidenum">
              <a:rPr lang="en-GB"/>
              <a:pPr>
                <a:defRPr/>
              </a:pPr>
              <a:t>‹N°›</a:t>
            </a:fld>
            <a:endParaRPr lang="en-GB"/>
          </a:p>
        </p:txBody>
      </p:sp>
    </p:spTree>
    <p:extLst>
      <p:ext uri="{BB962C8B-B14F-4D97-AF65-F5344CB8AC3E}">
        <p14:creationId xmlns:p14="http://schemas.microsoft.com/office/powerpoint/2010/main" val="3050589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941645" y="4800600"/>
            <a:ext cx="59436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3"/>
          <p:cNvSpPr>
            <a:spLocks noGrp="1" noChangeArrowheads="1"/>
          </p:cNvSpPr>
          <p:nvPr>
            <p:ph type="dt" idx="10"/>
          </p:nvPr>
        </p:nvSpPr>
        <p:spPr>
          <a:ln/>
        </p:spPr>
        <p:txBody>
          <a:bodyPr/>
          <a:lstStyle>
            <a:lvl1pPr>
              <a:defRPr/>
            </a:lvl1pPr>
          </a:lstStyle>
          <a:p>
            <a:pPr>
              <a:defRPr/>
            </a:pPr>
            <a:endParaRPr lang="en-GB"/>
          </a:p>
        </p:txBody>
      </p:sp>
      <p:sp>
        <p:nvSpPr>
          <p:cNvPr id="6" name="Rectangle 4"/>
          <p:cNvSpPr>
            <a:spLocks noGrp="1" noChangeArrowheads="1"/>
          </p:cNvSpPr>
          <p:nvPr>
            <p:ph type="ftr" idx="11"/>
          </p:nvPr>
        </p:nvSpPr>
        <p:spPr>
          <a:ln/>
        </p:spPr>
        <p:txBody>
          <a:bodyPr/>
          <a:lstStyle>
            <a:lvl1pPr>
              <a:defRPr/>
            </a:lvl1pPr>
          </a:lstStyle>
          <a:p>
            <a:pPr>
              <a:defRPr/>
            </a:pPr>
            <a:endParaRPr lang="en-GB"/>
          </a:p>
        </p:txBody>
      </p:sp>
      <p:sp>
        <p:nvSpPr>
          <p:cNvPr id="7" name="Rectangle 5"/>
          <p:cNvSpPr>
            <a:spLocks noGrp="1" noChangeArrowheads="1"/>
          </p:cNvSpPr>
          <p:nvPr>
            <p:ph type="sldNum" idx="12"/>
          </p:nvPr>
        </p:nvSpPr>
        <p:spPr>
          <a:ln/>
        </p:spPr>
        <p:txBody>
          <a:bodyPr/>
          <a:lstStyle>
            <a:lvl1pPr>
              <a:defRPr/>
            </a:lvl1pPr>
          </a:lstStyle>
          <a:p>
            <a:pPr>
              <a:defRPr/>
            </a:pPr>
            <a:fld id="{1ADD0F50-B105-4CA9-849F-7777BC65684F}" type="slidenum">
              <a:rPr lang="en-GB"/>
              <a:pPr>
                <a:defRPr/>
              </a:pPr>
              <a:t>‹N°›</a:t>
            </a:fld>
            <a:endParaRPr lang="en-GB"/>
          </a:p>
        </p:txBody>
      </p:sp>
    </p:spTree>
    <p:extLst>
      <p:ext uri="{BB962C8B-B14F-4D97-AF65-F5344CB8AC3E}">
        <p14:creationId xmlns:p14="http://schemas.microsoft.com/office/powerpoint/2010/main" val="1583636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742950" y="463550"/>
            <a:ext cx="8414941"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dirty="0" err="1"/>
              <a:t>Cliquez</a:t>
            </a:r>
            <a:r>
              <a:rPr lang="en-GB" dirty="0"/>
              <a:t> et </a:t>
            </a:r>
            <a:r>
              <a:rPr lang="en-GB" dirty="0" err="1"/>
              <a:t>modifiez</a:t>
            </a:r>
            <a:r>
              <a:rPr lang="en-GB" dirty="0"/>
              <a:t> le titre</a:t>
            </a:r>
          </a:p>
        </p:txBody>
      </p:sp>
      <p:sp>
        <p:nvSpPr>
          <p:cNvPr id="1027" name="Rectangle 2"/>
          <p:cNvSpPr>
            <a:spLocks noGrp="1" noChangeArrowheads="1"/>
          </p:cNvSpPr>
          <p:nvPr>
            <p:ph type="body" idx="1"/>
          </p:nvPr>
        </p:nvSpPr>
        <p:spPr bwMode="auto">
          <a:xfrm>
            <a:off x="742950" y="1981200"/>
            <a:ext cx="8414941" cy="4233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dirty="0" err="1"/>
              <a:t>Cliquez</a:t>
            </a:r>
            <a:r>
              <a:rPr lang="en-GB" dirty="0"/>
              <a:t> pour modifier les styles du </a:t>
            </a:r>
            <a:r>
              <a:rPr lang="en-GB" dirty="0" err="1"/>
              <a:t>texte</a:t>
            </a:r>
            <a:r>
              <a:rPr lang="en-GB" dirty="0"/>
              <a:t> du masque</a:t>
            </a:r>
          </a:p>
          <a:p>
            <a:pPr lvl="1"/>
            <a:r>
              <a:rPr lang="en-GB" dirty="0" err="1"/>
              <a:t>Deuxième</a:t>
            </a:r>
            <a:r>
              <a:rPr lang="en-GB" dirty="0"/>
              <a:t> </a:t>
            </a:r>
            <a:r>
              <a:rPr lang="en-GB" dirty="0" err="1"/>
              <a:t>niveau</a:t>
            </a:r>
            <a:endParaRPr lang="en-GB" dirty="0"/>
          </a:p>
          <a:p>
            <a:pPr lvl="2"/>
            <a:r>
              <a:rPr lang="en-GB" dirty="0" err="1"/>
              <a:t>Troisième</a:t>
            </a:r>
            <a:r>
              <a:rPr lang="en-GB" dirty="0"/>
              <a:t> </a:t>
            </a:r>
            <a:r>
              <a:rPr lang="en-GB" dirty="0" err="1"/>
              <a:t>niveau</a:t>
            </a:r>
            <a:endParaRPr lang="en-GB" dirty="0"/>
          </a:p>
          <a:p>
            <a:pPr lvl="3"/>
            <a:r>
              <a:rPr lang="en-GB" dirty="0" err="1"/>
              <a:t>Quatrième</a:t>
            </a:r>
            <a:r>
              <a:rPr lang="en-GB" dirty="0"/>
              <a:t> </a:t>
            </a:r>
            <a:r>
              <a:rPr lang="en-GB" dirty="0" err="1"/>
              <a:t>niveau</a:t>
            </a:r>
            <a:endParaRPr lang="en-GB" dirty="0"/>
          </a:p>
          <a:p>
            <a:pPr lvl="4"/>
            <a:r>
              <a:rPr lang="en-GB" dirty="0" err="1"/>
              <a:t>Cinquième</a:t>
            </a:r>
            <a:r>
              <a:rPr lang="en-GB" dirty="0"/>
              <a:t> </a:t>
            </a:r>
            <a:r>
              <a:rPr lang="en-GB" dirty="0" err="1"/>
              <a:t>niveau</a:t>
            </a:r>
            <a:endParaRPr lang="en-GB" dirty="0"/>
          </a:p>
        </p:txBody>
      </p:sp>
      <p:sp>
        <p:nvSpPr>
          <p:cNvPr id="2" name="Rectangle 3"/>
          <p:cNvSpPr>
            <a:spLocks noGrp="1" noChangeArrowheads="1"/>
          </p:cNvSpPr>
          <p:nvPr>
            <p:ph type="dt"/>
          </p:nvPr>
        </p:nvSpPr>
        <p:spPr bwMode="auto">
          <a:xfrm>
            <a:off x="742950" y="6248400"/>
            <a:ext cx="2058591"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pPr>
              <a:defRPr/>
            </a:pPr>
            <a:endParaRPr lang="en-GB"/>
          </a:p>
        </p:txBody>
      </p:sp>
      <p:sp>
        <p:nvSpPr>
          <p:cNvPr id="1028" name="Rectangle 4"/>
          <p:cNvSpPr>
            <a:spLocks noGrp="1" noChangeArrowheads="1"/>
          </p:cNvSpPr>
          <p:nvPr>
            <p:ph type="ftr"/>
          </p:nvPr>
        </p:nvSpPr>
        <p:spPr bwMode="auto">
          <a:xfrm>
            <a:off x="3384550" y="6248400"/>
            <a:ext cx="3131741"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ct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pPr>
              <a:defRPr/>
            </a:pPr>
            <a:endParaRPr lang="en-GB"/>
          </a:p>
        </p:txBody>
      </p:sp>
      <p:sp>
        <p:nvSpPr>
          <p:cNvPr id="1029" name="Rectangle 5"/>
          <p:cNvSpPr>
            <a:spLocks noGrp="1" noChangeArrowheads="1"/>
          </p:cNvSpPr>
          <p:nvPr>
            <p:ph type="sldNum"/>
          </p:nvPr>
        </p:nvSpPr>
        <p:spPr bwMode="auto">
          <a:xfrm>
            <a:off x="7099300" y="6248400"/>
            <a:ext cx="2058591" cy="452438"/>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lnSpc>
                <a:spcPct val="100000"/>
              </a:lnSpc>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defRPr>
            </a:lvl1pPr>
          </a:lstStyle>
          <a:p>
            <a:pPr>
              <a:defRPr/>
            </a:pPr>
            <a:fld id="{7FF6D6C5-8022-44A6-A048-1BD6ECDA7625}" type="slidenum">
              <a:rPr lang="en-GB"/>
              <a:pPr>
                <a:defRPr/>
              </a:pPr>
              <a:t>‹N°›</a:t>
            </a:fld>
            <a:endParaRPr lang="en-GB"/>
          </a:p>
        </p:txBody>
      </p:sp>
      <p:pic>
        <p:nvPicPr>
          <p:cNvPr id="7" name="Picture 4" descr="image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428228" y="404814"/>
            <a:ext cx="3900488" cy="61205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49263" rtl="0" eaLnBrk="0" fontAlgn="base" hangingPunct="0">
        <a:lnSpc>
          <a:spcPct val="86000"/>
        </a:lnSpc>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lnSpc>
          <a:spcPct val="86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2pPr>
      <a:lvl3pPr algn="ctr" defTabSz="449263" rtl="0" eaLnBrk="0" fontAlgn="base" hangingPunct="0">
        <a:lnSpc>
          <a:spcPct val="86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3pPr>
      <a:lvl4pPr algn="ctr" defTabSz="449263" rtl="0" eaLnBrk="0" fontAlgn="base" hangingPunct="0">
        <a:lnSpc>
          <a:spcPct val="86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4pPr>
      <a:lvl5pPr algn="ctr" defTabSz="449263" rtl="0" eaLnBrk="0" fontAlgn="base" hangingPunct="0">
        <a:lnSpc>
          <a:spcPct val="86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5pPr>
      <a:lvl6pPr marL="457200" algn="ctr" defTabSz="449263" rtl="0" fontAlgn="base">
        <a:lnSpc>
          <a:spcPct val="86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6pPr>
      <a:lvl7pPr marL="914400" algn="ctr" defTabSz="449263" rtl="0" fontAlgn="base">
        <a:lnSpc>
          <a:spcPct val="86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7pPr>
      <a:lvl8pPr marL="1371600" algn="ctr" defTabSz="449263" rtl="0" fontAlgn="base">
        <a:lnSpc>
          <a:spcPct val="86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8pPr>
      <a:lvl9pPr marL="1828800" algn="ctr" defTabSz="449263" rtl="0" fontAlgn="base">
        <a:lnSpc>
          <a:spcPct val="86000"/>
        </a:lnSpc>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9pPr>
    </p:titleStyle>
    <p:bodyStyle>
      <a:lvl1pPr marL="338138" indent="-338138" algn="l" defTabSz="449263" rtl="0" eaLnBrk="0" fontAlgn="base" hangingPunct="0">
        <a:lnSpc>
          <a:spcPct val="86000"/>
        </a:lnSpc>
        <a:spcBef>
          <a:spcPts val="800"/>
        </a:spcBef>
        <a:spcAft>
          <a:spcPct val="0"/>
        </a:spcAft>
        <a:buClr>
          <a:srgbClr val="000000"/>
        </a:buClr>
        <a:buSzPct val="100000"/>
        <a:buFont typeface="Times New Roman" pitchFamily="18" charset="0"/>
        <a:buChar char="•"/>
        <a:defRPr sz="2400">
          <a:solidFill>
            <a:srgbClr val="000000"/>
          </a:solidFill>
          <a:latin typeface="+mn-lt"/>
          <a:ea typeface="+mn-ea"/>
          <a:cs typeface="+mn-cs"/>
        </a:defRPr>
      </a:lvl1pPr>
      <a:lvl2pPr marL="738188" indent="-280988" algn="l" defTabSz="449263" rtl="0" eaLnBrk="0" fontAlgn="base" hangingPunct="0">
        <a:lnSpc>
          <a:spcPct val="86000"/>
        </a:lnSpc>
        <a:spcBef>
          <a:spcPts val="700"/>
        </a:spcBef>
        <a:spcAft>
          <a:spcPct val="0"/>
        </a:spcAft>
        <a:buClr>
          <a:srgbClr val="000000"/>
        </a:buClr>
        <a:buSzPct val="100000"/>
        <a:buFont typeface="Times New Roman" pitchFamily="18" charset="0"/>
        <a:buChar char="–"/>
        <a:defRPr sz="2800">
          <a:solidFill>
            <a:srgbClr val="000000"/>
          </a:solidFill>
          <a:latin typeface="+mn-lt"/>
        </a:defRPr>
      </a:lvl2pPr>
      <a:lvl3pPr marL="1143000" indent="-228600" algn="l" defTabSz="449263" rtl="0" eaLnBrk="0" fontAlgn="base" hangingPunct="0">
        <a:lnSpc>
          <a:spcPct val="86000"/>
        </a:lnSpc>
        <a:spcBef>
          <a:spcPts val="600"/>
        </a:spcBef>
        <a:spcAft>
          <a:spcPct val="0"/>
        </a:spcAft>
        <a:buClr>
          <a:srgbClr val="000000"/>
        </a:buClr>
        <a:buSzPct val="100000"/>
        <a:buFont typeface="Times New Roman" pitchFamily="18" charset="0"/>
        <a:buChar char="•"/>
        <a:defRPr sz="2400">
          <a:solidFill>
            <a:srgbClr val="000000"/>
          </a:solidFill>
          <a:latin typeface="+mn-lt"/>
        </a:defRPr>
      </a:lvl3pPr>
      <a:lvl4pPr marL="1600200" indent="-228600" algn="l" defTabSz="449263" rtl="0" eaLnBrk="0" fontAlgn="base" hangingPunct="0">
        <a:lnSpc>
          <a:spcPct val="86000"/>
        </a:lnSpc>
        <a:spcBef>
          <a:spcPts val="500"/>
        </a:spcBef>
        <a:spcAft>
          <a:spcPct val="0"/>
        </a:spcAft>
        <a:buClr>
          <a:srgbClr val="000000"/>
        </a:buClr>
        <a:buSzPct val="100000"/>
        <a:buFont typeface="Times New Roman" pitchFamily="18" charset="0"/>
        <a:buChar char="–"/>
        <a:defRPr sz="2000">
          <a:solidFill>
            <a:srgbClr val="000000"/>
          </a:solidFill>
          <a:latin typeface="+mn-lt"/>
        </a:defRPr>
      </a:lvl4pPr>
      <a:lvl5pPr marL="2057400" indent="-228600" algn="l" defTabSz="449263" rtl="0" eaLnBrk="0" fontAlgn="base" hangingPunct="0">
        <a:lnSpc>
          <a:spcPct val="86000"/>
        </a:lnSpc>
        <a:spcBef>
          <a:spcPts val="500"/>
        </a:spcBef>
        <a:spcAft>
          <a:spcPct val="0"/>
        </a:spcAft>
        <a:buClr>
          <a:srgbClr val="000000"/>
        </a:buClr>
        <a:buSzPct val="100000"/>
        <a:buFont typeface="Times New Roman" pitchFamily="18" charset="0"/>
        <a:buChar char="»"/>
        <a:defRPr sz="2000">
          <a:solidFill>
            <a:srgbClr val="000000"/>
          </a:solidFill>
          <a:latin typeface="+mn-lt"/>
        </a:defRPr>
      </a:lvl5pPr>
      <a:lvl6pPr marL="2514600" indent="-228600" algn="l" defTabSz="449263" rtl="0" fontAlgn="base">
        <a:lnSpc>
          <a:spcPct val="86000"/>
        </a:lnSpc>
        <a:spcBef>
          <a:spcPts val="500"/>
        </a:spcBef>
        <a:spcAft>
          <a:spcPct val="0"/>
        </a:spcAft>
        <a:buClr>
          <a:srgbClr val="000000"/>
        </a:buClr>
        <a:buSzPct val="100000"/>
        <a:buFont typeface="Times New Roman" pitchFamily="18" charset="0"/>
        <a:buChar char="»"/>
        <a:defRPr sz="2000">
          <a:solidFill>
            <a:srgbClr val="000000"/>
          </a:solidFill>
          <a:latin typeface="+mn-lt"/>
        </a:defRPr>
      </a:lvl6pPr>
      <a:lvl7pPr marL="2971800" indent="-228600" algn="l" defTabSz="449263" rtl="0" fontAlgn="base">
        <a:lnSpc>
          <a:spcPct val="86000"/>
        </a:lnSpc>
        <a:spcBef>
          <a:spcPts val="500"/>
        </a:spcBef>
        <a:spcAft>
          <a:spcPct val="0"/>
        </a:spcAft>
        <a:buClr>
          <a:srgbClr val="000000"/>
        </a:buClr>
        <a:buSzPct val="100000"/>
        <a:buFont typeface="Times New Roman" pitchFamily="18" charset="0"/>
        <a:buChar char="»"/>
        <a:defRPr sz="2000">
          <a:solidFill>
            <a:srgbClr val="000000"/>
          </a:solidFill>
          <a:latin typeface="+mn-lt"/>
        </a:defRPr>
      </a:lvl7pPr>
      <a:lvl8pPr marL="3429000" indent="-228600" algn="l" defTabSz="449263" rtl="0" fontAlgn="base">
        <a:lnSpc>
          <a:spcPct val="86000"/>
        </a:lnSpc>
        <a:spcBef>
          <a:spcPts val="500"/>
        </a:spcBef>
        <a:spcAft>
          <a:spcPct val="0"/>
        </a:spcAft>
        <a:buClr>
          <a:srgbClr val="000000"/>
        </a:buClr>
        <a:buSzPct val="100000"/>
        <a:buFont typeface="Times New Roman" pitchFamily="18" charset="0"/>
        <a:buChar char="»"/>
        <a:defRPr sz="2000">
          <a:solidFill>
            <a:srgbClr val="000000"/>
          </a:solidFill>
          <a:latin typeface="+mn-lt"/>
        </a:defRPr>
      </a:lvl8pPr>
      <a:lvl9pPr marL="3886200" indent="-228600" algn="l" defTabSz="449263" rtl="0" fontAlgn="base">
        <a:lnSpc>
          <a:spcPct val="86000"/>
        </a:lnSpc>
        <a:spcBef>
          <a:spcPts val="500"/>
        </a:spcBef>
        <a:spcAft>
          <a:spcPct val="0"/>
        </a:spcAft>
        <a:buClr>
          <a:srgbClr val="000000"/>
        </a:buClr>
        <a:buSzPct val="100000"/>
        <a:buFont typeface="Times New Roman" pitchFamily="18" charset="0"/>
        <a:buChar char="»"/>
        <a:defRPr sz="2000">
          <a:solidFill>
            <a:srgbClr val="000000"/>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9FD3C-5EFB-406A-9E8A-54F3BB3720C5}"/>
              </a:ext>
            </a:extLst>
          </p:cNvPr>
          <p:cNvSpPr>
            <a:spLocks noGrp="1"/>
          </p:cNvSpPr>
          <p:nvPr>
            <p:ph type="title"/>
          </p:nvPr>
        </p:nvSpPr>
        <p:spPr/>
        <p:txBody>
          <a:bodyPr/>
          <a:lstStyle/>
          <a:p>
            <a:endParaRPr lang="fr-FR"/>
          </a:p>
        </p:txBody>
      </p:sp>
      <p:pic>
        <p:nvPicPr>
          <p:cNvPr id="5" name="Espace réservé du contenu 4">
            <a:extLst>
              <a:ext uri="{FF2B5EF4-FFF2-40B4-BE49-F238E27FC236}">
                <a16:creationId xmlns:a16="http://schemas.microsoft.com/office/drawing/2014/main" id="{3391B008-FFE2-4962-96E8-3F3C2EC4CF4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8904" y="356342"/>
            <a:ext cx="9727096" cy="6501658"/>
          </a:xfrm>
        </p:spPr>
      </p:pic>
    </p:spTree>
    <p:extLst>
      <p:ext uri="{BB962C8B-B14F-4D97-AF65-F5344CB8AC3E}">
        <p14:creationId xmlns:p14="http://schemas.microsoft.com/office/powerpoint/2010/main" val="815520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a:stretch>
            <a:fillRect/>
          </a:stretch>
        </p:blipFill>
        <p:spPr>
          <a:xfrm>
            <a:off x="8193360" y="5301208"/>
            <a:ext cx="1512168" cy="1188606"/>
          </a:xfrm>
          <a:prstGeom prst="rect">
            <a:avLst/>
          </a:prstGeom>
        </p:spPr>
      </p:pic>
      <p:sp>
        <p:nvSpPr>
          <p:cNvPr id="4" name="Text Box 5"/>
          <p:cNvSpPr txBox="1">
            <a:spLocks noChangeArrowheads="1"/>
          </p:cNvSpPr>
          <p:nvPr/>
        </p:nvSpPr>
        <p:spPr bwMode="auto">
          <a:xfrm>
            <a:off x="2000672" y="1566695"/>
            <a:ext cx="7800975" cy="4676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pitchFamily="18" charset="0"/>
              </a:defRPr>
            </a:lvl1pPr>
            <a:lvl2pPr marL="742950" indent="-285750" eaLnBrk="0" hangingPunct="0">
              <a:defRPr sz="2400">
                <a:solidFill>
                  <a:schemeClr val="bg1"/>
                </a:solidFill>
                <a:latin typeface="Times New Roman" pitchFamily="18" charset="0"/>
              </a:defRPr>
            </a:lvl2pPr>
            <a:lvl3pPr marL="1143000" indent="-228600" eaLnBrk="0" hangingPunct="0">
              <a:defRPr sz="2400">
                <a:solidFill>
                  <a:schemeClr val="bg1"/>
                </a:solidFill>
                <a:latin typeface="Times New Roman" pitchFamily="18" charset="0"/>
              </a:defRPr>
            </a:lvl3pPr>
            <a:lvl4pPr eaLnBrk="0" hangingPunct="0">
              <a:defRPr sz="2400">
                <a:solidFill>
                  <a:schemeClr val="bg1"/>
                </a:solidFill>
                <a:latin typeface="Times New Roman" pitchFamily="18" charset="0"/>
              </a:defRPr>
            </a:lvl4pPr>
            <a:lvl5pPr marL="2057400" indent="-228600" eaLnBrk="0" hangingPunct="0">
              <a:defRPr sz="2400">
                <a:solidFill>
                  <a:schemeClr val="bg1"/>
                </a:solidFill>
                <a:latin typeface="Times New Roman" pitchFamily="18" charset="0"/>
              </a:defRPr>
            </a:lvl5pPr>
            <a:lvl6pPr marL="25146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marL="285750" indent="-285750">
              <a:lnSpc>
                <a:spcPct val="80000"/>
              </a:lnSpc>
              <a:buFont typeface="Arial"/>
              <a:buChar char="•"/>
            </a:pPr>
            <a:endParaRPr lang="fr-FR" sz="2000" dirty="0">
              <a:solidFill>
                <a:srgbClr val="FF9900"/>
              </a:solidFill>
              <a:latin typeface="+mn-lt"/>
            </a:endParaRPr>
          </a:p>
          <a:p>
            <a:pPr marL="285750" indent="-285750">
              <a:lnSpc>
                <a:spcPct val="80000"/>
              </a:lnSpc>
              <a:buFont typeface="Arial"/>
              <a:buChar char="•"/>
            </a:pPr>
            <a:endParaRPr lang="fr-FR" sz="2000" dirty="0">
              <a:solidFill>
                <a:srgbClr val="FF9900"/>
              </a:solidFill>
              <a:latin typeface="+mn-lt"/>
            </a:endParaRPr>
          </a:p>
          <a:p>
            <a:pPr marL="285750" indent="-285750">
              <a:lnSpc>
                <a:spcPct val="80000"/>
              </a:lnSpc>
              <a:buFont typeface="Arial"/>
              <a:buChar char="•"/>
            </a:pPr>
            <a:endParaRPr lang="fr-FR" sz="2000" dirty="0">
              <a:solidFill>
                <a:srgbClr val="FF9900"/>
              </a:solidFill>
              <a:latin typeface="+mn-lt"/>
            </a:endParaRPr>
          </a:p>
          <a:p>
            <a:pPr marL="285750" indent="-285750">
              <a:lnSpc>
                <a:spcPct val="80000"/>
              </a:lnSpc>
              <a:buFont typeface="Arial"/>
              <a:buChar char="•"/>
            </a:pPr>
            <a:r>
              <a:rPr lang="fr-FR" sz="2000" dirty="0">
                <a:solidFill>
                  <a:srgbClr val="FF9900"/>
                </a:solidFill>
                <a:latin typeface="+mn-lt"/>
              </a:rPr>
              <a:t>Objectifs de la formation :</a:t>
            </a:r>
          </a:p>
          <a:p>
            <a:pPr marL="1028700" lvl="1">
              <a:lnSpc>
                <a:spcPct val="80000"/>
              </a:lnSpc>
              <a:buFont typeface="Arial"/>
              <a:buChar char="•"/>
            </a:pPr>
            <a:r>
              <a:rPr lang="fr-FR" sz="2000" dirty="0">
                <a:solidFill>
                  <a:schemeClr val="tx1"/>
                </a:solidFill>
                <a:latin typeface="+mn-lt"/>
              </a:rPr>
              <a:t>donner aux étudiants des compétences en conception centrée sur l’expérience humaine, les amenant à maîtriser le processus de conception et de réalisation de produits et services technologiques innovants.</a:t>
            </a:r>
          </a:p>
          <a:p>
            <a:pPr marL="285750" indent="-285750">
              <a:lnSpc>
                <a:spcPts val="800"/>
              </a:lnSpc>
              <a:buFont typeface="Arial"/>
              <a:buChar char="•"/>
            </a:pPr>
            <a:endParaRPr lang="fr-FR" sz="1800" dirty="0">
              <a:solidFill>
                <a:schemeClr val="tx1"/>
              </a:solidFill>
              <a:latin typeface="+mn-lt"/>
            </a:endParaRPr>
          </a:p>
          <a:p>
            <a:pPr marL="285750" indent="-285750">
              <a:lnSpc>
                <a:spcPct val="80000"/>
              </a:lnSpc>
              <a:buFont typeface="Arial"/>
              <a:buChar char="•"/>
            </a:pPr>
            <a:r>
              <a:rPr lang="fr-FR" sz="2000" dirty="0">
                <a:solidFill>
                  <a:srgbClr val="FF9900"/>
                </a:solidFill>
                <a:latin typeface="+mn-lt"/>
              </a:rPr>
              <a:t>Laboratoires </a:t>
            </a:r>
            <a:r>
              <a:rPr lang="fr-FR" sz="2000" dirty="0">
                <a:solidFill>
                  <a:schemeClr val="accent6"/>
                </a:solidFill>
                <a:latin typeface="+mn-lt"/>
              </a:rPr>
              <a:t>:</a:t>
            </a:r>
          </a:p>
          <a:p>
            <a:pPr lvl="1">
              <a:lnSpc>
                <a:spcPct val="80000"/>
              </a:lnSpc>
              <a:buFont typeface="Arial"/>
              <a:buChar char="•"/>
            </a:pPr>
            <a:r>
              <a:rPr lang="fr-FR" sz="1800" dirty="0">
                <a:solidFill>
                  <a:schemeClr val="tx1"/>
                </a:solidFill>
                <a:latin typeface="+mn-lt"/>
              </a:rPr>
              <a:t>EA COSTECH, les UMR </a:t>
            </a:r>
            <a:r>
              <a:rPr lang="fr-FR" sz="1800" dirty="0" err="1">
                <a:solidFill>
                  <a:schemeClr val="tx1"/>
                </a:solidFill>
                <a:latin typeface="+mn-lt"/>
              </a:rPr>
              <a:t>Heudiasyc</a:t>
            </a:r>
            <a:r>
              <a:rPr lang="fr-FR" sz="1800" dirty="0">
                <a:solidFill>
                  <a:schemeClr val="tx1"/>
                </a:solidFill>
                <a:latin typeface="+mn-lt"/>
              </a:rPr>
              <a:t>, Roberval  et l’EA Avenue</a:t>
            </a:r>
          </a:p>
          <a:p>
            <a:pPr lvl="1">
              <a:lnSpc>
                <a:spcPct val="80000"/>
              </a:lnSpc>
              <a:buFont typeface="Arial"/>
              <a:buChar char="•"/>
            </a:pPr>
            <a:endParaRPr lang="fr-FR" sz="1800" dirty="0">
              <a:solidFill>
                <a:schemeClr val="tx1"/>
              </a:solidFill>
              <a:latin typeface="+mn-lt"/>
            </a:endParaRPr>
          </a:p>
          <a:p>
            <a:pPr marL="285750" indent="-285750">
              <a:lnSpc>
                <a:spcPct val="80000"/>
              </a:lnSpc>
              <a:buFont typeface="Arial"/>
              <a:buChar char="•"/>
            </a:pPr>
            <a:r>
              <a:rPr lang="fr-FR" sz="2000" dirty="0">
                <a:solidFill>
                  <a:srgbClr val="FF9900"/>
                </a:solidFill>
                <a:latin typeface="+mn-lt"/>
              </a:rPr>
              <a:t>Etudiants concernés :</a:t>
            </a:r>
          </a:p>
          <a:p>
            <a:pPr lvl="1">
              <a:lnSpc>
                <a:spcPct val="80000"/>
              </a:lnSpc>
              <a:buFont typeface="Arial"/>
              <a:buChar char="•"/>
            </a:pPr>
            <a:r>
              <a:rPr lang="fr-FR" sz="1800" dirty="0">
                <a:solidFill>
                  <a:schemeClr val="tx1"/>
                </a:solidFill>
                <a:latin typeface="+mn-lt"/>
              </a:rPr>
              <a:t>design, informatique, sciences de l’ingénieur, sciences cognitives </a:t>
            </a:r>
            <a:r>
              <a:rPr lang="is-IS" sz="1800" dirty="0">
                <a:solidFill>
                  <a:schemeClr val="tx1"/>
                </a:solidFill>
                <a:latin typeface="+mn-lt"/>
              </a:rPr>
              <a:t>…</a:t>
            </a:r>
            <a:r>
              <a:rPr lang="fr-FR" sz="1800" dirty="0">
                <a:solidFill>
                  <a:schemeClr val="tx1"/>
                </a:solidFill>
                <a:latin typeface="+mn-lt"/>
              </a:rPr>
              <a:t> pour mener des projets anticipatoires centrés sur l’interaction humain/monde à travers la mobilisation de la technologie.</a:t>
            </a:r>
          </a:p>
          <a:p>
            <a:pPr lvl="1">
              <a:lnSpc>
                <a:spcPct val="80000"/>
              </a:lnSpc>
              <a:buFont typeface="Arial"/>
              <a:buChar char="•"/>
            </a:pPr>
            <a:endParaRPr lang="fr-FR" sz="1800" dirty="0">
              <a:solidFill>
                <a:schemeClr val="tx1"/>
              </a:solidFill>
              <a:latin typeface="+mn-lt"/>
            </a:endParaRPr>
          </a:p>
          <a:p>
            <a:pPr marL="342900" indent="-285750">
              <a:lnSpc>
                <a:spcPct val="80000"/>
              </a:lnSpc>
              <a:buFont typeface="Arial"/>
              <a:buChar char="•"/>
            </a:pPr>
            <a:endParaRPr lang="fr-FR" sz="1800" dirty="0">
              <a:solidFill>
                <a:schemeClr val="tx1"/>
              </a:solidFill>
              <a:latin typeface="+mn-lt"/>
            </a:endParaRPr>
          </a:p>
          <a:p>
            <a:pPr marL="342900" indent="-285750">
              <a:lnSpc>
                <a:spcPct val="80000"/>
              </a:lnSpc>
              <a:buFont typeface="Arial"/>
              <a:buChar char="•"/>
            </a:pPr>
            <a:endParaRPr lang="fr-FR" sz="1800" dirty="0">
              <a:solidFill>
                <a:srgbClr val="FF9900"/>
              </a:solidFill>
              <a:latin typeface="+mn-lt"/>
            </a:endParaRPr>
          </a:p>
          <a:p>
            <a:pPr marL="342900">
              <a:lnSpc>
                <a:spcPct val="80000"/>
              </a:lnSpc>
              <a:buFont typeface="Arial"/>
              <a:buChar char="•"/>
            </a:pPr>
            <a:endParaRPr lang="fr-FR" sz="2000" dirty="0">
              <a:solidFill>
                <a:schemeClr val="tx1"/>
              </a:solidFill>
              <a:latin typeface="+mn-lt"/>
            </a:endParaRPr>
          </a:p>
        </p:txBody>
      </p:sp>
      <p:sp>
        <p:nvSpPr>
          <p:cNvPr id="8" name="ZoneTexte 7"/>
          <p:cNvSpPr txBox="1"/>
          <p:nvPr/>
        </p:nvSpPr>
        <p:spPr>
          <a:xfrm>
            <a:off x="416496" y="1392913"/>
            <a:ext cx="1584176" cy="1680588"/>
          </a:xfrm>
          <a:prstGeom prst="rect">
            <a:avLst/>
          </a:prstGeom>
          <a:noFill/>
        </p:spPr>
        <p:txBody>
          <a:bodyPr wrap="square" rtlCol="0">
            <a:spAutoFit/>
          </a:bodyPr>
          <a:lstStyle/>
          <a:p>
            <a:r>
              <a:rPr lang="fr-FR" dirty="0">
                <a:latin typeface="Calibri"/>
                <a:cs typeface="Calibri"/>
              </a:rPr>
              <a:t>Mention humanités et </a:t>
            </a:r>
            <a:r>
              <a:rPr lang="fr-FR">
                <a:latin typeface="Calibri"/>
                <a:cs typeface="Calibri"/>
              </a:rPr>
              <a:t>industries créatives</a:t>
            </a:r>
            <a:endParaRPr lang="fr-FR" dirty="0">
              <a:latin typeface="Calibri"/>
              <a:cs typeface="Calibri"/>
            </a:endParaRPr>
          </a:p>
        </p:txBody>
      </p:sp>
      <p:pic>
        <p:nvPicPr>
          <p:cNvPr id="2" name="Image 1"/>
          <p:cNvPicPr>
            <a:picLocks noChangeAspect="1"/>
          </p:cNvPicPr>
          <p:nvPr/>
        </p:nvPicPr>
        <p:blipFill>
          <a:blip r:embed="rId3">
            <a:alphaModFix amt="77000"/>
          </a:blip>
          <a:stretch>
            <a:fillRect/>
          </a:stretch>
        </p:blipFill>
        <p:spPr>
          <a:xfrm>
            <a:off x="581891" y="4948777"/>
            <a:ext cx="2130676" cy="820345"/>
          </a:xfrm>
          <a:prstGeom prst="rect">
            <a:avLst/>
          </a:prstGeom>
        </p:spPr>
      </p:pic>
      <p:pic>
        <p:nvPicPr>
          <p:cNvPr id="1026" name="Picture 2" descr="ttps://www.utc.fr/fileadmin/user_upload/SITE-UTC/images/Formations/diplome-master/Ux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8675" y="775852"/>
            <a:ext cx="5256800" cy="1094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2191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2000672" y="1196752"/>
            <a:ext cx="7800975" cy="5059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Times New Roman" pitchFamily="18" charset="0"/>
              </a:defRPr>
            </a:lvl1pPr>
            <a:lvl2pPr marL="742950" indent="-285750" eaLnBrk="0" hangingPunct="0">
              <a:defRPr sz="2400">
                <a:solidFill>
                  <a:schemeClr val="bg1"/>
                </a:solidFill>
                <a:latin typeface="Times New Roman" pitchFamily="18" charset="0"/>
              </a:defRPr>
            </a:lvl2pPr>
            <a:lvl3pPr marL="1143000" indent="-228600" eaLnBrk="0" hangingPunct="0">
              <a:defRPr sz="2400">
                <a:solidFill>
                  <a:schemeClr val="bg1"/>
                </a:solidFill>
                <a:latin typeface="Times New Roman" pitchFamily="18" charset="0"/>
              </a:defRPr>
            </a:lvl3pPr>
            <a:lvl4pPr eaLnBrk="0" hangingPunct="0">
              <a:defRPr sz="2400">
                <a:solidFill>
                  <a:schemeClr val="bg1"/>
                </a:solidFill>
                <a:latin typeface="Times New Roman" pitchFamily="18" charset="0"/>
              </a:defRPr>
            </a:lvl4pPr>
            <a:lvl5pPr marL="2057400" indent="-228600" eaLnBrk="0" hangingPunct="0">
              <a:defRPr sz="2400">
                <a:solidFill>
                  <a:schemeClr val="bg1"/>
                </a:solidFill>
                <a:latin typeface="Times New Roman" pitchFamily="18" charset="0"/>
              </a:defRPr>
            </a:lvl5pPr>
            <a:lvl6pPr marL="25146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marL="342900" indent="-285750">
              <a:lnSpc>
                <a:spcPct val="80000"/>
              </a:lnSpc>
              <a:buFont typeface="Arial"/>
              <a:buChar char="•"/>
            </a:pPr>
            <a:endParaRPr lang="fr-FR" sz="2000" dirty="0">
              <a:solidFill>
                <a:srgbClr val="FF9900"/>
              </a:solidFill>
              <a:latin typeface="+mn-lt"/>
            </a:endParaRPr>
          </a:p>
          <a:p>
            <a:pPr marL="342900" indent="-285750">
              <a:lnSpc>
                <a:spcPct val="80000"/>
              </a:lnSpc>
              <a:buFont typeface="Arial"/>
              <a:buChar char="•"/>
            </a:pPr>
            <a:endParaRPr lang="fr-FR" sz="2000" dirty="0">
              <a:solidFill>
                <a:srgbClr val="FF9900"/>
              </a:solidFill>
              <a:latin typeface="+mn-lt"/>
            </a:endParaRPr>
          </a:p>
          <a:p>
            <a:pPr marL="342900" indent="-285750">
              <a:lnSpc>
                <a:spcPct val="80000"/>
              </a:lnSpc>
              <a:buFont typeface="Arial"/>
              <a:buChar char="•"/>
            </a:pPr>
            <a:endParaRPr lang="fr-FR" sz="2000" dirty="0">
              <a:solidFill>
                <a:srgbClr val="FF9900"/>
              </a:solidFill>
              <a:latin typeface="+mn-lt"/>
            </a:endParaRPr>
          </a:p>
          <a:p>
            <a:pPr marL="342900" indent="-285750">
              <a:lnSpc>
                <a:spcPct val="80000"/>
              </a:lnSpc>
              <a:buFont typeface="Arial"/>
              <a:buChar char="•"/>
            </a:pPr>
            <a:endParaRPr lang="fr-FR" sz="2000" dirty="0">
              <a:solidFill>
                <a:srgbClr val="FF9900"/>
              </a:solidFill>
              <a:latin typeface="+mn-lt"/>
            </a:endParaRPr>
          </a:p>
          <a:p>
            <a:pPr marL="342900" indent="-285750">
              <a:lnSpc>
                <a:spcPct val="80000"/>
              </a:lnSpc>
              <a:buFont typeface="Arial"/>
              <a:buChar char="•"/>
            </a:pPr>
            <a:r>
              <a:rPr lang="fr-FR" sz="2000" dirty="0">
                <a:solidFill>
                  <a:srgbClr val="FF9900"/>
                </a:solidFill>
                <a:latin typeface="+mn-lt"/>
              </a:rPr>
              <a:t>Pédagogie par projet en équipes </a:t>
            </a:r>
            <a:r>
              <a:rPr lang="fr-FR" sz="2000" dirty="0" err="1">
                <a:solidFill>
                  <a:srgbClr val="FF9900"/>
                </a:solidFill>
                <a:latin typeface="+mn-lt"/>
              </a:rPr>
              <a:t>pluri-disciplinaires</a:t>
            </a:r>
            <a:endParaRPr lang="fr-FR" sz="2000" dirty="0">
              <a:solidFill>
                <a:schemeClr val="tx1"/>
              </a:solidFill>
              <a:latin typeface="+mn-lt"/>
            </a:endParaRPr>
          </a:p>
          <a:p>
            <a:pPr marL="1085850" lvl="1">
              <a:lnSpc>
                <a:spcPct val="80000"/>
              </a:lnSpc>
              <a:buFont typeface="Arial"/>
              <a:buChar char="•"/>
            </a:pPr>
            <a:r>
              <a:rPr lang="fr-FR" sz="1800" b="1" dirty="0">
                <a:solidFill>
                  <a:schemeClr val="tx1"/>
                </a:solidFill>
                <a:latin typeface="+mn-lt"/>
              </a:rPr>
              <a:t>aspects techniques</a:t>
            </a:r>
            <a:r>
              <a:rPr lang="fr-FR" sz="1800" dirty="0">
                <a:solidFill>
                  <a:schemeClr val="tx1"/>
                </a:solidFill>
                <a:latin typeface="+mn-lt"/>
              </a:rPr>
              <a:t> : dialogue personnes-systèmes, technologies cognitives, </a:t>
            </a:r>
            <a:r>
              <a:rPr lang="fr-FR" sz="1800" dirty="0" err="1">
                <a:solidFill>
                  <a:schemeClr val="tx1"/>
                </a:solidFill>
                <a:latin typeface="+mn-lt"/>
              </a:rPr>
              <a:t>multimodalité</a:t>
            </a:r>
            <a:r>
              <a:rPr lang="fr-FR" sz="1800" dirty="0">
                <a:solidFill>
                  <a:schemeClr val="tx1"/>
                </a:solidFill>
                <a:latin typeface="+mn-lt"/>
              </a:rPr>
              <a:t>, réalité virtuelle/mixte/augmentée, interface nomade, ubiquitaire, tangible,</a:t>
            </a:r>
          </a:p>
          <a:p>
            <a:pPr marL="1085850" lvl="1">
              <a:lnSpc>
                <a:spcPct val="80000"/>
              </a:lnSpc>
              <a:buFont typeface="Arial"/>
              <a:buChar char="•"/>
            </a:pPr>
            <a:r>
              <a:rPr lang="fr-FR" sz="1800" b="1" dirty="0">
                <a:solidFill>
                  <a:schemeClr val="tx1"/>
                </a:solidFill>
                <a:latin typeface="+mn-lt"/>
              </a:rPr>
              <a:t>aspects humains : </a:t>
            </a:r>
            <a:r>
              <a:rPr lang="fr-FR" sz="1800" dirty="0">
                <a:solidFill>
                  <a:schemeClr val="tx1"/>
                </a:solidFill>
                <a:latin typeface="+mn-lt"/>
              </a:rPr>
              <a:t>expérience utilisateurs, ergonomie cognitive, utilisabilité, sociologie des usages, analyse de données, approche </a:t>
            </a:r>
            <a:r>
              <a:rPr lang="fr-FR" sz="1800" dirty="0" err="1">
                <a:solidFill>
                  <a:schemeClr val="tx1"/>
                </a:solidFill>
                <a:latin typeface="+mn-lt"/>
              </a:rPr>
              <a:t>enactive</a:t>
            </a:r>
            <a:r>
              <a:rPr lang="fr-FR" sz="1800" dirty="0">
                <a:solidFill>
                  <a:schemeClr val="tx1"/>
                </a:solidFill>
                <a:latin typeface="+mn-lt"/>
              </a:rPr>
              <a:t>, cognition augmentée, située, distribuée,</a:t>
            </a:r>
          </a:p>
          <a:p>
            <a:pPr marL="1085850" lvl="1">
              <a:lnSpc>
                <a:spcPct val="80000"/>
              </a:lnSpc>
              <a:buFont typeface="Arial"/>
              <a:buChar char="•"/>
            </a:pPr>
            <a:r>
              <a:rPr lang="fr-FR" sz="1800" b="1" dirty="0">
                <a:solidFill>
                  <a:schemeClr val="tx1"/>
                </a:solidFill>
                <a:latin typeface="+mn-lt"/>
              </a:rPr>
              <a:t>savoirs faire </a:t>
            </a:r>
            <a:r>
              <a:rPr lang="fr-FR" sz="1800" dirty="0">
                <a:solidFill>
                  <a:schemeClr val="tx1"/>
                </a:solidFill>
                <a:latin typeface="+mn-lt"/>
              </a:rPr>
              <a:t>: analyser, formaliser et prédire les formes de l'expérience interactive instrumentée en particulier dans les contextes collectifs, ainsi que conduire un processus de conception jusqu'au démonstrateur impliquant la maîtrise d'outils informatiques, mécaniques et mécatroniques pour le prototype.</a:t>
            </a:r>
          </a:p>
          <a:p>
            <a:pPr marL="1085850" lvl="1">
              <a:lnSpc>
                <a:spcPct val="80000"/>
              </a:lnSpc>
              <a:buFont typeface="Arial"/>
              <a:buChar char="•"/>
            </a:pPr>
            <a:endParaRPr lang="fr-FR" sz="1600" dirty="0">
              <a:solidFill>
                <a:schemeClr val="tx1"/>
              </a:solidFill>
              <a:latin typeface="+mn-lt"/>
            </a:endParaRPr>
          </a:p>
          <a:p>
            <a:pPr marL="285750" indent="-285750">
              <a:lnSpc>
                <a:spcPct val="80000"/>
              </a:lnSpc>
              <a:buFont typeface="Arial"/>
              <a:buChar char="•"/>
            </a:pPr>
            <a:r>
              <a:rPr lang="fr-FR" sz="2000" dirty="0">
                <a:solidFill>
                  <a:srgbClr val="FF9900"/>
                </a:solidFill>
                <a:latin typeface="+mn-lt"/>
              </a:rPr>
              <a:t>UE et UV recommandées :</a:t>
            </a:r>
          </a:p>
          <a:p>
            <a:pPr lvl="1">
              <a:buFont typeface="Arial"/>
              <a:buChar char="•"/>
            </a:pPr>
            <a:r>
              <a:rPr lang="fr-FR" sz="1800" dirty="0">
                <a:solidFill>
                  <a:schemeClr val="tx1"/>
                </a:solidFill>
                <a:latin typeface="+mn-lt"/>
              </a:rPr>
              <a:t>GE21, IC05, GE39, </a:t>
            </a:r>
            <a:r>
              <a:rPr lang="fr-FR" sz="1800" dirty="0">
                <a:solidFill>
                  <a:srgbClr val="FF9900"/>
                </a:solidFill>
                <a:latin typeface="+mn-lt"/>
              </a:rPr>
              <a:t>UX01*,</a:t>
            </a:r>
            <a:r>
              <a:rPr lang="fr-FR" sz="1800" dirty="0">
                <a:solidFill>
                  <a:schemeClr val="tx1"/>
                </a:solidFill>
                <a:latin typeface="+mn-lt"/>
              </a:rPr>
              <a:t> </a:t>
            </a:r>
            <a:r>
              <a:rPr lang="fr-FR" sz="1800" dirty="0">
                <a:solidFill>
                  <a:srgbClr val="FF9900"/>
                </a:solidFill>
                <a:latin typeface="+mn-lt"/>
              </a:rPr>
              <a:t>ICX7*</a:t>
            </a:r>
          </a:p>
          <a:p>
            <a:pPr marL="457200" lvl="1" indent="-457200"/>
            <a:endParaRPr lang="fr-FR" sz="1400" dirty="0">
              <a:solidFill>
                <a:schemeClr val="tx1"/>
              </a:solidFill>
              <a:latin typeface="+mn-lt"/>
            </a:endParaRPr>
          </a:p>
          <a:p>
            <a:pPr marL="457200" lvl="1" indent="-457200"/>
            <a:r>
              <a:rPr lang="fr-FR" sz="1400" dirty="0">
                <a:solidFill>
                  <a:schemeClr val="tx1"/>
                </a:solidFill>
                <a:latin typeface="+mn-lt"/>
              </a:rPr>
              <a:t>* UE M1-S2 accessible aux ingénieurs en branche au semestre de printemps</a:t>
            </a:r>
            <a:endParaRPr lang="fr-FR" sz="1400" dirty="0">
              <a:solidFill>
                <a:srgbClr val="FF9900"/>
              </a:solidFill>
              <a:latin typeface="+mn-lt"/>
            </a:endParaRPr>
          </a:p>
          <a:p>
            <a:pPr marL="1485900" lvl="2">
              <a:lnSpc>
                <a:spcPct val="80000"/>
              </a:lnSpc>
              <a:buFont typeface="Arial"/>
              <a:buChar char="•"/>
            </a:pPr>
            <a:endParaRPr lang="fr-FR" sz="2000" dirty="0">
              <a:solidFill>
                <a:schemeClr val="tx1"/>
              </a:solidFill>
              <a:latin typeface="+mn-lt"/>
            </a:endParaRPr>
          </a:p>
        </p:txBody>
      </p:sp>
      <p:sp>
        <p:nvSpPr>
          <p:cNvPr id="8" name="ZoneTexte 7"/>
          <p:cNvSpPr txBox="1"/>
          <p:nvPr/>
        </p:nvSpPr>
        <p:spPr>
          <a:xfrm>
            <a:off x="416496" y="2348880"/>
            <a:ext cx="1584176" cy="1682448"/>
          </a:xfrm>
          <a:prstGeom prst="rect">
            <a:avLst/>
          </a:prstGeom>
          <a:noFill/>
        </p:spPr>
        <p:txBody>
          <a:bodyPr wrap="square" rtlCol="0">
            <a:spAutoFit/>
          </a:bodyPr>
          <a:lstStyle/>
          <a:p>
            <a:r>
              <a:rPr lang="fr-FR" dirty="0">
                <a:latin typeface="Calibri"/>
                <a:cs typeface="Calibri"/>
              </a:rPr>
              <a:t>Mention humanités et industries créatives</a:t>
            </a:r>
          </a:p>
        </p:txBody>
      </p:sp>
      <p:pic>
        <p:nvPicPr>
          <p:cNvPr id="5" name="Image 4"/>
          <p:cNvPicPr>
            <a:picLocks noChangeAspect="1"/>
          </p:cNvPicPr>
          <p:nvPr/>
        </p:nvPicPr>
        <p:blipFill>
          <a:blip r:embed="rId2"/>
          <a:stretch>
            <a:fillRect/>
          </a:stretch>
        </p:blipFill>
        <p:spPr>
          <a:xfrm>
            <a:off x="7638793" y="5158689"/>
            <a:ext cx="2119852" cy="1205287"/>
          </a:xfrm>
          <a:prstGeom prst="rect">
            <a:avLst/>
          </a:prstGeom>
        </p:spPr>
      </p:pic>
      <p:pic>
        <p:nvPicPr>
          <p:cNvPr id="2" name="Image 1"/>
          <p:cNvPicPr>
            <a:picLocks noChangeAspect="1"/>
          </p:cNvPicPr>
          <p:nvPr/>
        </p:nvPicPr>
        <p:blipFill>
          <a:blip r:embed="rId3"/>
          <a:stretch>
            <a:fillRect/>
          </a:stretch>
        </p:blipFill>
        <p:spPr>
          <a:xfrm>
            <a:off x="640873" y="3962053"/>
            <a:ext cx="1652523" cy="1152128"/>
          </a:xfrm>
          <a:prstGeom prst="rect">
            <a:avLst/>
          </a:prstGeom>
        </p:spPr>
      </p:pic>
      <p:pic>
        <p:nvPicPr>
          <p:cNvPr id="2050" name="Picture 2" descr="ttps://www.utc.fr/fileadmin/user_upload/SITE-UTC/images/Formations/diplome-master/SI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2135" y="761997"/>
            <a:ext cx="5323340" cy="1108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462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2000672" y="1418427"/>
            <a:ext cx="7800975" cy="5026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Times New Roman" pitchFamily="18" charset="0"/>
              </a:defRPr>
            </a:lvl1pPr>
            <a:lvl2pPr marL="742950" indent="-285750" eaLnBrk="0" hangingPunct="0">
              <a:defRPr sz="2400">
                <a:solidFill>
                  <a:schemeClr val="bg1"/>
                </a:solidFill>
                <a:latin typeface="Times New Roman" pitchFamily="18" charset="0"/>
              </a:defRPr>
            </a:lvl2pPr>
            <a:lvl3pPr marL="1143000" indent="-228600" eaLnBrk="0" hangingPunct="0">
              <a:defRPr sz="2400">
                <a:solidFill>
                  <a:schemeClr val="bg1"/>
                </a:solidFill>
                <a:latin typeface="Times New Roman" pitchFamily="18" charset="0"/>
              </a:defRPr>
            </a:lvl3pPr>
            <a:lvl4pPr eaLnBrk="0" hangingPunct="0">
              <a:defRPr sz="2400">
                <a:solidFill>
                  <a:schemeClr val="bg1"/>
                </a:solidFill>
                <a:latin typeface="Times New Roman" pitchFamily="18" charset="0"/>
              </a:defRPr>
            </a:lvl4pPr>
            <a:lvl5pPr marL="2057400" indent="-228600" eaLnBrk="0" hangingPunct="0">
              <a:defRPr sz="2400">
                <a:solidFill>
                  <a:schemeClr val="bg1"/>
                </a:solidFill>
                <a:latin typeface="Times New Roman" pitchFamily="18" charset="0"/>
              </a:defRPr>
            </a:lvl5pPr>
            <a:lvl6pPr marL="25146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marL="285750" indent="-285750">
              <a:buFont typeface="Arial"/>
              <a:buChar char="•"/>
            </a:pPr>
            <a:r>
              <a:rPr lang="fr-FR" sz="2000" dirty="0">
                <a:solidFill>
                  <a:srgbClr val="FF9900"/>
                </a:solidFill>
                <a:latin typeface="+mn-lt"/>
              </a:rPr>
              <a:t>Objectif :</a:t>
            </a:r>
            <a:r>
              <a:rPr lang="fr-FR" sz="2000" dirty="0">
                <a:solidFill>
                  <a:schemeClr val="tx1"/>
                </a:solidFill>
                <a:latin typeface="+mj-lt"/>
              </a:rPr>
              <a:t> donner aux étudiants de solides connaissances scientifiques et technologiques pour étudier (caractériser, comprendre), simuler et concevoir des systèmes complexes innovants par une approche multidisciplinaire systémique.</a:t>
            </a:r>
          </a:p>
          <a:p>
            <a:pPr marL="285750" indent="-285750">
              <a:buFont typeface="Arial"/>
              <a:buChar char="•"/>
            </a:pPr>
            <a:endParaRPr lang="fr-FR" sz="2000" dirty="0">
              <a:solidFill>
                <a:schemeClr val="tx1"/>
              </a:solidFill>
              <a:latin typeface="+mj-lt"/>
            </a:endParaRPr>
          </a:p>
          <a:p>
            <a:pPr marL="285750" indent="-285750">
              <a:buFont typeface="Arial"/>
              <a:buChar char="•"/>
            </a:pPr>
            <a:r>
              <a:rPr lang="fr-FR" sz="2000" dirty="0">
                <a:solidFill>
                  <a:srgbClr val="FF9900"/>
                </a:solidFill>
                <a:latin typeface="+mn-lt"/>
              </a:rPr>
              <a:t>Laboratoire </a:t>
            </a:r>
            <a:r>
              <a:rPr lang="fr-FR" sz="2000" dirty="0" err="1">
                <a:solidFill>
                  <a:srgbClr val="FF9900"/>
                </a:solidFill>
                <a:latin typeface="+mn-lt"/>
              </a:rPr>
              <a:t>Labex</a:t>
            </a:r>
            <a:r>
              <a:rPr lang="fr-FR" sz="2000" dirty="0">
                <a:solidFill>
                  <a:srgbClr val="FF9900"/>
                </a:solidFill>
                <a:latin typeface="+mn-lt"/>
              </a:rPr>
              <a:t> MS2T</a:t>
            </a:r>
            <a:r>
              <a:rPr lang="fr-FR" sz="1600" dirty="0">
                <a:solidFill>
                  <a:schemeClr val="tx1"/>
                </a:solidFill>
                <a:latin typeface="+mn-lt"/>
              </a:rPr>
              <a:t> (Maîtrise des Systèmes de Systèmes Technologiques)</a:t>
            </a:r>
          </a:p>
          <a:p>
            <a:pPr lvl="1">
              <a:buFont typeface="Arial"/>
              <a:buChar char="•"/>
            </a:pPr>
            <a:r>
              <a:rPr lang="fr-FR" sz="1800" dirty="0">
                <a:solidFill>
                  <a:schemeClr val="tx1"/>
                </a:solidFill>
                <a:latin typeface="+mn-lt"/>
              </a:rPr>
              <a:t>3 laboratoires CNRS de l’UTC (</a:t>
            </a:r>
            <a:r>
              <a:rPr lang="fr-FR" sz="1800" dirty="0" err="1">
                <a:solidFill>
                  <a:schemeClr val="tx1"/>
                </a:solidFill>
                <a:latin typeface="+mn-lt"/>
              </a:rPr>
              <a:t>Heudiasyc</a:t>
            </a:r>
            <a:r>
              <a:rPr lang="fr-FR" sz="1800">
                <a:solidFill>
                  <a:schemeClr val="tx1"/>
                </a:solidFill>
                <a:latin typeface="+mn-lt"/>
              </a:rPr>
              <a:t>, BMBI</a:t>
            </a:r>
            <a:r>
              <a:rPr lang="fr-FR" sz="1800" dirty="0">
                <a:solidFill>
                  <a:schemeClr val="tx1"/>
                </a:solidFill>
                <a:latin typeface="+mn-lt"/>
              </a:rPr>
              <a:t>, Roberval)</a:t>
            </a:r>
          </a:p>
          <a:p>
            <a:pPr lvl="1">
              <a:buFont typeface="Arial"/>
              <a:buChar char="•"/>
            </a:pPr>
            <a:endParaRPr lang="fr-FR" sz="1800" dirty="0">
              <a:solidFill>
                <a:srgbClr val="FF9900"/>
              </a:solidFill>
              <a:latin typeface="+mn-lt"/>
            </a:endParaRPr>
          </a:p>
          <a:p>
            <a:pPr marL="285750" indent="-285750">
              <a:buFont typeface="Arial"/>
              <a:buChar char="•"/>
            </a:pPr>
            <a:r>
              <a:rPr lang="fr-FR" sz="2000" dirty="0">
                <a:solidFill>
                  <a:srgbClr val="FF9900"/>
                </a:solidFill>
                <a:latin typeface="+mn-lt"/>
              </a:rPr>
              <a:t>Parcours</a:t>
            </a:r>
          </a:p>
          <a:p>
            <a:pPr marL="1028700" lvl="1">
              <a:buFont typeface="Arial"/>
              <a:buChar char="•"/>
            </a:pPr>
            <a:r>
              <a:rPr lang="fr-FR" sz="1800" dirty="0">
                <a:solidFill>
                  <a:schemeClr val="tx1"/>
                </a:solidFill>
                <a:latin typeface="+mn-lt"/>
              </a:rPr>
              <a:t>Apprentissage et optimisation des systèmes complexes (AOS)</a:t>
            </a:r>
          </a:p>
          <a:p>
            <a:pPr marL="1028700" lvl="1">
              <a:buFont typeface="Arial"/>
              <a:buChar char="•"/>
            </a:pPr>
            <a:r>
              <a:rPr lang="fr-FR" sz="1800" dirty="0">
                <a:solidFill>
                  <a:schemeClr val="tx1"/>
                </a:solidFill>
                <a:latin typeface="+mn-lt"/>
              </a:rPr>
              <a:t>Automatique, robotique et systèmes intelligents (ARS))</a:t>
            </a:r>
          </a:p>
          <a:p>
            <a:pPr marL="1028700" lvl="1">
              <a:buFont typeface="Arial"/>
              <a:buChar char="•"/>
            </a:pPr>
            <a:r>
              <a:rPr lang="fr-FR" sz="1800" dirty="0">
                <a:solidFill>
                  <a:schemeClr val="tx1"/>
                </a:solidFill>
                <a:latin typeface="+mn-lt"/>
              </a:rPr>
              <a:t>Biomécanique et </a:t>
            </a:r>
            <a:r>
              <a:rPr lang="fr-FR" sz="1800" dirty="0" err="1">
                <a:solidFill>
                  <a:schemeClr val="tx1"/>
                </a:solidFill>
                <a:latin typeface="+mn-lt"/>
              </a:rPr>
              <a:t>bioingénierie</a:t>
            </a:r>
            <a:r>
              <a:rPr lang="fr-FR" sz="1800" dirty="0">
                <a:solidFill>
                  <a:schemeClr val="tx1"/>
                </a:solidFill>
                <a:latin typeface="+mn-lt"/>
              </a:rPr>
              <a:t> (BMI)</a:t>
            </a:r>
          </a:p>
          <a:p>
            <a:pPr marL="1028700" lvl="1">
              <a:buFont typeface="Arial"/>
              <a:buChar char="•"/>
            </a:pPr>
            <a:r>
              <a:rPr lang="fr-FR" sz="1800" dirty="0">
                <a:solidFill>
                  <a:schemeClr val="tx1"/>
                </a:solidFill>
                <a:latin typeface="+mn-lt"/>
              </a:rPr>
              <a:t>Systèmes mécatroniques (SMT)</a:t>
            </a:r>
          </a:p>
          <a:p>
            <a:pPr marL="1028700" lvl="1">
              <a:buFont typeface="Arial"/>
              <a:buChar char="•"/>
            </a:pPr>
            <a:r>
              <a:rPr lang="fr-FR" sz="1800" dirty="0">
                <a:solidFill>
                  <a:schemeClr val="tx1"/>
                </a:solidFill>
                <a:latin typeface="+mn-lt"/>
              </a:rPr>
              <a:t>Systèmes et structures mécaniques complexes (SMC)</a:t>
            </a:r>
          </a:p>
          <a:p>
            <a:pPr marL="1028700" lvl="1">
              <a:buFont typeface="Arial"/>
              <a:buChar char="•"/>
            </a:pPr>
            <a:endParaRPr lang="fr-FR" sz="1800" dirty="0">
              <a:solidFill>
                <a:schemeClr val="tx1"/>
              </a:solidFill>
              <a:latin typeface="+mn-lt"/>
            </a:endParaRPr>
          </a:p>
          <a:p>
            <a:pPr marL="285750" indent="-285750">
              <a:lnSpc>
                <a:spcPct val="80000"/>
              </a:lnSpc>
              <a:buFont typeface="Arial"/>
              <a:buChar char="•"/>
            </a:pPr>
            <a:r>
              <a:rPr lang="fr-FR" sz="2000" dirty="0">
                <a:solidFill>
                  <a:srgbClr val="FF9900"/>
                </a:solidFill>
                <a:latin typeface="+mn-lt"/>
              </a:rPr>
              <a:t>Etudiants concernés :</a:t>
            </a:r>
          </a:p>
          <a:p>
            <a:pPr lvl="1">
              <a:lnSpc>
                <a:spcPct val="80000"/>
              </a:lnSpc>
              <a:buFont typeface="Arial"/>
              <a:buChar char="•"/>
            </a:pPr>
            <a:r>
              <a:rPr lang="fr-FR" sz="1800" dirty="0">
                <a:solidFill>
                  <a:schemeClr val="tx1"/>
                </a:solidFill>
                <a:latin typeface="+mn-lt"/>
              </a:rPr>
              <a:t>Génie informatique, mécanique, biologique (biomédical)</a:t>
            </a:r>
          </a:p>
          <a:p>
            <a:pPr lvl="1">
              <a:lnSpc>
                <a:spcPct val="80000"/>
              </a:lnSpc>
              <a:buFont typeface="Arial"/>
              <a:buChar char="•"/>
            </a:pPr>
            <a:endParaRPr lang="fr-FR" sz="1800" dirty="0">
              <a:solidFill>
                <a:schemeClr val="tx1"/>
              </a:solidFill>
              <a:latin typeface="+mn-lt"/>
            </a:endParaRPr>
          </a:p>
          <a:p>
            <a:pPr marL="285750" indent="-285750">
              <a:lnSpc>
                <a:spcPct val="80000"/>
              </a:lnSpc>
              <a:buFont typeface="Arial"/>
              <a:buChar char="•"/>
            </a:pPr>
            <a:r>
              <a:rPr lang="fr-FR" sz="2000" dirty="0">
                <a:solidFill>
                  <a:srgbClr val="FF9900"/>
                </a:solidFill>
                <a:latin typeface="+mn-lt"/>
              </a:rPr>
              <a:t>A noter : </a:t>
            </a:r>
            <a:r>
              <a:rPr lang="fr-FR" sz="2000" dirty="0">
                <a:solidFill>
                  <a:schemeClr val="tx1"/>
                </a:solidFill>
                <a:latin typeface="+mn-lt"/>
              </a:rPr>
              <a:t>enseignement en anglais</a:t>
            </a:r>
          </a:p>
          <a:p>
            <a:pPr marL="285750" indent="-285750">
              <a:buFont typeface="Arial"/>
              <a:buChar char="•"/>
            </a:pPr>
            <a:endParaRPr lang="fr-FR" sz="2000" dirty="0">
              <a:solidFill>
                <a:srgbClr val="FF9900"/>
              </a:solidFill>
              <a:latin typeface="+mn-lt"/>
            </a:endParaRPr>
          </a:p>
        </p:txBody>
      </p:sp>
      <p:sp>
        <p:nvSpPr>
          <p:cNvPr id="8" name="ZoneTexte 7"/>
          <p:cNvSpPr txBox="1"/>
          <p:nvPr/>
        </p:nvSpPr>
        <p:spPr>
          <a:xfrm>
            <a:off x="416496" y="2348880"/>
            <a:ext cx="1584176" cy="1680588"/>
          </a:xfrm>
          <a:prstGeom prst="rect">
            <a:avLst/>
          </a:prstGeom>
          <a:noFill/>
        </p:spPr>
        <p:txBody>
          <a:bodyPr wrap="square" rtlCol="0">
            <a:spAutoFit/>
          </a:bodyPr>
          <a:lstStyle/>
          <a:p>
            <a:r>
              <a:rPr lang="fr-FR" dirty="0">
                <a:latin typeface="Calibri"/>
                <a:cs typeface="Calibri"/>
              </a:rPr>
              <a:t>Mention ingénierie des systèmes complexes</a:t>
            </a:r>
          </a:p>
        </p:txBody>
      </p:sp>
      <p:pic>
        <p:nvPicPr>
          <p:cNvPr id="3074" name="Picture 2" descr="ttps://www.utc.fr/fileadmin/user_upload/SITE-UTC/images/Formations/diplome-master/banniere/msc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87636" y="200635"/>
            <a:ext cx="4537364" cy="1226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022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2000672" y="682970"/>
            <a:ext cx="7800975" cy="6332631"/>
          </a:xfrm>
          <a:prstGeom prst="rect">
            <a:avLst/>
          </a:prstGeom>
          <a:solidFill>
            <a:schemeClr val="bg1"/>
          </a:solidFill>
          <a:ln>
            <a:noFill/>
          </a:ln>
          <a:extLst/>
        </p:spPr>
        <p:txBody>
          <a:bodyPr>
            <a:spAutoFit/>
          </a:bodyPr>
          <a:lstStyle>
            <a:lvl1pPr eaLnBrk="0" hangingPunct="0">
              <a:defRPr sz="2400">
                <a:solidFill>
                  <a:schemeClr val="bg1"/>
                </a:solidFill>
                <a:latin typeface="Times New Roman" pitchFamily="18" charset="0"/>
              </a:defRPr>
            </a:lvl1pPr>
            <a:lvl2pPr marL="742950" indent="-285750" eaLnBrk="0" hangingPunct="0">
              <a:defRPr sz="2400">
                <a:solidFill>
                  <a:schemeClr val="bg1"/>
                </a:solidFill>
                <a:latin typeface="Times New Roman" pitchFamily="18" charset="0"/>
              </a:defRPr>
            </a:lvl2pPr>
            <a:lvl3pPr marL="1143000" indent="-228600" eaLnBrk="0" hangingPunct="0">
              <a:defRPr sz="2400">
                <a:solidFill>
                  <a:schemeClr val="bg1"/>
                </a:solidFill>
                <a:latin typeface="Times New Roman" pitchFamily="18" charset="0"/>
              </a:defRPr>
            </a:lvl3pPr>
            <a:lvl4pPr eaLnBrk="0" hangingPunct="0">
              <a:defRPr sz="2400">
                <a:solidFill>
                  <a:schemeClr val="bg1"/>
                </a:solidFill>
                <a:latin typeface="Times New Roman" pitchFamily="18" charset="0"/>
              </a:defRPr>
            </a:lvl4pPr>
            <a:lvl5pPr marL="2057400" indent="-228600" eaLnBrk="0" hangingPunct="0">
              <a:defRPr sz="2400">
                <a:solidFill>
                  <a:schemeClr val="bg1"/>
                </a:solidFill>
                <a:latin typeface="Times New Roman" pitchFamily="18" charset="0"/>
              </a:defRPr>
            </a:lvl5pPr>
            <a:lvl6pPr marL="25146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marL="285750" indent="-285750">
              <a:lnSpc>
                <a:spcPct val="80000"/>
              </a:lnSpc>
              <a:buFont typeface="Arial"/>
              <a:buChar char="•"/>
            </a:pPr>
            <a:r>
              <a:rPr lang="fr-FR" sz="1600" dirty="0">
                <a:solidFill>
                  <a:srgbClr val="FF9900"/>
                </a:solidFill>
                <a:latin typeface="+mn-lt"/>
              </a:rPr>
              <a:t>parcours BMI</a:t>
            </a:r>
            <a:endParaRPr lang="fr-FR" sz="1600" dirty="0">
              <a:solidFill>
                <a:schemeClr val="tx1"/>
              </a:solidFill>
              <a:latin typeface="+mn-lt"/>
            </a:endParaRPr>
          </a:p>
          <a:p>
            <a:pPr marL="1028700" lvl="1">
              <a:buFont typeface="Arial" charset="0"/>
              <a:buChar char="•"/>
            </a:pPr>
            <a:r>
              <a:rPr lang="fr-FR" sz="1400" dirty="0">
                <a:solidFill>
                  <a:schemeClr val="tx1"/>
                </a:solidFill>
                <a:latin typeface="+mn-lt"/>
              </a:rPr>
              <a:t>dans ce parcours, le génie biomécanique et la </a:t>
            </a:r>
            <a:r>
              <a:rPr lang="fr-FR" sz="1400" dirty="0" err="1">
                <a:solidFill>
                  <a:schemeClr val="tx1"/>
                </a:solidFill>
                <a:latin typeface="+mn-lt"/>
              </a:rPr>
              <a:t>bioingénierie</a:t>
            </a:r>
            <a:r>
              <a:rPr lang="fr-FR" sz="1400" dirty="0">
                <a:solidFill>
                  <a:schemeClr val="tx1"/>
                </a:solidFill>
                <a:latin typeface="+mn-lt"/>
              </a:rPr>
              <a:t> sont abordés sous l’angle d’approches multi-échelles mais aussi </a:t>
            </a:r>
            <a:r>
              <a:rPr lang="fr-FR" sz="1400" dirty="0" err="1">
                <a:solidFill>
                  <a:schemeClr val="tx1"/>
                </a:solidFill>
                <a:latin typeface="+mn-lt"/>
              </a:rPr>
              <a:t>multiphysiques</a:t>
            </a:r>
            <a:r>
              <a:rPr lang="fr-FR" sz="1400" dirty="0">
                <a:solidFill>
                  <a:schemeClr val="tx1"/>
                </a:solidFill>
                <a:latin typeface="+mn-lt"/>
              </a:rPr>
              <a:t>. Les futurs dispositifs pour la Santé coupleront des éléments électroniques miniaturisés, avec des éléments mécaniques de taille micro- voire nano- métrique et des éléments biologiques. </a:t>
            </a:r>
          </a:p>
          <a:p>
            <a:pPr>
              <a:lnSpc>
                <a:spcPct val="80000"/>
              </a:lnSpc>
            </a:pPr>
            <a:r>
              <a:rPr lang="fr-FR" sz="1400" dirty="0">
                <a:solidFill>
                  <a:schemeClr val="tx1"/>
                </a:solidFill>
                <a:latin typeface="+mn-lt"/>
              </a:rPr>
              <a:t>UV et UE recommandées : </a:t>
            </a:r>
            <a:r>
              <a:rPr lang="fr-FR" sz="1400" dirty="0">
                <a:solidFill>
                  <a:srgbClr val="FF9900"/>
                </a:solidFill>
                <a:latin typeface="+mn-lt"/>
              </a:rPr>
              <a:t>ISC6*</a:t>
            </a:r>
            <a:r>
              <a:rPr lang="fr-FR" sz="1400" dirty="0">
                <a:solidFill>
                  <a:srgbClr val="000000"/>
                </a:solidFill>
                <a:latin typeface="+mn-lt"/>
              </a:rPr>
              <a:t>, BM08, BL30, BIO01, MQ20, SY06</a:t>
            </a:r>
          </a:p>
          <a:p>
            <a:pPr>
              <a:lnSpc>
                <a:spcPct val="80000"/>
              </a:lnSpc>
            </a:pPr>
            <a:endParaRPr lang="fr-FR" sz="1600" dirty="0">
              <a:solidFill>
                <a:srgbClr val="000000"/>
              </a:solidFill>
              <a:latin typeface="+mn-lt"/>
            </a:endParaRPr>
          </a:p>
          <a:p>
            <a:pPr marL="285750" indent="-285750">
              <a:lnSpc>
                <a:spcPct val="80000"/>
              </a:lnSpc>
              <a:buFont typeface="Arial"/>
              <a:buChar char="•"/>
            </a:pPr>
            <a:r>
              <a:rPr lang="fr-FR" sz="1600" dirty="0">
                <a:solidFill>
                  <a:srgbClr val="FF9900"/>
                </a:solidFill>
                <a:latin typeface="+mn-lt"/>
              </a:rPr>
              <a:t>parcours SMT</a:t>
            </a:r>
          </a:p>
          <a:p>
            <a:pPr marL="1028700" lvl="1">
              <a:buFont typeface="Arial" charset="0"/>
              <a:buChar char="•"/>
            </a:pPr>
            <a:r>
              <a:rPr lang="fr-FR" sz="1400" dirty="0">
                <a:solidFill>
                  <a:schemeClr val="tx1"/>
                </a:solidFill>
                <a:latin typeface="+mn-lt"/>
              </a:rPr>
              <a:t>conception et contrôle de systèmes mécatroniques complexes allant du microsystème au véhicule. La formation proposée se positionne de manière transversale par rapport aux domaines de la mécanique, de l’électronique et de l’informatique et est centrée sur l'aspect système.</a:t>
            </a:r>
          </a:p>
          <a:p>
            <a:pPr marL="285750" indent="-285750">
              <a:lnSpc>
                <a:spcPct val="80000"/>
              </a:lnSpc>
              <a:buFont typeface="Arial"/>
              <a:buChar char="•"/>
            </a:pPr>
            <a:r>
              <a:rPr lang="fr-FR" sz="1600" dirty="0">
                <a:solidFill>
                  <a:srgbClr val="FF9900"/>
                </a:solidFill>
                <a:latin typeface="+mn-lt"/>
              </a:rPr>
              <a:t>parcours SMC</a:t>
            </a:r>
          </a:p>
          <a:p>
            <a:pPr marL="1028700" lvl="1">
              <a:lnSpc>
                <a:spcPct val="80000"/>
              </a:lnSpc>
              <a:buFont typeface="Arial"/>
              <a:buChar char="•"/>
            </a:pPr>
            <a:r>
              <a:rPr lang="fr-FR" sz="1400" dirty="0">
                <a:solidFill>
                  <a:schemeClr val="tx1"/>
                </a:solidFill>
                <a:latin typeface="+mn-lt"/>
              </a:rPr>
              <a:t>compréhension du comportement mécanique des matériaux et de la simulation numérique, aptes à concevoir, valider, de nouveaux matériaux, structures et systèmes mécaniques et optimiser leur performance. L’accent est mis sur la capacité à mener et intégrer une démarche conjointe expérimentale, de modélisation et de simulation numérique.</a:t>
            </a:r>
            <a:endParaRPr lang="fr-FR" sz="1400" dirty="0">
              <a:solidFill>
                <a:srgbClr val="FF9900"/>
              </a:solidFill>
              <a:latin typeface="+mn-lt"/>
            </a:endParaRPr>
          </a:p>
          <a:p>
            <a:pPr>
              <a:lnSpc>
                <a:spcPct val="80000"/>
              </a:lnSpc>
            </a:pPr>
            <a:r>
              <a:rPr lang="fr-FR" sz="1400" spc="-60" dirty="0">
                <a:solidFill>
                  <a:schemeClr val="tx1"/>
                </a:solidFill>
                <a:latin typeface="+mn-lt"/>
              </a:rPr>
              <a:t>UV et UE recommandées : </a:t>
            </a:r>
            <a:r>
              <a:rPr lang="fr-FR" sz="1400" spc="-60" dirty="0">
                <a:solidFill>
                  <a:srgbClr val="FF9900"/>
                </a:solidFill>
                <a:latin typeface="+mn-lt"/>
              </a:rPr>
              <a:t>ISC6*, ISC9*</a:t>
            </a:r>
            <a:r>
              <a:rPr lang="fr-FR" sz="1400" spc="-60" dirty="0">
                <a:solidFill>
                  <a:srgbClr val="000000"/>
                </a:solidFill>
                <a:latin typeface="+mn-lt"/>
              </a:rPr>
              <a:t>, MQ02, MQ03, MQ17, NF04, MQ06, MQ19, MS02, TN20</a:t>
            </a:r>
          </a:p>
          <a:p>
            <a:pPr>
              <a:lnSpc>
                <a:spcPct val="80000"/>
              </a:lnSpc>
            </a:pPr>
            <a:endParaRPr lang="fr-FR" sz="1600" spc="-60" dirty="0">
              <a:solidFill>
                <a:srgbClr val="FF9900"/>
              </a:solidFill>
              <a:latin typeface="+mn-lt"/>
            </a:endParaRPr>
          </a:p>
          <a:p>
            <a:pPr marL="285750" lvl="1">
              <a:lnSpc>
                <a:spcPct val="80000"/>
              </a:lnSpc>
              <a:buFont typeface="Arial"/>
              <a:buChar char="•"/>
            </a:pPr>
            <a:r>
              <a:rPr lang="fr-FR" sz="1600" dirty="0">
                <a:solidFill>
                  <a:srgbClr val="FF9900"/>
                </a:solidFill>
                <a:latin typeface="+mn-lt"/>
              </a:rPr>
              <a:t>parcours AOS</a:t>
            </a:r>
            <a:endParaRPr lang="fr-FR" sz="1600" dirty="0">
              <a:solidFill>
                <a:schemeClr val="tx1"/>
              </a:solidFill>
              <a:latin typeface="+mn-lt"/>
            </a:endParaRPr>
          </a:p>
          <a:p>
            <a:pPr marL="1028700" lvl="1">
              <a:buFont typeface="Arial" charset="0"/>
              <a:buChar char="•"/>
            </a:pPr>
            <a:r>
              <a:rPr lang="fr-FR" sz="1400" dirty="0">
                <a:solidFill>
                  <a:schemeClr val="tx1"/>
                </a:solidFill>
                <a:latin typeface="+mn-lt"/>
              </a:rPr>
              <a:t>apprentissage et optimisation pour des applications dans les systèmes technologiques autonomes en interaction. Les systèmes étudiés mettent en œuvre, entre autres, des capacités d’apprentissage, de décision et d’action tout en interagissant avec leur environnement et les autres systèmes.</a:t>
            </a:r>
          </a:p>
          <a:p>
            <a:pPr marL="285750" lvl="1">
              <a:lnSpc>
                <a:spcPct val="80000"/>
              </a:lnSpc>
              <a:buFont typeface="Arial"/>
              <a:buChar char="•"/>
            </a:pPr>
            <a:r>
              <a:rPr lang="fr-FR" sz="1600" dirty="0">
                <a:solidFill>
                  <a:srgbClr val="FF9900"/>
                </a:solidFill>
                <a:latin typeface="+mn-lt"/>
              </a:rPr>
              <a:t>parcours ARS</a:t>
            </a:r>
          </a:p>
          <a:p>
            <a:pPr marL="1028700" lvl="1">
              <a:buFont typeface="Arial" charset="0"/>
              <a:buChar char="•"/>
            </a:pPr>
            <a:r>
              <a:rPr lang="fr-FR" sz="1400" dirty="0">
                <a:solidFill>
                  <a:schemeClr val="tx1"/>
                </a:solidFill>
                <a:latin typeface="+mn-lt"/>
              </a:rPr>
              <a:t>étudier les logiciels des systèmes technologiques autonomes en interaction mutuelle. Les systèmes étudiés mettent en œuvre des capacités de perception, de communication, d’apprentissage, de décision et d’action tout en interagissant avec leur environnement et leurs congénères.</a:t>
            </a:r>
          </a:p>
          <a:p>
            <a:pPr marL="6350" lvl="1" indent="0">
              <a:lnSpc>
                <a:spcPct val="80000"/>
              </a:lnSpc>
            </a:pPr>
            <a:r>
              <a:rPr lang="fr-FR" sz="1400" dirty="0">
                <a:solidFill>
                  <a:srgbClr val="000000"/>
                </a:solidFill>
                <a:latin typeface="+mn-lt"/>
              </a:rPr>
              <a:t>UV et UE recommandées : </a:t>
            </a:r>
            <a:r>
              <a:rPr lang="fr-FR" sz="1400" dirty="0">
                <a:solidFill>
                  <a:srgbClr val="FF9900"/>
                </a:solidFill>
                <a:latin typeface="+mn-lt"/>
              </a:rPr>
              <a:t>ISC6*</a:t>
            </a:r>
            <a:r>
              <a:rPr lang="fr-FR" sz="1400" dirty="0">
                <a:solidFill>
                  <a:schemeClr val="tx1"/>
                </a:solidFill>
                <a:latin typeface="+mn-lt"/>
              </a:rPr>
              <a:t>, IA04, LO21, SR02, MI03, RO04, SY15</a:t>
            </a:r>
          </a:p>
          <a:p>
            <a:pPr marL="463550" lvl="2" indent="-463550">
              <a:lnSpc>
                <a:spcPct val="80000"/>
              </a:lnSpc>
              <a:tabLst>
                <a:tab pos="2241550" algn="l"/>
              </a:tabLst>
            </a:pPr>
            <a:endParaRPr lang="fr-FR" sz="1600" dirty="0">
              <a:solidFill>
                <a:srgbClr val="000000"/>
              </a:solidFill>
              <a:latin typeface="+mn-lt"/>
            </a:endParaRPr>
          </a:p>
          <a:p>
            <a:pPr marL="463550" lvl="2" indent="-463550">
              <a:lnSpc>
                <a:spcPct val="80000"/>
              </a:lnSpc>
              <a:tabLst>
                <a:tab pos="2241550" algn="l"/>
              </a:tabLst>
            </a:pPr>
            <a:r>
              <a:rPr lang="fr-FR" sz="1100" dirty="0">
                <a:solidFill>
                  <a:schemeClr val="tx1"/>
                </a:solidFill>
                <a:latin typeface="+mn-lt"/>
              </a:rPr>
              <a:t>* UE M1-S2 accessible aux ingénieurs en branche au semestre de printemps</a:t>
            </a:r>
            <a:endParaRPr lang="fr-FR" sz="1100" dirty="0">
              <a:solidFill>
                <a:srgbClr val="000000"/>
              </a:solidFill>
              <a:latin typeface="+mn-lt"/>
            </a:endParaRPr>
          </a:p>
        </p:txBody>
      </p:sp>
      <p:sp>
        <p:nvSpPr>
          <p:cNvPr id="8" name="ZoneTexte 7"/>
          <p:cNvSpPr txBox="1"/>
          <p:nvPr/>
        </p:nvSpPr>
        <p:spPr>
          <a:xfrm>
            <a:off x="416496" y="2348880"/>
            <a:ext cx="1584176" cy="1682448"/>
          </a:xfrm>
          <a:prstGeom prst="rect">
            <a:avLst/>
          </a:prstGeom>
          <a:noFill/>
        </p:spPr>
        <p:txBody>
          <a:bodyPr wrap="square" rtlCol="0">
            <a:spAutoFit/>
          </a:bodyPr>
          <a:lstStyle/>
          <a:p>
            <a:r>
              <a:rPr lang="fr-FR" dirty="0">
                <a:latin typeface="Calibri"/>
                <a:cs typeface="Calibri"/>
              </a:rPr>
              <a:t>Mention ingénierie des systèmes complexes</a:t>
            </a:r>
          </a:p>
        </p:txBody>
      </p:sp>
      <p:pic>
        <p:nvPicPr>
          <p:cNvPr id="4100" name="Picture 4" descr="ttps://www.utc.fr/fileadmin/user_upload/SITE-UTC/images/Formations/diplome-master/banniere/1._TIS-bann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8436" y="4328421"/>
            <a:ext cx="1164880" cy="24229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tps://www.utc.fr/fileadmin/user_upload/SITE-UTC/images/Formations/diplome-master/parcours_a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8436" y="5271869"/>
            <a:ext cx="987369" cy="205579"/>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tps://www.utc.fr/fileadmin/user_upload/SITE-UTC/images/Formations/diplome-master/parcours_SMC.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8436" y="2939627"/>
            <a:ext cx="1008784" cy="21003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ttps://www.utc.fr/fileadmin/user_upload/SITE-UTC/images/Formations/diplome-master/parcours_SMT.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8436" y="1978871"/>
            <a:ext cx="1091911" cy="22734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oie bioartificiel"/>
          <p:cNvPicPr>
            <a:picLocks noChangeAspect="1" noChangeArrowheads="1"/>
          </p:cNvPicPr>
          <p:nvPr/>
        </p:nvPicPr>
        <p:blipFill>
          <a:blip r:embed="rId7" cstate="print"/>
          <a:srcRect/>
          <a:stretch>
            <a:fillRect/>
          </a:stretch>
        </p:blipFill>
        <p:spPr bwMode="auto">
          <a:xfrm>
            <a:off x="3768436" y="444534"/>
            <a:ext cx="1163783" cy="472789"/>
          </a:xfrm>
          <a:prstGeom prst="rect">
            <a:avLst/>
          </a:prstGeom>
          <a:noFill/>
          <a:ln w="9525">
            <a:noFill/>
            <a:miter lim="800000"/>
            <a:headEnd/>
            <a:tailEnd/>
          </a:ln>
        </p:spPr>
      </p:pic>
    </p:spTree>
    <p:extLst>
      <p:ext uri="{BB962C8B-B14F-4D97-AF65-F5344CB8AC3E}">
        <p14:creationId xmlns:p14="http://schemas.microsoft.com/office/powerpoint/2010/main" val="1857056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2000672" y="1404577"/>
            <a:ext cx="7800975" cy="42902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Times New Roman" pitchFamily="18" charset="0"/>
              </a:defRPr>
            </a:lvl1pPr>
            <a:lvl2pPr marL="742950" indent="-285750" eaLnBrk="0" hangingPunct="0">
              <a:defRPr sz="2400">
                <a:solidFill>
                  <a:schemeClr val="bg1"/>
                </a:solidFill>
                <a:latin typeface="Times New Roman" pitchFamily="18" charset="0"/>
              </a:defRPr>
            </a:lvl2pPr>
            <a:lvl3pPr marL="1143000" indent="-228600" eaLnBrk="0" hangingPunct="0">
              <a:defRPr sz="2400">
                <a:solidFill>
                  <a:schemeClr val="bg1"/>
                </a:solidFill>
                <a:latin typeface="Times New Roman" pitchFamily="18" charset="0"/>
              </a:defRPr>
            </a:lvl3pPr>
            <a:lvl4pPr eaLnBrk="0" hangingPunct="0">
              <a:defRPr sz="2400">
                <a:solidFill>
                  <a:schemeClr val="bg1"/>
                </a:solidFill>
                <a:latin typeface="Times New Roman" pitchFamily="18" charset="0"/>
              </a:defRPr>
            </a:lvl4pPr>
            <a:lvl5pPr marL="2057400" indent="-228600" eaLnBrk="0" hangingPunct="0">
              <a:defRPr sz="2400">
                <a:solidFill>
                  <a:schemeClr val="bg1"/>
                </a:solidFill>
                <a:latin typeface="Times New Roman" pitchFamily="18" charset="0"/>
              </a:defRPr>
            </a:lvl5pPr>
            <a:lvl6pPr marL="25146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marL="285750" indent="-285750">
              <a:buFont typeface="Arial"/>
              <a:buChar char="•"/>
            </a:pPr>
            <a:r>
              <a:rPr lang="fr-FR" sz="2000" dirty="0">
                <a:solidFill>
                  <a:srgbClr val="FF9900"/>
                </a:solidFill>
                <a:latin typeface="+mn-lt"/>
              </a:rPr>
              <a:t>Objectifs de la formation</a:t>
            </a:r>
          </a:p>
          <a:p>
            <a:pPr marL="1028700" lvl="1">
              <a:buFont typeface="Arial"/>
              <a:buChar char="•"/>
            </a:pPr>
            <a:r>
              <a:rPr lang="fr-FR" sz="1800" dirty="0">
                <a:solidFill>
                  <a:schemeClr val="tx1"/>
                </a:solidFill>
                <a:latin typeface="+mn-lt"/>
              </a:rPr>
              <a:t>donner aux étudiants des compétences transversales ne relevant pas exclusivement d’une seule discipline, qui permettent d’appréhender les problématiques des métiers liés à la transformation des ressources naturelles et fournisseurs de solutions durables. Elle s’appuie sur la substitution des ressources fossiles par les biotechnologies et l’utilisation des molécules carbonées végétales, le contrôle qualité des produits industriel, la valorisation des biomolécules issues des agro-ressources, l’utilisation des ressources renouvelables et la maîtrise de l’énergie.</a:t>
            </a:r>
          </a:p>
          <a:p>
            <a:pPr marL="285750" indent="-285750">
              <a:buFont typeface="Arial"/>
              <a:buChar char="•"/>
            </a:pPr>
            <a:endParaRPr lang="fr-FR" sz="1800" dirty="0">
              <a:solidFill>
                <a:srgbClr val="000000"/>
              </a:solidFill>
              <a:latin typeface="+mn-lt"/>
            </a:endParaRPr>
          </a:p>
          <a:p>
            <a:pPr marL="285750" indent="-285750">
              <a:buFont typeface="Arial"/>
              <a:buChar char="•"/>
            </a:pPr>
            <a:r>
              <a:rPr lang="fr-FR" sz="2000" dirty="0">
                <a:solidFill>
                  <a:srgbClr val="FF9900"/>
                </a:solidFill>
                <a:latin typeface="+mn-lt"/>
              </a:rPr>
              <a:t>Laboratoires</a:t>
            </a:r>
          </a:p>
          <a:p>
            <a:pPr marL="1028700" lvl="1">
              <a:buFont typeface="Arial"/>
              <a:buChar char="•"/>
            </a:pPr>
            <a:r>
              <a:rPr lang="fr-FR" sz="1800" dirty="0">
                <a:solidFill>
                  <a:schemeClr val="tx1"/>
                </a:solidFill>
                <a:latin typeface="+mn-lt"/>
              </a:rPr>
              <a:t>pôle Industries &amp; Agro-Ressources (IAR), Institut pour la Transition Energétique (ITE) PIVERT, UMR CNRS GEC, EA TIMR</a:t>
            </a:r>
          </a:p>
          <a:p>
            <a:pPr marL="285750" indent="-285750">
              <a:buFont typeface="Arial"/>
              <a:buChar char="•"/>
            </a:pPr>
            <a:endParaRPr lang="fr-FR" sz="1800" dirty="0">
              <a:solidFill>
                <a:schemeClr val="tx1"/>
              </a:solidFill>
              <a:latin typeface="+mn-lt"/>
            </a:endParaRPr>
          </a:p>
          <a:p>
            <a:pPr marL="285750" indent="-285750">
              <a:lnSpc>
                <a:spcPct val="80000"/>
              </a:lnSpc>
              <a:buFont typeface="Arial"/>
              <a:buChar char="•"/>
            </a:pPr>
            <a:r>
              <a:rPr lang="fr-FR" sz="2000" dirty="0">
                <a:solidFill>
                  <a:srgbClr val="FF9900"/>
                </a:solidFill>
                <a:latin typeface="+mn-lt"/>
              </a:rPr>
              <a:t>Etudiants concernés :</a:t>
            </a:r>
          </a:p>
          <a:p>
            <a:pPr marL="1028700" lvl="1">
              <a:buFont typeface="Arial"/>
              <a:buChar char="•"/>
            </a:pPr>
            <a:r>
              <a:rPr lang="fr-FR" sz="1800" dirty="0">
                <a:solidFill>
                  <a:schemeClr val="tx1"/>
                </a:solidFill>
                <a:latin typeface="+mn-lt"/>
              </a:rPr>
              <a:t>Génie biologique, Génie des procédés</a:t>
            </a:r>
          </a:p>
        </p:txBody>
      </p:sp>
      <p:sp>
        <p:nvSpPr>
          <p:cNvPr id="8" name="ZoneTexte 7"/>
          <p:cNvSpPr txBox="1"/>
          <p:nvPr/>
        </p:nvSpPr>
        <p:spPr>
          <a:xfrm>
            <a:off x="416496" y="2837334"/>
            <a:ext cx="2088232" cy="729495"/>
          </a:xfrm>
          <a:prstGeom prst="rect">
            <a:avLst/>
          </a:prstGeom>
          <a:noFill/>
        </p:spPr>
        <p:txBody>
          <a:bodyPr wrap="square" rtlCol="0">
            <a:spAutoFit/>
          </a:bodyPr>
          <a:lstStyle/>
          <a:p>
            <a:r>
              <a:rPr lang="fr-FR" dirty="0">
                <a:latin typeface="Calibri"/>
                <a:cs typeface="Calibri"/>
              </a:rPr>
              <a:t>Mention Chimie</a:t>
            </a:r>
          </a:p>
        </p:txBody>
      </p:sp>
      <p:pic>
        <p:nvPicPr>
          <p:cNvPr id="5122" name="Picture 2" descr="ttps://www.utc.fr/fileadmin/user_upload/SITE-UTC/images/Formations/diplome-master/mention_ch.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0873" y="655198"/>
            <a:ext cx="4264602" cy="88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520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2000672" y="1211893"/>
            <a:ext cx="7800975" cy="5312223"/>
          </a:xfrm>
          <a:prstGeom prst="rect">
            <a:avLst/>
          </a:prstGeom>
          <a:solidFill>
            <a:srgbClr val="FFFFFF"/>
          </a:solidFill>
          <a:ln>
            <a:noFill/>
          </a:ln>
          <a:extLst/>
        </p:spPr>
        <p:txBody>
          <a:bodyPr>
            <a:spAutoFit/>
          </a:bodyPr>
          <a:lstStyle>
            <a:lvl1pPr eaLnBrk="0" hangingPunct="0">
              <a:defRPr sz="2400">
                <a:solidFill>
                  <a:schemeClr val="bg1"/>
                </a:solidFill>
                <a:latin typeface="Times New Roman" pitchFamily="18" charset="0"/>
              </a:defRPr>
            </a:lvl1pPr>
            <a:lvl2pPr marL="742950" indent="-285750" eaLnBrk="0" hangingPunct="0">
              <a:defRPr sz="2400">
                <a:solidFill>
                  <a:schemeClr val="bg1"/>
                </a:solidFill>
                <a:latin typeface="Times New Roman" pitchFamily="18" charset="0"/>
              </a:defRPr>
            </a:lvl2pPr>
            <a:lvl3pPr marL="1143000" indent="-228600" eaLnBrk="0" hangingPunct="0">
              <a:defRPr sz="2400">
                <a:solidFill>
                  <a:schemeClr val="bg1"/>
                </a:solidFill>
                <a:latin typeface="Times New Roman" pitchFamily="18" charset="0"/>
              </a:defRPr>
            </a:lvl3pPr>
            <a:lvl4pPr eaLnBrk="0" hangingPunct="0">
              <a:defRPr sz="2400">
                <a:solidFill>
                  <a:schemeClr val="bg1"/>
                </a:solidFill>
                <a:latin typeface="Times New Roman" pitchFamily="18" charset="0"/>
              </a:defRPr>
            </a:lvl4pPr>
            <a:lvl5pPr marL="2057400" indent="-228600" eaLnBrk="0" hangingPunct="0">
              <a:defRPr sz="2400">
                <a:solidFill>
                  <a:schemeClr val="bg1"/>
                </a:solidFill>
                <a:latin typeface="Times New Roman" pitchFamily="18" charset="0"/>
              </a:defRPr>
            </a:lvl5pPr>
            <a:lvl6pPr marL="25146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marL="285750" indent="-285750">
              <a:lnSpc>
                <a:spcPct val="80000"/>
              </a:lnSpc>
              <a:buFont typeface="Arial"/>
              <a:buChar char="•"/>
            </a:pPr>
            <a:r>
              <a:rPr lang="fr-FR" sz="2000" dirty="0">
                <a:solidFill>
                  <a:srgbClr val="FF9900"/>
                </a:solidFill>
                <a:latin typeface="+mn-lt"/>
              </a:rPr>
              <a:t>parcours </a:t>
            </a:r>
            <a:r>
              <a:rPr lang="fr-FR" sz="2000" dirty="0" err="1">
                <a:solidFill>
                  <a:srgbClr val="FF9900"/>
                </a:solidFill>
                <a:latin typeface="+mn-lt"/>
              </a:rPr>
              <a:t>Biotech</a:t>
            </a:r>
            <a:endParaRPr lang="fr-FR" sz="2000" dirty="0">
              <a:solidFill>
                <a:srgbClr val="FF9900"/>
              </a:solidFill>
              <a:latin typeface="+mn-lt"/>
            </a:endParaRPr>
          </a:p>
          <a:p>
            <a:pPr marL="714375" lvl="1">
              <a:lnSpc>
                <a:spcPct val="80000"/>
              </a:lnSpc>
              <a:buFont typeface="Arial"/>
              <a:buChar char="•"/>
            </a:pPr>
            <a:r>
              <a:rPr lang="fr-FR" sz="1600" dirty="0">
                <a:solidFill>
                  <a:schemeClr val="tx1"/>
                </a:solidFill>
                <a:latin typeface="+mn-lt"/>
              </a:rPr>
              <a:t>étude des nouvelles voies pour la mise en œuvre de fonctions biologiques pour expliquer les comportements des systèmes vivants et élaborer des outils technologiques. Application industrielle, agricole ou médicale d’une "</a:t>
            </a:r>
            <a:r>
              <a:rPr lang="fr-FR" sz="1600" dirty="0" err="1">
                <a:solidFill>
                  <a:schemeClr val="tx1"/>
                </a:solidFill>
                <a:latin typeface="+mn-lt"/>
              </a:rPr>
              <a:t>bioindustrie</a:t>
            </a:r>
            <a:r>
              <a:rPr lang="fr-FR" sz="1600" dirty="0">
                <a:solidFill>
                  <a:schemeClr val="tx1"/>
                </a:solidFill>
                <a:latin typeface="+mn-lt"/>
              </a:rPr>
              <a:t>" de plus en plus axée sur des techniques de pointe issues de la recherche démontrant le continuum entre recherche fondamentale et recherche appliquée. </a:t>
            </a:r>
          </a:p>
          <a:p>
            <a:pPr indent="-314325">
              <a:lnSpc>
                <a:spcPct val="80000"/>
              </a:lnSpc>
            </a:pPr>
            <a:r>
              <a:rPr lang="fr-FR" sz="1600" dirty="0">
                <a:solidFill>
                  <a:schemeClr val="tx1"/>
                </a:solidFill>
                <a:latin typeface="+mn-lt"/>
              </a:rPr>
              <a:t>	</a:t>
            </a:r>
            <a:r>
              <a:rPr lang="fr-FR" sz="1600" dirty="0">
                <a:solidFill>
                  <a:srgbClr val="000000"/>
                </a:solidFill>
              </a:rPr>
              <a:t> </a:t>
            </a:r>
            <a:r>
              <a:rPr lang="fr-FR" sz="1400" dirty="0">
                <a:solidFill>
                  <a:srgbClr val="000000"/>
                </a:solidFill>
                <a:latin typeface="+mj-lt"/>
              </a:rPr>
              <a:t>UV recommandées BT21, BT22</a:t>
            </a:r>
          </a:p>
          <a:p>
            <a:pPr indent="-314325">
              <a:lnSpc>
                <a:spcPct val="80000"/>
              </a:lnSpc>
            </a:pPr>
            <a:endParaRPr lang="fr-FR" sz="1400" dirty="0">
              <a:solidFill>
                <a:schemeClr val="tx1"/>
              </a:solidFill>
              <a:latin typeface="+mj-lt"/>
            </a:endParaRPr>
          </a:p>
          <a:p>
            <a:pPr indent="-314325">
              <a:lnSpc>
                <a:spcPct val="80000"/>
              </a:lnSpc>
              <a:buFont typeface="Arial"/>
              <a:buChar char="•"/>
            </a:pPr>
            <a:r>
              <a:rPr lang="fr-FR" sz="2000" dirty="0">
                <a:solidFill>
                  <a:srgbClr val="FF9900"/>
                </a:solidFill>
                <a:latin typeface="+mn-lt"/>
              </a:rPr>
              <a:t>parcours GPF</a:t>
            </a:r>
          </a:p>
          <a:p>
            <a:pPr marL="714375" lvl="1">
              <a:lnSpc>
                <a:spcPct val="80000"/>
              </a:lnSpc>
              <a:buFont typeface="Arial"/>
              <a:buChar char="•"/>
            </a:pPr>
            <a:r>
              <a:rPr lang="fr-FR" sz="1600" dirty="0">
                <a:solidFill>
                  <a:schemeClr val="tx1"/>
                </a:solidFill>
                <a:latin typeface="+mn-lt"/>
              </a:rPr>
              <a:t>fournir aux étudiants les connaissances et méthodes de recherche nécessaires à l’élaboration et à la mise en œuvre de produits formulés (par exemple les peintures, les cosmétiques, les détergents, les adhésifs, les aliments, etc...), et à l’application de ces connaissances à la valorisation des biomolécules issues d’</a:t>
            </a:r>
            <a:r>
              <a:rPr lang="fr-FR" sz="1600" dirty="0" err="1">
                <a:solidFill>
                  <a:schemeClr val="tx1"/>
                </a:solidFill>
                <a:latin typeface="+mn-lt"/>
              </a:rPr>
              <a:t>agroressources</a:t>
            </a:r>
            <a:r>
              <a:rPr lang="fr-FR" sz="1600" dirty="0">
                <a:solidFill>
                  <a:schemeClr val="tx1"/>
                </a:solidFill>
                <a:latin typeface="+mn-lt"/>
              </a:rPr>
              <a:t>.</a:t>
            </a:r>
          </a:p>
          <a:p>
            <a:pPr marL="428625" lvl="1" indent="0">
              <a:lnSpc>
                <a:spcPct val="80000"/>
              </a:lnSpc>
            </a:pPr>
            <a:r>
              <a:rPr lang="fr-FR" sz="1400" dirty="0">
                <a:solidFill>
                  <a:srgbClr val="000000"/>
                </a:solidFill>
                <a:latin typeface="+mn-lt"/>
              </a:rPr>
              <a:t>UV recommandées : BT02, CM15, MS01, TS01</a:t>
            </a:r>
            <a:endParaRPr lang="fr-FR" sz="1400" spc="-100" dirty="0">
              <a:solidFill>
                <a:srgbClr val="000000"/>
              </a:solidFill>
              <a:latin typeface="+mn-lt"/>
            </a:endParaRPr>
          </a:p>
          <a:p>
            <a:pPr marL="714375" lvl="1">
              <a:lnSpc>
                <a:spcPct val="80000"/>
              </a:lnSpc>
              <a:buFont typeface="Arial"/>
              <a:buChar char="•"/>
            </a:pPr>
            <a:endParaRPr lang="fr-FR" sz="1800" spc="-100" dirty="0">
              <a:solidFill>
                <a:srgbClr val="000000"/>
              </a:solidFill>
              <a:latin typeface="+mn-lt"/>
            </a:endParaRPr>
          </a:p>
          <a:p>
            <a:pPr marL="292100" lvl="1">
              <a:lnSpc>
                <a:spcPct val="80000"/>
              </a:lnSpc>
              <a:buFont typeface="Arial"/>
              <a:buChar char="•"/>
            </a:pPr>
            <a:r>
              <a:rPr lang="fr-FR" sz="2000" dirty="0">
                <a:solidFill>
                  <a:srgbClr val="FF9900"/>
                </a:solidFill>
                <a:latin typeface="+mn-lt"/>
              </a:rPr>
              <a:t>parcours PV2R</a:t>
            </a:r>
            <a:endParaRPr lang="fr-FR" sz="1600" dirty="0">
              <a:solidFill>
                <a:srgbClr val="000000"/>
              </a:solidFill>
              <a:latin typeface="+mn-lt"/>
            </a:endParaRPr>
          </a:p>
          <a:p>
            <a:pPr marL="692150" lvl="2">
              <a:lnSpc>
                <a:spcPct val="80000"/>
              </a:lnSpc>
              <a:buFont typeface="Arial"/>
              <a:buChar char="•"/>
            </a:pPr>
            <a:r>
              <a:rPr lang="fr-FR" sz="1600" dirty="0">
                <a:solidFill>
                  <a:schemeClr val="tx1"/>
                </a:solidFill>
                <a:latin typeface="+mj-lt"/>
              </a:rPr>
              <a:t>fournir aux étudiants les connaissances et méthodologies nécessaires à la conception, l’évaluation et au développement des technologies de valorisation des ressources renouvelables sur la base de procédés verts et propres (économes en réactifs et énergie, respectueux de l’environnement). Elle s’intéresse plus particulièrement à la transformation et à la conversion des </a:t>
            </a:r>
            <a:r>
              <a:rPr lang="fr-FR" sz="1600" dirty="0" err="1">
                <a:solidFill>
                  <a:schemeClr val="tx1"/>
                </a:solidFill>
                <a:latin typeface="+mj-lt"/>
              </a:rPr>
              <a:t>bioressources</a:t>
            </a:r>
            <a:r>
              <a:rPr lang="fr-FR" sz="1600" dirty="0">
                <a:solidFill>
                  <a:schemeClr val="tx1"/>
                </a:solidFill>
                <a:latin typeface="+mj-lt"/>
              </a:rPr>
              <a:t> en vue de la production de bioénergie ou de molécules à haute valeur ajoutée, la valorisation énergétique et économique des coproduits, de la biomasse, la minimisation des déchets et la capture du CO2.</a:t>
            </a:r>
            <a:endParaRPr lang="fr-FR" sz="1800" spc="-50" dirty="0">
              <a:solidFill>
                <a:schemeClr val="tx1"/>
              </a:solidFill>
              <a:latin typeface="+mj-lt"/>
            </a:endParaRPr>
          </a:p>
          <a:p>
            <a:pPr marL="463550" lvl="2" indent="0">
              <a:lnSpc>
                <a:spcPct val="80000"/>
              </a:lnSpc>
              <a:tabLst>
                <a:tab pos="2241550" algn="l"/>
              </a:tabLst>
            </a:pPr>
            <a:r>
              <a:rPr lang="fr-FR" sz="1400" dirty="0">
                <a:solidFill>
                  <a:srgbClr val="000000"/>
                </a:solidFill>
                <a:latin typeface="+mn-lt"/>
              </a:rPr>
              <a:t>UV recommandées : BT02, TF15, TF14</a:t>
            </a:r>
            <a:endParaRPr lang="fr-FR" sz="1400" spc="-100" dirty="0">
              <a:solidFill>
                <a:srgbClr val="000000"/>
              </a:solidFill>
              <a:latin typeface="+mn-lt"/>
            </a:endParaRPr>
          </a:p>
        </p:txBody>
      </p:sp>
      <p:sp>
        <p:nvSpPr>
          <p:cNvPr id="8" name="ZoneTexte 7"/>
          <p:cNvSpPr txBox="1"/>
          <p:nvPr/>
        </p:nvSpPr>
        <p:spPr>
          <a:xfrm>
            <a:off x="416496" y="2348880"/>
            <a:ext cx="1800200" cy="729495"/>
          </a:xfrm>
          <a:prstGeom prst="rect">
            <a:avLst/>
          </a:prstGeom>
          <a:noFill/>
        </p:spPr>
        <p:txBody>
          <a:bodyPr wrap="square" rtlCol="0">
            <a:spAutoFit/>
          </a:bodyPr>
          <a:lstStyle/>
          <a:p>
            <a:r>
              <a:rPr lang="fr-FR" dirty="0">
                <a:latin typeface="Calibri"/>
                <a:cs typeface="Calibri"/>
              </a:rPr>
              <a:t>Mention Chimie</a:t>
            </a:r>
          </a:p>
        </p:txBody>
      </p:sp>
      <p:pic>
        <p:nvPicPr>
          <p:cNvPr id="6146" name="Picture 2" descr="ttps://www.utc.fr/fileadmin/user_upload/SITE-UTC/images/Formations/diplome-master/banniere/1._Biotech-b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32763" y="827837"/>
            <a:ext cx="2473035" cy="51439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tps://www.utc.fr/fileadmin/user_upload/SITE-UTC/images/Formations/diplome-master/GP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32763" y="2569259"/>
            <a:ext cx="2301272" cy="47914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tps://www.utc.fr/fileadmin/user_upload/SITE-UTC/images/Formations/diplome-master/PTV2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2763" y="4237198"/>
            <a:ext cx="2473035" cy="445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171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416496" y="2348880"/>
            <a:ext cx="1584176" cy="1045286"/>
          </a:xfrm>
          <a:prstGeom prst="rect">
            <a:avLst/>
          </a:prstGeom>
          <a:noFill/>
        </p:spPr>
        <p:txBody>
          <a:bodyPr wrap="square" rtlCol="0">
            <a:spAutoFit/>
          </a:bodyPr>
          <a:lstStyle/>
          <a:p>
            <a:r>
              <a:rPr lang="fr-FR" dirty="0">
                <a:latin typeface="Calibri"/>
                <a:cs typeface="Calibri"/>
              </a:rPr>
              <a:t>Mention ingénierie de la santé</a:t>
            </a:r>
          </a:p>
        </p:txBody>
      </p:sp>
      <p:sp>
        <p:nvSpPr>
          <p:cNvPr id="4" name="Text Box 5"/>
          <p:cNvSpPr txBox="1">
            <a:spLocks noChangeArrowheads="1"/>
          </p:cNvSpPr>
          <p:nvPr/>
        </p:nvSpPr>
        <p:spPr bwMode="auto">
          <a:xfrm>
            <a:off x="2000672" y="1205700"/>
            <a:ext cx="7800975" cy="4795159"/>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Times New Roman" pitchFamily="18" charset="0"/>
              </a:defRPr>
            </a:lvl1pPr>
            <a:lvl2pPr marL="742950" indent="-285750" eaLnBrk="0" hangingPunct="0">
              <a:defRPr sz="2400">
                <a:solidFill>
                  <a:schemeClr val="bg1"/>
                </a:solidFill>
                <a:latin typeface="Times New Roman" pitchFamily="18" charset="0"/>
              </a:defRPr>
            </a:lvl2pPr>
            <a:lvl3pPr marL="1143000" indent="-228600" eaLnBrk="0" hangingPunct="0">
              <a:defRPr sz="2400">
                <a:solidFill>
                  <a:schemeClr val="bg1"/>
                </a:solidFill>
                <a:latin typeface="Times New Roman" pitchFamily="18" charset="0"/>
              </a:defRPr>
            </a:lvl3pPr>
            <a:lvl4pPr eaLnBrk="0" hangingPunct="0">
              <a:defRPr sz="2400">
                <a:solidFill>
                  <a:schemeClr val="bg1"/>
                </a:solidFill>
                <a:latin typeface="Times New Roman" pitchFamily="18" charset="0"/>
              </a:defRPr>
            </a:lvl4pPr>
            <a:lvl5pPr marL="2057400" indent="-228600" eaLnBrk="0" hangingPunct="0">
              <a:defRPr sz="2400">
                <a:solidFill>
                  <a:schemeClr val="bg1"/>
                </a:solidFill>
                <a:latin typeface="Times New Roman" pitchFamily="18" charset="0"/>
              </a:defRPr>
            </a:lvl5pPr>
            <a:lvl6pPr marL="25146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marL="285750" indent="-285750">
              <a:lnSpc>
                <a:spcPct val="80000"/>
              </a:lnSpc>
              <a:buFont typeface="Arial"/>
              <a:buChar char="•"/>
            </a:pPr>
            <a:r>
              <a:rPr lang="fr-FR" sz="2000" dirty="0">
                <a:solidFill>
                  <a:srgbClr val="FF9900"/>
                </a:solidFill>
                <a:latin typeface="+mn-lt"/>
              </a:rPr>
              <a:t>Objectifs de la formation</a:t>
            </a:r>
            <a:endParaRPr lang="fr-FR" sz="2000" dirty="0">
              <a:solidFill>
                <a:schemeClr val="tx1"/>
              </a:solidFill>
              <a:latin typeface="+mn-lt"/>
            </a:endParaRPr>
          </a:p>
          <a:p>
            <a:pPr marL="1028700" lvl="1">
              <a:lnSpc>
                <a:spcPct val="80000"/>
              </a:lnSpc>
              <a:buFont typeface="Arial"/>
              <a:buChar char="•"/>
            </a:pPr>
            <a:r>
              <a:rPr lang="fr-FR" sz="1800" dirty="0">
                <a:solidFill>
                  <a:schemeClr val="tx1"/>
                </a:solidFill>
                <a:latin typeface="+mn-lt"/>
              </a:rPr>
              <a:t>former aux problématiques liées au déploiement et à l’exploitation stratégiques des services et des systèmes technologiques au sein des entreprises et des organisations. La formation est plus particulièrement orientée sur le management de la qualité et des technologies biomédicales dans les territoires de santé ainsi que les affaires réglementaires autour du dispositif médical.</a:t>
            </a:r>
          </a:p>
          <a:p>
            <a:pPr marL="1028700" lvl="1">
              <a:lnSpc>
                <a:spcPct val="80000"/>
              </a:lnSpc>
              <a:buFont typeface="Arial"/>
              <a:buChar char="•"/>
            </a:pPr>
            <a:endParaRPr lang="fr-FR" sz="1800" dirty="0">
              <a:solidFill>
                <a:schemeClr val="tx1"/>
              </a:solidFill>
              <a:latin typeface="+mn-lt"/>
            </a:endParaRPr>
          </a:p>
          <a:p>
            <a:pPr marL="285750" indent="-285750">
              <a:lnSpc>
                <a:spcPct val="80000"/>
              </a:lnSpc>
              <a:buFont typeface="Arial"/>
              <a:buChar char="•"/>
            </a:pPr>
            <a:r>
              <a:rPr lang="fr-FR" sz="1800" dirty="0">
                <a:solidFill>
                  <a:srgbClr val="FF9900"/>
                </a:solidFill>
                <a:latin typeface="+mn-lt"/>
              </a:rPr>
              <a:t>Laboratoires</a:t>
            </a:r>
            <a:endParaRPr lang="fr-FR" sz="1800" dirty="0">
              <a:solidFill>
                <a:schemeClr val="tx1"/>
              </a:solidFill>
              <a:latin typeface="+mn-lt"/>
            </a:endParaRPr>
          </a:p>
          <a:p>
            <a:pPr lvl="1">
              <a:lnSpc>
                <a:spcPct val="80000"/>
              </a:lnSpc>
              <a:buFont typeface="Arial"/>
              <a:buChar char="•"/>
            </a:pPr>
            <a:r>
              <a:rPr lang="fr-FR" sz="1800" dirty="0">
                <a:solidFill>
                  <a:schemeClr val="tx1"/>
                </a:solidFill>
                <a:latin typeface="+mn-lt"/>
              </a:rPr>
              <a:t>EA COSTECH, les UMR </a:t>
            </a:r>
            <a:r>
              <a:rPr lang="fr-FR" sz="1800" dirty="0" err="1">
                <a:solidFill>
                  <a:schemeClr val="tx1"/>
                </a:solidFill>
                <a:latin typeface="+mn-lt"/>
              </a:rPr>
              <a:t>Heudiasyc</a:t>
            </a:r>
            <a:r>
              <a:rPr lang="fr-FR" sz="1800" dirty="0">
                <a:solidFill>
                  <a:schemeClr val="tx1"/>
                </a:solidFill>
                <a:latin typeface="+mn-lt"/>
              </a:rPr>
              <a:t>, Roberval, BMI</a:t>
            </a:r>
          </a:p>
          <a:p>
            <a:pPr lvl="1">
              <a:lnSpc>
                <a:spcPct val="80000"/>
              </a:lnSpc>
              <a:buFont typeface="Arial"/>
              <a:buChar char="•"/>
            </a:pPr>
            <a:r>
              <a:rPr lang="fr-FR" sz="1800" dirty="0">
                <a:solidFill>
                  <a:schemeClr val="tx1"/>
                </a:solidFill>
                <a:latin typeface="+mn-lt"/>
              </a:rPr>
              <a:t>partenariats</a:t>
            </a:r>
            <a:r>
              <a:rPr lang="fr-FR" sz="1800" dirty="0">
                <a:solidFill>
                  <a:srgbClr val="FF9900"/>
                </a:solidFill>
                <a:latin typeface="+mn-lt"/>
              </a:rPr>
              <a:t> industriels, institutionnels et internationaux</a:t>
            </a:r>
          </a:p>
          <a:p>
            <a:pPr lvl="1">
              <a:lnSpc>
                <a:spcPct val="80000"/>
              </a:lnSpc>
              <a:buFont typeface="Arial"/>
              <a:buChar char="•"/>
            </a:pPr>
            <a:endParaRPr lang="fr-FR" sz="1800" dirty="0">
              <a:solidFill>
                <a:srgbClr val="FF9900"/>
              </a:solidFill>
              <a:latin typeface="+mn-lt"/>
            </a:endParaRPr>
          </a:p>
          <a:p>
            <a:pPr marL="285750" indent="-285750">
              <a:lnSpc>
                <a:spcPct val="80000"/>
              </a:lnSpc>
              <a:buFont typeface="Arial"/>
              <a:buChar char="•"/>
            </a:pPr>
            <a:r>
              <a:rPr lang="fr-FR" sz="1800" dirty="0">
                <a:solidFill>
                  <a:srgbClr val="FF9900"/>
                </a:solidFill>
                <a:latin typeface="+mn-lt"/>
              </a:rPr>
              <a:t>Parcours</a:t>
            </a:r>
          </a:p>
          <a:p>
            <a:pPr lvl="1">
              <a:lnSpc>
                <a:spcPct val="80000"/>
              </a:lnSpc>
              <a:buFont typeface="Arial"/>
              <a:buChar char="•"/>
            </a:pPr>
            <a:r>
              <a:rPr lang="fr-FR" sz="1800" dirty="0">
                <a:solidFill>
                  <a:schemeClr val="tx1"/>
                </a:solidFill>
                <a:latin typeface="+mn-lt"/>
              </a:rPr>
              <a:t>Technologies biomédicales et territoires de santé (TBTS)</a:t>
            </a:r>
          </a:p>
          <a:p>
            <a:pPr lvl="1">
              <a:lnSpc>
                <a:spcPct val="80000"/>
              </a:lnSpc>
              <a:buFont typeface="Arial"/>
              <a:buChar char="•"/>
            </a:pPr>
            <a:r>
              <a:rPr lang="fr-FR" sz="1800" dirty="0">
                <a:solidFill>
                  <a:schemeClr val="tx1"/>
                </a:solidFill>
                <a:latin typeface="+mn-lt"/>
              </a:rPr>
              <a:t>Dispositifs médicaux et affaires réglementaires (DMAR)</a:t>
            </a:r>
          </a:p>
          <a:p>
            <a:pPr lvl="1">
              <a:lnSpc>
                <a:spcPct val="80000"/>
              </a:lnSpc>
              <a:buFont typeface="Arial"/>
              <a:buChar char="•"/>
            </a:pPr>
            <a:endParaRPr lang="fr-FR" sz="1800" dirty="0">
              <a:solidFill>
                <a:srgbClr val="FF9900"/>
              </a:solidFill>
              <a:latin typeface="+mn-lt"/>
            </a:endParaRPr>
          </a:p>
          <a:p>
            <a:pPr marL="914400" lvl="2" indent="0">
              <a:lnSpc>
                <a:spcPct val="80000"/>
              </a:lnSpc>
            </a:pPr>
            <a:endParaRPr lang="fr-FR" sz="1800" dirty="0">
              <a:solidFill>
                <a:schemeClr val="tx1"/>
              </a:solidFill>
              <a:latin typeface="+mn-lt"/>
            </a:endParaRPr>
          </a:p>
          <a:p>
            <a:pPr marL="342900" indent="-285750">
              <a:lnSpc>
                <a:spcPct val="80000"/>
              </a:lnSpc>
              <a:buFont typeface="Arial"/>
              <a:buChar char="•"/>
            </a:pPr>
            <a:r>
              <a:rPr lang="fr-FR" sz="2000" dirty="0">
                <a:solidFill>
                  <a:srgbClr val="FF9900"/>
                </a:solidFill>
                <a:latin typeface="+mn-lt"/>
              </a:rPr>
              <a:t>Etudiants concernés</a:t>
            </a:r>
            <a:endParaRPr lang="fr-FR" sz="1800" dirty="0">
              <a:solidFill>
                <a:srgbClr val="FF9900"/>
              </a:solidFill>
              <a:latin typeface="+mn-lt"/>
            </a:endParaRPr>
          </a:p>
          <a:p>
            <a:pPr marL="1085850" lvl="1">
              <a:lnSpc>
                <a:spcPct val="80000"/>
              </a:lnSpc>
              <a:buFont typeface="Arial"/>
              <a:buChar char="•"/>
            </a:pPr>
            <a:r>
              <a:rPr lang="fr-FR" sz="1800" dirty="0">
                <a:solidFill>
                  <a:schemeClr val="tx1"/>
                </a:solidFill>
                <a:latin typeface="+mn-lt"/>
              </a:rPr>
              <a:t>Génie biologique (ou toute autre discipline d’ingénieur pour le parcours DMAR)</a:t>
            </a:r>
          </a:p>
          <a:p>
            <a:pPr marL="2185988" lvl="2" indent="-266700" defTabSz="893763">
              <a:lnSpc>
                <a:spcPct val="80000"/>
              </a:lnSpc>
              <a:buFont typeface="Arial"/>
              <a:buChar char="•"/>
            </a:pPr>
            <a:endParaRPr lang="fr-FR" sz="1800" dirty="0">
              <a:solidFill>
                <a:schemeClr val="tx1"/>
              </a:solidFill>
              <a:latin typeface="+mn-lt"/>
            </a:endParaRPr>
          </a:p>
        </p:txBody>
      </p:sp>
      <p:pic>
        <p:nvPicPr>
          <p:cNvPr id="7170" name="Picture 2" descr="ttps://www.utc.fr/fileadmin/user_upload/SITE-UTC/images/Formations/diplome-master/mention_id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53891" y="306236"/>
            <a:ext cx="4320020" cy="899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314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2000672" y="1335302"/>
            <a:ext cx="7800975" cy="5435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Times New Roman" pitchFamily="18" charset="0"/>
              </a:defRPr>
            </a:lvl1pPr>
            <a:lvl2pPr marL="742950" indent="-285750" eaLnBrk="0" hangingPunct="0">
              <a:defRPr sz="2400">
                <a:solidFill>
                  <a:schemeClr val="bg1"/>
                </a:solidFill>
                <a:latin typeface="Times New Roman" pitchFamily="18" charset="0"/>
              </a:defRPr>
            </a:lvl2pPr>
            <a:lvl3pPr marL="1143000" indent="-228600" eaLnBrk="0" hangingPunct="0">
              <a:defRPr sz="2400">
                <a:solidFill>
                  <a:schemeClr val="bg1"/>
                </a:solidFill>
                <a:latin typeface="Times New Roman" pitchFamily="18" charset="0"/>
              </a:defRPr>
            </a:lvl3pPr>
            <a:lvl4pPr eaLnBrk="0" hangingPunct="0">
              <a:defRPr sz="2400">
                <a:solidFill>
                  <a:schemeClr val="bg1"/>
                </a:solidFill>
                <a:latin typeface="Times New Roman" pitchFamily="18" charset="0"/>
              </a:defRPr>
            </a:lvl4pPr>
            <a:lvl5pPr marL="2057400" indent="-228600" eaLnBrk="0" hangingPunct="0">
              <a:defRPr sz="2400">
                <a:solidFill>
                  <a:schemeClr val="bg1"/>
                </a:solidFill>
                <a:latin typeface="Times New Roman" pitchFamily="18" charset="0"/>
              </a:defRPr>
            </a:lvl5pPr>
            <a:lvl6pPr marL="25146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marL="342900" indent="-285750">
              <a:lnSpc>
                <a:spcPct val="80000"/>
              </a:lnSpc>
              <a:buFont typeface="Arial"/>
              <a:buChar char="•"/>
            </a:pPr>
            <a:r>
              <a:rPr lang="fr-FR" sz="2000" dirty="0">
                <a:solidFill>
                  <a:srgbClr val="FF9900"/>
                </a:solidFill>
                <a:latin typeface="+mn-lt"/>
              </a:rPr>
              <a:t>Parcours TBTS</a:t>
            </a:r>
          </a:p>
          <a:p>
            <a:pPr marL="342900" indent="-285750">
              <a:lnSpc>
                <a:spcPct val="80000"/>
              </a:lnSpc>
              <a:buFont typeface="Arial"/>
              <a:buChar char="•"/>
            </a:pPr>
            <a:endParaRPr lang="fr-FR" sz="2000" dirty="0">
              <a:solidFill>
                <a:srgbClr val="FF9900"/>
              </a:solidFill>
              <a:latin typeface="+mn-lt"/>
            </a:endParaRPr>
          </a:p>
          <a:p>
            <a:pPr lvl="1">
              <a:lnSpc>
                <a:spcPct val="80000"/>
              </a:lnSpc>
              <a:buFont typeface="Arial"/>
              <a:buChar char="•"/>
            </a:pPr>
            <a:r>
              <a:rPr lang="fr-FR" sz="1800" dirty="0">
                <a:solidFill>
                  <a:schemeClr val="tx1"/>
                </a:solidFill>
                <a:latin typeface="+mn-lt"/>
              </a:rPr>
              <a:t>La formation TBTS s'appuie </a:t>
            </a:r>
            <a:r>
              <a:rPr lang="fr-FR" sz="1800" b="1" dirty="0">
                <a:solidFill>
                  <a:schemeClr val="tx1"/>
                </a:solidFill>
                <a:latin typeface="+mn-lt"/>
              </a:rPr>
              <a:t>sur la pluridisciplinarité des équipes </a:t>
            </a:r>
            <a:r>
              <a:rPr lang="fr-FR" sz="1800" dirty="0">
                <a:solidFill>
                  <a:schemeClr val="tx1"/>
                </a:solidFill>
                <a:latin typeface="+mn-lt"/>
              </a:rPr>
              <a:t>pour apporter les savoirs et savoir-faire relatifs au </a:t>
            </a:r>
            <a:r>
              <a:rPr lang="fr-FR" sz="1800" b="1" dirty="0">
                <a:solidFill>
                  <a:schemeClr val="tx1"/>
                </a:solidFill>
                <a:latin typeface="+mn-lt"/>
              </a:rPr>
              <a:t>management des technologies biomédicales. </a:t>
            </a:r>
            <a:r>
              <a:rPr lang="fr-FR" sz="1800" dirty="0">
                <a:solidFill>
                  <a:schemeClr val="tx1"/>
                </a:solidFill>
                <a:latin typeface="+mn-lt"/>
              </a:rPr>
              <a:t>L’intégration réussie de processus innovants devient essentielle pour maintenir une haute qualité du système de santé, tant technique qu’humaine. Cette intégration intervient aussi bien au niveau du dispositif médical lui-même qu'au niveau de l’organisation des systèmes de santé au sein des territoires de santé. Le parcours est labellisé par </a:t>
            </a:r>
            <a:r>
              <a:rPr lang="fr-FR" sz="1800" dirty="0" err="1">
                <a:solidFill>
                  <a:schemeClr val="tx1"/>
                </a:solidFill>
                <a:latin typeface="+mn-lt"/>
              </a:rPr>
              <a:t>Medicen</a:t>
            </a:r>
            <a:r>
              <a:rPr lang="fr-FR" sz="1800" dirty="0">
                <a:solidFill>
                  <a:schemeClr val="tx1"/>
                </a:solidFill>
                <a:latin typeface="+mn-lt"/>
              </a:rPr>
              <a:t>, pôle de compétitivité sur l'innovation en santé.</a:t>
            </a:r>
          </a:p>
          <a:p>
            <a:pPr lvl="1">
              <a:lnSpc>
                <a:spcPct val="80000"/>
              </a:lnSpc>
              <a:buFont typeface="Arial"/>
              <a:buChar char="•"/>
            </a:pPr>
            <a:endParaRPr lang="fr-FR" sz="1600" dirty="0">
              <a:solidFill>
                <a:schemeClr val="tx1"/>
              </a:solidFill>
              <a:latin typeface="+mn-lt"/>
            </a:endParaRPr>
          </a:p>
          <a:p>
            <a:pPr marL="285750" indent="-285750">
              <a:lnSpc>
                <a:spcPct val="80000"/>
              </a:lnSpc>
              <a:buFont typeface="Arial"/>
              <a:buChar char="•"/>
            </a:pPr>
            <a:r>
              <a:rPr lang="fr-FR" sz="2000" dirty="0">
                <a:solidFill>
                  <a:srgbClr val="FF9900"/>
                </a:solidFill>
                <a:latin typeface="+mn-lt"/>
              </a:rPr>
              <a:t>parcours DMAR</a:t>
            </a:r>
          </a:p>
          <a:p>
            <a:pPr marL="285750" indent="-285750">
              <a:lnSpc>
                <a:spcPct val="80000"/>
              </a:lnSpc>
              <a:buFont typeface="Arial"/>
              <a:buChar char="•"/>
            </a:pPr>
            <a:endParaRPr lang="fr-FR" sz="1600" dirty="0">
              <a:solidFill>
                <a:srgbClr val="000000"/>
              </a:solidFill>
              <a:latin typeface="+mn-lt"/>
            </a:endParaRPr>
          </a:p>
          <a:p>
            <a:pPr lvl="1">
              <a:lnSpc>
                <a:spcPct val="80000"/>
              </a:lnSpc>
              <a:buFont typeface="Arial"/>
              <a:buChar char="•"/>
            </a:pPr>
            <a:r>
              <a:rPr lang="fr-FR" sz="1800" dirty="0">
                <a:solidFill>
                  <a:schemeClr val="tx1"/>
                </a:solidFill>
                <a:latin typeface="+mn-lt"/>
              </a:rPr>
              <a:t>Le parcours DMAR s’appuie sur le nouveau règlement européen concernant les dispositifs médicaux et vise une nouvelle profession réglementée : responsable des affaires réglementaires, qualité et normalisation chez les concepteurs, fabricants ou exploitants de dispositifs médicaux. Ce programme répond aux enjeux essentiels concernant la sécurité du patient ; il forme des acteurs à même d'intégrer l'importance de l'innovation dans les technologies biomédicales tout en appliquant les évolutions de la réglementation internationale.</a:t>
            </a:r>
          </a:p>
          <a:p>
            <a:pPr marL="285750">
              <a:lnSpc>
                <a:spcPct val="80000"/>
              </a:lnSpc>
              <a:buFont typeface="Arial"/>
              <a:buChar char="•"/>
            </a:pPr>
            <a:endParaRPr lang="fr-FR" sz="1800" spc="-100" dirty="0">
              <a:solidFill>
                <a:srgbClr val="000000"/>
              </a:solidFill>
              <a:latin typeface="+mn-lt"/>
            </a:endParaRPr>
          </a:p>
          <a:p>
            <a:pPr marL="285750">
              <a:lnSpc>
                <a:spcPct val="80000"/>
              </a:lnSpc>
            </a:pPr>
            <a:r>
              <a:rPr lang="fr-FR" sz="1800" dirty="0">
                <a:solidFill>
                  <a:srgbClr val="000000"/>
                </a:solidFill>
                <a:latin typeface="+mn-lt"/>
              </a:rPr>
              <a:t>UV recommandées : BL30, BM01, FQ01</a:t>
            </a:r>
          </a:p>
          <a:p>
            <a:pPr marL="6350" lvl="1" indent="0">
              <a:lnSpc>
                <a:spcPct val="80000"/>
              </a:lnSpc>
            </a:pPr>
            <a:endParaRPr lang="fr-FR" sz="1800" spc="-100" dirty="0">
              <a:solidFill>
                <a:srgbClr val="000000"/>
              </a:solidFill>
              <a:latin typeface="+mn-lt"/>
            </a:endParaRPr>
          </a:p>
        </p:txBody>
      </p:sp>
      <p:sp>
        <p:nvSpPr>
          <p:cNvPr id="8" name="ZoneTexte 7"/>
          <p:cNvSpPr txBox="1"/>
          <p:nvPr/>
        </p:nvSpPr>
        <p:spPr>
          <a:xfrm>
            <a:off x="416496" y="2348880"/>
            <a:ext cx="1834670" cy="1045286"/>
          </a:xfrm>
          <a:prstGeom prst="rect">
            <a:avLst/>
          </a:prstGeom>
          <a:noFill/>
        </p:spPr>
        <p:txBody>
          <a:bodyPr wrap="square" rtlCol="0">
            <a:spAutoFit/>
          </a:bodyPr>
          <a:lstStyle/>
          <a:p>
            <a:r>
              <a:rPr lang="fr-FR" dirty="0">
                <a:latin typeface="Calibri"/>
                <a:cs typeface="Calibri"/>
              </a:rPr>
              <a:t>Mention Ingénierie</a:t>
            </a:r>
          </a:p>
          <a:p>
            <a:r>
              <a:rPr lang="fr-FR" dirty="0">
                <a:latin typeface="Calibri"/>
                <a:cs typeface="Calibri"/>
              </a:rPr>
              <a:t>de la Santé</a:t>
            </a:r>
          </a:p>
        </p:txBody>
      </p:sp>
      <p:pic>
        <p:nvPicPr>
          <p:cNvPr id="20" name="Image 19"/>
          <p:cNvPicPr>
            <a:picLocks noChangeAspect="1"/>
          </p:cNvPicPr>
          <p:nvPr/>
        </p:nvPicPr>
        <p:blipFill>
          <a:blip r:embed="rId2">
            <a:alphaModFix/>
          </a:blip>
          <a:stretch>
            <a:fillRect/>
          </a:stretch>
        </p:blipFill>
        <p:spPr>
          <a:xfrm>
            <a:off x="560512" y="4869160"/>
            <a:ext cx="1690654" cy="1224136"/>
          </a:xfrm>
          <a:prstGeom prst="rect">
            <a:avLst/>
          </a:prstGeom>
        </p:spPr>
      </p:pic>
      <p:pic>
        <p:nvPicPr>
          <p:cNvPr id="8194" name="Picture 2" descr="ttps://www.utc.fr/fileadmin/user_upload/SITE-UTC/images/Formations/diplome-master/parcours_dm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8509" y="3726675"/>
            <a:ext cx="2131002" cy="44369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tps://www.utc.fr/fileadmin/user_upload/SITE-UTC/images/Formations/diplome-master/banniere/3._TTS-banni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3457" y="1335302"/>
            <a:ext cx="2376054" cy="496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304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88504" y="2348880"/>
            <a:ext cx="1584176" cy="1053827"/>
          </a:xfrm>
          <a:prstGeom prst="rect">
            <a:avLst/>
          </a:prstGeom>
          <a:noFill/>
        </p:spPr>
        <p:txBody>
          <a:bodyPr wrap="square" rtlCol="0">
            <a:spAutoFit/>
          </a:bodyPr>
          <a:lstStyle/>
          <a:p>
            <a:r>
              <a:rPr lang="fr-FR" dirty="0">
                <a:latin typeface="Calibri"/>
                <a:cs typeface="Calibri"/>
              </a:rPr>
              <a:t>Comment candidater ?</a:t>
            </a:r>
          </a:p>
        </p:txBody>
      </p:sp>
      <p:pic>
        <p:nvPicPr>
          <p:cNvPr id="7" name="Image 6"/>
          <p:cNvPicPr>
            <a:picLocks noChangeAspect="1"/>
          </p:cNvPicPr>
          <p:nvPr/>
        </p:nvPicPr>
        <p:blipFill>
          <a:blip r:embed="rId2">
            <a:alphaModFix amt="65000"/>
          </a:blip>
          <a:stretch>
            <a:fillRect/>
          </a:stretch>
        </p:blipFill>
        <p:spPr>
          <a:xfrm>
            <a:off x="992560" y="4149080"/>
            <a:ext cx="3032787" cy="1819672"/>
          </a:xfrm>
          <a:prstGeom prst="rect">
            <a:avLst/>
          </a:prstGeom>
        </p:spPr>
      </p:pic>
      <p:sp>
        <p:nvSpPr>
          <p:cNvPr id="4" name="Text Box 5"/>
          <p:cNvSpPr txBox="1">
            <a:spLocks noChangeArrowheads="1"/>
          </p:cNvSpPr>
          <p:nvPr/>
        </p:nvSpPr>
        <p:spPr bwMode="auto">
          <a:xfrm>
            <a:off x="2093172" y="1196752"/>
            <a:ext cx="7800975" cy="5097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Times New Roman" pitchFamily="18" charset="0"/>
              </a:defRPr>
            </a:lvl1pPr>
            <a:lvl2pPr marL="742950" indent="-285750" eaLnBrk="0" hangingPunct="0">
              <a:defRPr sz="2400">
                <a:solidFill>
                  <a:schemeClr val="bg1"/>
                </a:solidFill>
                <a:latin typeface="Times New Roman" pitchFamily="18" charset="0"/>
              </a:defRPr>
            </a:lvl2pPr>
            <a:lvl3pPr marL="1143000" indent="-228600" eaLnBrk="0" hangingPunct="0">
              <a:defRPr sz="2400">
                <a:solidFill>
                  <a:schemeClr val="bg1"/>
                </a:solidFill>
                <a:latin typeface="Times New Roman" pitchFamily="18" charset="0"/>
              </a:defRPr>
            </a:lvl3pPr>
            <a:lvl4pPr eaLnBrk="0" hangingPunct="0">
              <a:defRPr sz="2400">
                <a:solidFill>
                  <a:schemeClr val="bg1"/>
                </a:solidFill>
                <a:latin typeface="Times New Roman" pitchFamily="18" charset="0"/>
              </a:defRPr>
            </a:lvl4pPr>
            <a:lvl5pPr marL="2057400" indent="-228600" eaLnBrk="0" hangingPunct="0">
              <a:defRPr sz="2400">
                <a:solidFill>
                  <a:schemeClr val="bg1"/>
                </a:solidFill>
                <a:latin typeface="Times New Roman" pitchFamily="18" charset="0"/>
              </a:defRPr>
            </a:lvl5pPr>
            <a:lvl6pPr marL="25146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r>
              <a:rPr lang="fr-FR" dirty="0">
                <a:solidFill>
                  <a:schemeClr val="tx1"/>
                </a:solidFill>
                <a:latin typeface="+mn-lt"/>
              </a:rPr>
              <a:t>Dossier de candidature sur le site du master</a:t>
            </a:r>
          </a:p>
          <a:p>
            <a:pPr algn="ctr" eaLnBrk="1" hangingPunct="1"/>
            <a:r>
              <a:rPr lang="fr-FR" dirty="0">
                <a:solidFill>
                  <a:srgbClr val="FF9900"/>
                </a:solidFill>
                <a:latin typeface="+mn-lt"/>
              </a:rPr>
              <a:t>https://www.utc.fr/formations/diplome-de-master/</a:t>
            </a:r>
          </a:p>
          <a:p>
            <a:pPr algn="ctr" eaLnBrk="1" hangingPunct="1"/>
            <a:r>
              <a:rPr lang="fr-FR" sz="1800" dirty="0">
                <a:solidFill>
                  <a:srgbClr val="000000"/>
                </a:solidFill>
                <a:latin typeface="+mn-lt"/>
              </a:rPr>
              <a:t>(à partir de début mars)</a:t>
            </a:r>
          </a:p>
          <a:p>
            <a:pPr algn="ctr" eaLnBrk="1" hangingPunct="1"/>
            <a:endParaRPr lang="fr-FR" dirty="0">
              <a:solidFill>
                <a:schemeClr val="tx1"/>
              </a:solidFill>
              <a:latin typeface="+mn-lt"/>
            </a:endParaRPr>
          </a:p>
          <a:p>
            <a:pPr algn="ctr" eaLnBrk="1" hangingPunct="1"/>
            <a:r>
              <a:rPr lang="fr-FR" dirty="0">
                <a:solidFill>
                  <a:schemeClr val="tx1"/>
                </a:solidFill>
                <a:latin typeface="+mn-lt"/>
              </a:rPr>
              <a:t>Compléter le dossier et y joindre les documents demandés</a:t>
            </a:r>
          </a:p>
          <a:p>
            <a:pPr algn="ctr" eaLnBrk="1" hangingPunct="1"/>
            <a:endParaRPr lang="fr-FR" dirty="0">
              <a:solidFill>
                <a:schemeClr val="tx1"/>
              </a:solidFill>
              <a:latin typeface="+mn-lt"/>
            </a:endParaRPr>
          </a:p>
          <a:p>
            <a:pPr algn="ctr" eaLnBrk="1" hangingPunct="1"/>
            <a:endParaRPr lang="fr-FR" dirty="0">
              <a:solidFill>
                <a:schemeClr val="tx1"/>
              </a:solidFill>
              <a:latin typeface="+mn-lt"/>
            </a:endParaRPr>
          </a:p>
          <a:p>
            <a:pPr algn="ctr" eaLnBrk="1" hangingPunct="1"/>
            <a:endParaRPr lang="fr-FR">
              <a:solidFill>
                <a:schemeClr val="tx1"/>
              </a:solidFill>
              <a:latin typeface="+mn-lt"/>
            </a:endParaRPr>
          </a:p>
          <a:p>
            <a:pPr algn="ctr" eaLnBrk="1" hangingPunct="1"/>
            <a:endParaRPr lang="fr-FR" dirty="0">
              <a:solidFill>
                <a:schemeClr val="tx1"/>
              </a:solidFill>
              <a:latin typeface="+mn-lt"/>
            </a:endParaRPr>
          </a:p>
          <a:p>
            <a:pPr marL="0" indent="0" algn="ctr">
              <a:buNone/>
            </a:pPr>
            <a:r>
              <a:rPr lang="fr-FR" dirty="0">
                <a:solidFill>
                  <a:srgbClr val="FF9900"/>
                </a:solidFill>
                <a:latin typeface="+mn-lt"/>
              </a:rPr>
              <a:t>Françoise </a:t>
            </a:r>
            <a:r>
              <a:rPr lang="fr-FR" dirty="0" err="1">
                <a:solidFill>
                  <a:srgbClr val="FF9900"/>
                </a:solidFill>
                <a:latin typeface="+mn-lt"/>
              </a:rPr>
              <a:t>Méresse</a:t>
            </a:r>
            <a:r>
              <a:rPr lang="fr-FR" dirty="0">
                <a:solidFill>
                  <a:srgbClr val="FF9900"/>
                </a:solidFill>
                <a:latin typeface="+mn-lt"/>
              </a:rPr>
              <a:t> (03 44 23 79 53)</a:t>
            </a:r>
          </a:p>
          <a:p>
            <a:pPr marL="0" indent="0" algn="ctr">
              <a:buNone/>
            </a:pPr>
            <a:r>
              <a:rPr lang="fr-FR" dirty="0">
                <a:solidFill>
                  <a:srgbClr val="FF9900"/>
                </a:solidFill>
                <a:latin typeface="+mn-lt"/>
              </a:rPr>
              <a:t>Morgane Boufflers (03 44 23 73 23)</a:t>
            </a:r>
          </a:p>
          <a:p>
            <a:pPr marL="0" indent="0" algn="ctr">
              <a:buNone/>
            </a:pPr>
            <a:r>
              <a:rPr lang="fr-FR" dirty="0" err="1">
                <a:solidFill>
                  <a:srgbClr val="FF9900"/>
                </a:solidFill>
                <a:latin typeface="+mn-lt"/>
              </a:rPr>
              <a:t>francoise.meresse@utc.fr</a:t>
            </a:r>
            <a:endParaRPr lang="fr-FR" dirty="0">
              <a:solidFill>
                <a:srgbClr val="FF9900"/>
              </a:solidFill>
              <a:latin typeface="+mn-lt"/>
            </a:endParaRPr>
          </a:p>
          <a:p>
            <a:pPr marL="0" indent="0" algn="ctr">
              <a:buNone/>
            </a:pPr>
            <a:r>
              <a:rPr lang="fr-FR" dirty="0" err="1">
                <a:solidFill>
                  <a:srgbClr val="FF9900"/>
                </a:solidFill>
                <a:latin typeface="+mn-lt"/>
              </a:rPr>
              <a:t>morgane.boufflers@utc.fr</a:t>
            </a:r>
            <a:endParaRPr lang="fr-FR" dirty="0">
              <a:solidFill>
                <a:srgbClr val="FF9900"/>
              </a:solidFill>
              <a:latin typeface="+mn-lt"/>
            </a:endParaRPr>
          </a:p>
          <a:p>
            <a:pPr marL="0" indent="0" algn="ctr">
              <a:buNone/>
            </a:pPr>
            <a:endParaRPr lang="fr-FR" dirty="0">
              <a:solidFill>
                <a:schemeClr val="tx1"/>
              </a:solidFill>
              <a:latin typeface="+mn-lt"/>
            </a:endParaRPr>
          </a:p>
          <a:p>
            <a:pPr marL="0" indent="0" algn="ctr">
              <a:buNone/>
            </a:pPr>
            <a:r>
              <a:rPr lang="fr-FR" b="1" dirty="0">
                <a:solidFill>
                  <a:srgbClr val="FF0000"/>
                </a:solidFill>
                <a:latin typeface="+mn-lt"/>
              </a:rPr>
              <a:t>AVANT LA MI-MAI</a:t>
            </a:r>
          </a:p>
          <a:p>
            <a:pPr marL="0" indent="0" algn="ctr">
              <a:buNone/>
            </a:pPr>
            <a:r>
              <a:rPr lang="fr-FR" dirty="0">
                <a:solidFill>
                  <a:schemeClr val="tx1"/>
                </a:solidFill>
                <a:latin typeface="+mn-lt"/>
              </a:rPr>
              <a:t>(voir les dates précises sur le site)</a:t>
            </a:r>
          </a:p>
        </p:txBody>
      </p:sp>
      <p:pic>
        <p:nvPicPr>
          <p:cNvPr id="3" name="Image 2"/>
          <p:cNvPicPr>
            <a:picLocks noChangeAspect="1"/>
          </p:cNvPicPr>
          <p:nvPr/>
        </p:nvPicPr>
        <p:blipFill rotWithShape="1">
          <a:blip r:embed="rId3"/>
          <a:srcRect l="17440" t="14632" r="16025" b="14490"/>
          <a:stretch/>
        </p:blipFill>
        <p:spPr>
          <a:xfrm>
            <a:off x="7905328" y="2708920"/>
            <a:ext cx="1656184" cy="1323210"/>
          </a:xfrm>
          <a:prstGeom prst="rect">
            <a:avLst/>
          </a:prstGeom>
        </p:spPr>
      </p:pic>
    </p:spTree>
    <p:extLst>
      <p:ext uri="{BB962C8B-B14F-4D97-AF65-F5344CB8AC3E}">
        <p14:creationId xmlns:p14="http://schemas.microsoft.com/office/powerpoint/2010/main" val="1578333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2000672" y="2996952"/>
            <a:ext cx="2376212" cy="1790080"/>
          </a:xfrm>
          <a:prstGeom prst="rect">
            <a:avLst/>
          </a:prstGeom>
        </p:spPr>
      </p:pic>
      <p:pic>
        <p:nvPicPr>
          <p:cNvPr id="6" name="Image 5"/>
          <p:cNvPicPr>
            <a:picLocks noChangeAspect="1"/>
          </p:cNvPicPr>
          <p:nvPr/>
        </p:nvPicPr>
        <p:blipFill>
          <a:blip r:embed="rId3"/>
          <a:stretch>
            <a:fillRect/>
          </a:stretch>
        </p:blipFill>
        <p:spPr>
          <a:xfrm>
            <a:off x="7631966" y="620688"/>
            <a:ext cx="2269496" cy="2833576"/>
          </a:xfrm>
          <a:prstGeom prst="rect">
            <a:avLst/>
          </a:prstGeom>
        </p:spPr>
      </p:pic>
      <p:sp>
        <p:nvSpPr>
          <p:cNvPr id="4" name="Text Box 5"/>
          <p:cNvSpPr txBox="1">
            <a:spLocks noChangeArrowheads="1"/>
          </p:cNvSpPr>
          <p:nvPr/>
        </p:nvSpPr>
        <p:spPr bwMode="auto">
          <a:xfrm>
            <a:off x="2093172" y="1196752"/>
            <a:ext cx="7800975" cy="44295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Times New Roman" pitchFamily="18" charset="0"/>
              </a:defRPr>
            </a:lvl1pPr>
            <a:lvl2pPr marL="742950" indent="-285750" eaLnBrk="0" hangingPunct="0">
              <a:defRPr sz="2400">
                <a:solidFill>
                  <a:schemeClr val="bg1"/>
                </a:solidFill>
                <a:latin typeface="Times New Roman" pitchFamily="18" charset="0"/>
              </a:defRPr>
            </a:lvl2pPr>
            <a:lvl3pPr marL="1143000" indent="-228600" eaLnBrk="0" hangingPunct="0">
              <a:defRPr sz="2400">
                <a:solidFill>
                  <a:schemeClr val="bg1"/>
                </a:solidFill>
                <a:latin typeface="Times New Roman" pitchFamily="18" charset="0"/>
              </a:defRPr>
            </a:lvl3pPr>
            <a:lvl4pPr eaLnBrk="0" hangingPunct="0">
              <a:defRPr sz="2400">
                <a:solidFill>
                  <a:schemeClr val="bg1"/>
                </a:solidFill>
                <a:latin typeface="Times New Roman" pitchFamily="18" charset="0"/>
              </a:defRPr>
            </a:lvl4pPr>
            <a:lvl5pPr marL="2057400" indent="-228600" eaLnBrk="0" hangingPunct="0">
              <a:defRPr sz="2400">
                <a:solidFill>
                  <a:schemeClr val="bg1"/>
                </a:solidFill>
                <a:latin typeface="Times New Roman" pitchFamily="18" charset="0"/>
              </a:defRPr>
            </a:lvl5pPr>
            <a:lvl6pPr marL="25146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marL="0" indent="0" algn="ctr">
              <a:buNone/>
            </a:pPr>
            <a:r>
              <a:rPr lang="fr-FR" dirty="0">
                <a:solidFill>
                  <a:schemeClr val="tx1"/>
                </a:solidFill>
                <a:latin typeface="+mn-lt"/>
              </a:rPr>
              <a:t>Scolarité Master</a:t>
            </a:r>
          </a:p>
          <a:p>
            <a:pPr marL="0" indent="0" algn="ctr">
              <a:buNone/>
            </a:pPr>
            <a:r>
              <a:rPr lang="fr-FR" dirty="0">
                <a:solidFill>
                  <a:schemeClr val="tx1"/>
                </a:solidFill>
                <a:latin typeface="+mn-lt"/>
              </a:rPr>
              <a:t>Centre de Recherches de </a:t>
            </a:r>
            <a:r>
              <a:rPr lang="fr-FR" dirty="0" err="1">
                <a:solidFill>
                  <a:schemeClr val="tx1"/>
                </a:solidFill>
                <a:latin typeface="+mn-lt"/>
              </a:rPr>
              <a:t>Royallieu</a:t>
            </a:r>
            <a:br>
              <a:rPr lang="fr-FR" dirty="0">
                <a:solidFill>
                  <a:schemeClr val="tx1"/>
                </a:solidFill>
                <a:latin typeface="+mn-lt"/>
              </a:rPr>
            </a:br>
            <a:r>
              <a:rPr lang="fr-FR" dirty="0">
                <a:solidFill>
                  <a:schemeClr val="tx1"/>
                </a:solidFill>
                <a:latin typeface="+mn-lt"/>
              </a:rPr>
              <a:t>CS 60319 - 60203 Compiègne Cedex</a:t>
            </a:r>
          </a:p>
          <a:p>
            <a:pPr algn="ctr" eaLnBrk="1" hangingPunct="1"/>
            <a:endParaRPr lang="fr-FR" dirty="0">
              <a:solidFill>
                <a:schemeClr val="tx1"/>
              </a:solidFill>
              <a:latin typeface="+mn-lt"/>
            </a:endParaRPr>
          </a:p>
          <a:p>
            <a:pPr algn="ctr" eaLnBrk="1" hangingPunct="1"/>
            <a:endParaRPr lang="fr-FR" dirty="0">
              <a:solidFill>
                <a:schemeClr val="tx1"/>
              </a:solidFill>
              <a:latin typeface="+mn-lt"/>
            </a:endParaRPr>
          </a:p>
          <a:p>
            <a:pPr marL="0" indent="0" algn="ctr">
              <a:buNone/>
            </a:pPr>
            <a:r>
              <a:rPr lang="fr-FR" dirty="0">
                <a:solidFill>
                  <a:srgbClr val="FF9900"/>
                </a:solidFill>
                <a:latin typeface="+mn-lt"/>
              </a:rPr>
              <a:t>Françoise </a:t>
            </a:r>
            <a:r>
              <a:rPr lang="fr-FR" dirty="0" err="1">
                <a:solidFill>
                  <a:srgbClr val="FF9900"/>
                </a:solidFill>
                <a:latin typeface="+mn-lt"/>
              </a:rPr>
              <a:t>Méresse</a:t>
            </a:r>
            <a:r>
              <a:rPr lang="fr-FR" dirty="0">
                <a:solidFill>
                  <a:srgbClr val="FF9900"/>
                </a:solidFill>
                <a:latin typeface="+mn-lt"/>
              </a:rPr>
              <a:t> (03 44 23 79 53)</a:t>
            </a:r>
          </a:p>
          <a:p>
            <a:pPr marL="0" indent="0" algn="ctr">
              <a:buNone/>
            </a:pPr>
            <a:r>
              <a:rPr lang="fr-FR" dirty="0">
                <a:solidFill>
                  <a:srgbClr val="FF9900"/>
                </a:solidFill>
                <a:latin typeface="+mn-lt"/>
              </a:rPr>
              <a:t>Morgane Boufflers (03 44 23 73 23)</a:t>
            </a:r>
          </a:p>
          <a:p>
            <a:pPr marL="0" indent="0" algn="ctr">
              <a:buNone/>
            </a:pPr>
            <a:r>
              <a:rPr lang="fr-FR" dirty="0" err="1">
                <a:solidFill>
                  <a:srgbClr val="FF9900"/>
                </a:solidFill>
                <a:latin typeface="+mn-lt"/>
              </a:rPr>
              <a:t>francoise.meresse@utc.fr</a:t>
            </a:r>
            <a:endParaRPr lang="fr-FR" dirty="0">
              <a:solidFill>
                <a:srgbClr val="FF9900"/>
              </a:solidFill>
              <a:latin typeface="+mn-lt"/>
            </a:endParaRPr>
          </a:p>
          <a:p>
            <a:pPr marL="0" indent="0" algn="ctr">
              <a:buNone/>
            </a:pPr>
            <a:r>
              <a:rPr lang="fr-FR" dirty="0" err="1">
                <a:solidFill>
                  <a:srgbClr val="FF9900"/>
                </a:solidFill>
                <a:latin typeface="+mn-lt"/>
              </a:rPr>
              <a:t>morgane.boufflers@utc.fr</a:t>
            </a:r>
            <a:endParaRPr lang="fr-FR" dirty="0">
              <a:solidFill>
                <a:srgbClr val="FF9900"/>
              </a:solidFill>
              <a:latin typeface="+mn-lt"/>
            </a:endParaRPr>
          </a:p>
          <a:p>
            <a:pPr marL="0" indent="0" algn="ctr">
              <a:buNone/>
            </a:pPr>
            <a:endParaRPr lang="fr-FR" dirty="0">
              <a:solidFill>
                <a:schemeClr val="tx1"/>
              </a:solidFill>
              <a:latin typeface="+mn-lt"/>
            </a:endParaRPr>
          </a:p>
          <a:p>
            <a:pPr algn="ctr" eaLnBrk="1" hangingPunct="1"/>
            <a:r>
              <a:rPr lang="fr-FR" dirty="0">
                <a:solidFill>
                  <a:srgbClr val="FF9900"/>
                </a:solidFill>
                <a:latin typeface="+mn-lt"/>
              </a:rPr>
              <a:t>http://</a:t>
            </a:r>
            <a:r>
              <a:rPr lang="fr-FR" dirty="0" err="1">
                <a:solidFill>
                  <a:srgbClr val="FF9900"/>
                </a:solidFill>
                <a:latin typeface="+mn-lt"/>
              </a:rPr>
              <a:t>www.utc.fr</a:t>
            </a:r>
            <a:r>
              <a:rPr lang="fr-FR" dirty="0">
                <a:solidFill>
                  <a:srgbClr val="FF9900"/>
                </a:solidFill>
                <a:latin typeface="+mn-lt"/>
              </a:rPr>
              <a:t>/master</a:t>
            </a:r>
          </a:p>
          <a:p>
            <a:pPr marL="0" indent="0" algn="ctr">
              <a:lnSpc>
                <a:spcPct val="70000"/>
              </a:lnSpc>
              <a:buNone/>
            </a:pPr>
            <a:r>
              <a:rPr lang="fr-FR" dirty="0">
                <a:solidFill>
                  <a:srgbClr val="000000"/>
                </a:solidFill>
                <a:latin typeface="+mn-lt"/>
              </a:rPr>
              <a:t>informations – candidatures</a:t>
            </a:r>
          </a:p>
          <a:p>
            <a:pPr marL="0" indent="0" algn="ctr">
              <a:lnSpc>
                <a:spcPct val="70000"/>
              </a:lnSpc>
              <a:buNone/>
            </a:pPr>
            <a:r>
              <a:rPr lang="fr-FR" dirty="0">
                <a:solidFill>
                  <a:srgbClr val="000000"/>
                </a:solidFill>
                <a:latin typeface="+mn-lt"/>
              </a:rPr>
              <a:t>e-mail des responsables de mentions et parcours</a:t>
            </a:r>
          </a:p>
          <a:p>
            <a:pPr algn="ctr" eaLnBrk="1" hangingPunct="1"/>
            <a:endParaRPr lang="fr-FR" dirty="0">
              <a:solidFill>
                <a:srgbClr val="000000"/>
              </a:solidFill>
              <a:latin typeface="+mn-lt"/>
            </a:endParaRPr>
          </a:p>
        </p:txBody>
      </p:sp>
      <p:sp>
        <p:nvSpPr>
          <p:cNvPr id="2" name="ZoneTexte 1"/>
          <p:cNvSpPr txBox="1"/>
          <p:nvPr/>
        </p:nvSpPr>
        <p:spPr>
          <a:xfrm>
            <a:off x="344488" y="2348880"/>
            <a:ext cx="1728192" cy="418576"/>
          </a:xfrm>
          <a:prstGeom prst="rect">
            <a:avLst/>
          </a:prstGeom>
          <a:noFill/>
        </p:spPr>
        <p:txBody>
          <a:bodyPr wrap="square" rtlCol="0">
            <a:spAutoFit/>
          </a:bodyPr>
          <a:lstStyle/>
          <a:p>
            <a:r>
              <a:rPr lang="fr-FR" dirty="0">
                <a:latin typeface="Calibri"/>
                <a:cs typeface="Calibri"/>
              </a:rPr>
              <a:t>Questions ?</a:t>
            </a:r>
          </a:p>
        </p:txBody>
      </p:sp>
    </p:spTree>
    <p:extLst>
      <p:ext uri="{BB962C8B-B14F-4D97-AF65-F5344CB8AC3E}">
        <p14:creationId xmlns:p14="http://schemas.microsoft.com/office/powerpoint/2010/main" val="1035136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alphaModFix/>
          </a:blip>
          <a:stretch>
            <a:fillRect/>
          </a:stretch>
        </p:blipFill>
        <p:spPr>
          <a:xfrm>
            <a:off x="5735912" y="2062899"/>
            <a:ext cx="2193131" cy="1644848"/>
          </a:xfrm>
          <a:prstGeom prst="rect">
            <a:avLst/>
          </a:prstGeom>
        </p:spPr>
      </p:pic>
      <p:pic>
        <p:nvPicPr>
          <p:cNvPr id="6" name="Image 15" descr="3118.tif"/>
          <p:cNvPicPr>
            <a:picLocks noChangeAspect="1"/>
          </p:cNvPicPr>
          <p:nvPr/>
        </p:nvPicPr>
        <p:blipFill>
          <a:blip r:embed="rId3" cstate="print"/>
          <a:srcRect/>
          <a:stretch>
            <a:fillRect/>
          </a:stretch>
        </p:blipFill>
        <p:spPr bwMode="auto">
          <a:xfrm>
            <a:off x="7921762" y="615822"/>
            <a:ext cx="1801353" cy="3464346"/>
          </a:xfrm>
          <a:prstGeom prst="rect">
            <a:avLst/>
          </a:prstGeom>
          <a:noFill/>
          <a:ln w="9525">
            <a:noFill/>
            <a:miter lim="800000"/>
            <a:headEnd/>
            <a:tailEnd/>
          </a:ln>
        </p:spPr>
      </p:pic>
      <p:sp>
        <p:nvSpPr>
          <p:cNvPr id="4" name="Text Box 5"/>
          <p:cNvSpPr txBox="1">
            <a:spLocks noChangeArrowheads="1"/>
          </p:cNvSpPr>
          <p:nvPr/>
        </p:nvSpPr>
        <p:spPr bwMode="auto">
          <a:xfrm>
            <a:off x="2093172" y="1196752"/>
            <a:ext cx="7800975" cy="50219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Times New Roman" pitchFamily="18" charset="0"/>
              </a:defRPr>
            </a:lvl1pPr>
            <a:lvl2pPr marL="742950" indent="-285750" eaLnBrk="0" hangingPunct="0">
              <a:defRPr sz="2400">
                <a:solidFill>
                  <a:schemeClr val="bg1"/>
                </a:solidFill>
                <a:latin typeface="Times New Roman" pitchFamily="18" charset="0"/>
              </a:defRPr>
            </a:lvl2pPr>
            <a:lvl3pPr marL="1143000" indent="-228600" eaLnBrk="0" hangingPunct="0">
              <a:defRPr sz="2400">
                <a:solidFill>
                  <a:schemeClr val="bg1"/>
                </a:solidFill>
                <a:latin typeface="Times New Roman" pitchFamily="18" charset="0"/>
              </a:defRPr>
            </a:lvl3pPr>
            <a:lvl4pPr eaLnBrk="0" hangingPunct="0">
              <a:defRPr sz="2400">
                <a:solidFill>
                  <a:schemeClr val="bg1"/>
                </a:solidFill>
                <a:latin typeface="Times New Roman" pitchFamily="18" charset="0"/>
              </a:defRPr>
            </a:lvl4pPr>
            <a:lvl5pPr marL="2057400" indent="-228600" eaLnBrk="0" hangingPunct="0">
              <a:defRPr sz="2400">
                <a:solidFill>
                  <a:schemeClr val="bg1"/>
                </a:solidFill>
                <a:latin typeface="Times New Roman" pitchFamily="18" charset="0"/>
              </a:defRPr>
            </a:lvl5pPr>
            <a:lvl6pPr marL="25146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eaLnBrk="1" hangingPunct="1"/>
            <a:r>
              <a:rPr lang="fr-FR" sz="2000" dirty="0">
                <a:solidFill>
                  <a:schemeClr val="tx1"/>
                </a:solidFill>
                <a:latin typeface="+mn-lt"/>
              </a:rPr>
              <a:t>Qu’est- ce qu’un </a:t>
            </a:r>
            <a:r>
              <a:rPr lang="fr-FR" sz="2000" dirty="0">
                <a:solidFill>
                  <a:srgbClr val="FF9933"/>
                </a:solidFill>
                <a:latin typeface="+mn-lt"/>
              </a:rPr>
              <a:t>Master </a:t>
            </a:r>
            <a:r>
              <a:rPr lang="fr-FR" sz="2000" dirty="0">
                <a:solidFill>
                  <a:schemeClr val="tx1"/>
                </a:solidFill>
                <a:latin typeface="+mn-lt"/>
              </a:rPr>
              <a:t>?</a:t>
            </a:r>
          </a:p>
          <a:p>
            <a:pPr marL="285750" indent="-285750" eaLnBrk="1" hangingPunct="1">
              <a:buFont typeface="Arial"/>
              <a:buChar char="•"/>
            </a:pPr>
            <a:r>
              <a:rPr lang="fr-FR" sz="1800" dirty="0">
                <a:solidFill>
                  <a:schemeClr val="tx1"/>
                </a:solidFill>
                <a:latin typeface="+mn-lt"/>
              </a:rPr>
              <a:t>une formation en 2 ans : </a:t>
            </a:r>
          </a:p>
          <a:p>
            <a:pPr marL="1028700" lvl="1" eaLnBrk="1" hangingPunct="1">
              <a:buFont typeface="Arial"/>
              <a:buChar char="•"/>
            </a:pPr>
            <a:r>
              <a:rPr lang="fr-FR" sz="1600" dirty="0">
                <a:solidFill>
                  <a:schemeClr val="tx1"/>
                </a:solidFill>
                <a:latin typeface="+mn-lt"/>
              </a:rPr>
              <a:t>M1 tronc commun de mention et parcours</a:t>
            </a:r>
          </a:p>
          <a:p>
            <a:pPr marL="1028700" lvl="1" eaLnBrk="1" hangingPunct="1">
              <a:buFont typeface="Arial"/>
              <a:buChar char="•"/>
            </a:pPr>
            <a:r>
              <a:rPr lang="fr-FR" sz="1600" dirty="0">
                <a:solidFill>
                  <a:schemeClr val="tx1"/>
                </a:solidFill>
                <a:latin typeface="+mn-lt"/>
              </a:rPr>
              <a:t>M2 spécialisation des parcours</a:t>
            </a:r>
          </a:p>
          <a:p>
            <a:pPr marL="285750" indent="-285750" eaLnBrk="1" hangingPunct="1">
              <a:buFont typeface="Arial"/>
              <a:buChar char="•"/>
            </a:pPr>
            <a:r>
              <a:rPr lang="fr-FR" sz="1800" dirty="0">
                <a:solidFill>
                  <a:schemeClr val="tx1"/>
                </a:solidFill>
                <a:latin typeface="+mn-lt"/>
              </a:rPr>
              <a:t>un </a:t>
            </a:r>
            <a:r>
              <a:rPr lang="fr-FR" sz="1800" dirty="0">
                <a:solidFill>
                  <a:srgbClr val="FF9900"/>
                </a:solidFill>
                <a:latin typeface="+mn-lt"/>
              </a:rPr>
              <a:t>diplôme international</a:t>
            </a:r>
            <a:r>
              <a:rPr lang="fr-FR" sz="1800" dirty="0">
                <a:solidFill>
                  <a:schemeClr val="tx1"/>
                </a:solidFill>
                <a:latin typeface="+mn-lt"/>
              </a:rPr>
              <a:t> reconnaissant une</a:t>
            </a:r>
            <a:br>
              <a:rPr lang="fr-FR" sz="1800" dirty="0">
                <a:solidFill>
                  <a:schemeClr val="tx1"/>
                </a:solidFill>
                <a:latin typeface="+mn-lt"/>
              </a:rPr>
            </a:br>
            <a:r>
              <a:rPr lang="fr-FR" sz="1800" dirty="0">
                <a:solidFill>
                  <a:schemeClr val="tx1"/>
                </a:solidFill>
                <a:latin typeface="+mn-lt"/>
              </a:rPr>
              <a:t>formation à </a:t>
            </a:r>
            <a:r>
              <a:rPr lang="fr-FR" sz="1800" dirty="0">
                <a:solidFill>
                  <a:srgbClr val="FF9900"/>
                </a:solidFill>
                <a:latin typeface="+mn-lt"/>
              </a:rPr>
              <a:t>Bac +5</a:t>
            </a:r>
            <a:endParaRPr lang="fr-FR" sz="1800" dirty="0">
              <a:solidFill>
                <a:schemeClr val="tx1"/>
              </a:solidFill>
              <a:latin typeface="+mn-lt"/>
            </a:endParaRPr>
          </a:p>
          <a:p>
            <a:pPr marL="342900" indent="-342900" eaLnBrk="1" hangingPunct="1">
              <a:buFontTx/>
              <a:buChar char="-"/>
            </a:pPr>
            <a:endParaRPr lang="fr-FR" sz="2000" dirty="0">
              <a:solidFill>
                <a:schemeClr val="tx1"/>
              </a:solidFill>
              <a:latin typeface="+mn-lt"/>
            </a:endParaRPr>
          </a:p>
          <a:p>
            <a:pPr eaLnBrk="1" hangingPunct="1"/>
            <a:r>
              <a:rPr lang="fr-FR" sz="2000" dirty="0">
                <a:solidFill>
                  <a:schemeClr val="tx1"/>
                </a:solidFill>
                <a:latin typeface="+mn-lt"/>
              </a:rPr>
              <a:t>Qui peut candidater à un </a:t>
            </a:r>
            <a:r>
              <a:rPr lang="fr-FR" sz="2000" dirty="0">
                <a:solidFill>
                  <a:srgbClr val="FF9933"/>
                </a:solidFill>
                <a:latin typeface="+mn-lt"/>
              </a:rPr>
              <a:t>Master </a:t>
            </a:r>
            <a:r>
              <a:rPr lang="fr-FR" sz="2000" dirty="0">
                <a:solidFill>
                  <a:schemeClr val="tx1"/>
                </a:solidFill>
                <a:latin typeface="+mn-lt"/>
              </a:rPr>
              <a:t>?</a:t>
            </a:r>
          </a:p>
          <a:p>
            <a:pPr marL="285750" indent="-285750" eaLnBrk="1" hangingPunct="1">
              <a:buFont typeface="Arial"/>
              <a:buChar char="•"/>
            </a:pPr>
            <a:r>
              <a:rPr lang="fr-FR" sz="1800" dirty="0">
                <a:solidFill>
                  <a:schemeClr val="tx1"/>
                </a:solidFill>
                <a:latin typeface="+mn-lt"/>
              </a:rPr>
              <a:t>en M1 :</a:t>
            </a:r>
          </a:p>
          <a:p>
            <a:pPr marL="1028700" lvl="1" eaLnBrk="1" hangingPunct="1">
              <a:buFont typeface="Arial"/>
              <a:buChar char="•"/>
            </a:pPr>
            <a:r>
              <a:rPr lang="fr-FR" sz="1600" dirty="0">
                <a:solidFill>
                  <a:schemeClr val="tx1"/>
                </a:solidFill>
                <a:latin typeface="+mn-lt"/>
              </a:rPr>
              <a:t>étudiant titulaire d’une licence ou d’un</a:t>
            </a:r>
            <a:br>
              <a:rPr lang="fr-FR" sz="1600" dirty="0">
                <a:solidFill>
                  <a:schemeClr val="tx1"/>
                </a:solidFill>
                <a:latin typeface="+mn-lt"/>
              </a:rPr>
            </a:br>
            <a:r>
              <a:rPr lang="fr-FR" sz="1600" dirty="0">
                <a:solidFill>
                  <a:schemeClr val="tx1"/>
                </a:solidFill>
                <a:latin typeface="+mn-lt"/>
              </a:rPr>
              <a:t>diplôme de niveau bac +3 (180 crédits ECTS) =&gt; </a:t>
            </a:r>
            <a:r>
              <a:rPr lang="fr-FR" sz="1600" b="1" dirty="0">
                <a:solidFill>
                  <a:schemeClr val="accent6"/>
                </a:solidFill>
                <a:latin typeface="+mn-lt"/>
              </a:rPr>
              <a:t>HUTECH</a:t>
            </a:r>
          </a:p>
          <a:p>
            <a:pPr marL="285750" indent="-285750" eaLnBrk="1" hangingPunct="1">
              <a:buFont typeface="Arial"/>
              <a:buChar char="•"/>
            </a:pPr>
            <a:r>
              <a:rPr lang="fr-FR" sz="1800" dirty="0">
                <a:solidFill>
                  <a:schemeClr val="tx1"/>
                </a:solidFill>
                <a:latin typeface="+mn-lt"/>
              </a:rPr>
              <a:t>en M2 :</a:t>
            </a:r>
          </a:p>
          <a:p>
            <a:pPr marL="1028700" lvl="1" eaLnBrk="1" hangingPunct="1">
              <a:buFont typeface="Arial"/>
              <a:buChar char="•"/>
            </a:pPr>
            <a:r>
              <a:rPr lang="fr-FR" sz="1600" dirty="0">
                <a:solidFill>
                  <a:schemeClr val="tx1"/>
                </a:solidFill>
                <a:latin typeface="+mn-lt"/>
              </a:rPr>
              <a:t>étudiant titulaire d’un M1 ou d’un diplôme</a:t>
            </a:r>
            <a:br>
              <a:rPr lang="fr-FR" sz="1600" dirty="0">
                <a:solidFill>
                  <a:schemeClr val="tx1"/>
                </a:solidFill>
                <a:latin typeface="+mn-lt"/>
              </a:rPr>
            </a:br>
            <a:r>
              <a:rPr lang="fr-FR" sz="1600" dirty="0">
                <a:solidFill>
                  <a:schemeClr val="tx1"/>
                </a:solidFill>
                <a:latin typeface="+mn-lt"/>
              </a:rPr>
              <a:t>de niveau bac +4 (240 crédits ECTS)</a:t>
            </a:r>
          </a:p>
          <a:p>
            <a:pPr marL="1028700" lvl="1" eaLnBrk="1" hangingPunct="1">
              <a:buFont typeface="Arial"/>
              <a:buChar char="•"/>
            </a:pPr>
            <a:r>
              <a:rPr lang="fr-FR" sz="1600" b="1" dirty="0">
                <a:solidFill>
                  <a:schemeClr val="accent6"/>
                </a:solidFill>
                <a:latin typeface="+mn-lt"/>
              </a:rPr>
              <a:t>étudiant en dernière année d’études d’ingénieur</a:t>
            </a:r>
          </a:p>
          <a:p>
            <a:pPr marL="285750" indent="-285750" eaLnBrk="1" hangingPunct="1">
              <a:buFont typeface="Arial"/>
              <a:buChar char="•"/>
            </a:pPr>
            <a:r>
              <a:rPr lang="fr-FR" sz="1800" dirty="0">
                <a:solidFill>
                  <a:schemeClr val="tx1"/>
                </a:solidFill>
                <a:latin typeface="+mn-lt"/>
              </a:rPr>
              <a:t>À l’UTC : un niveau d’anglais A2 en M1 et B1 en M2</a:t>
            </a:r>
          </a:p>
          <a:p>
            <a:pPr marL="342900" indent="-342900" eaLnBrk="1" hangingPunct="1">
              <a:buFontTx/>
              <a:buChar char="-"/>
            </a:pPr>
            <a:endParaRPr lang="fr-FR" sz="1800" dirty="0">
              <a:solidFill>
                <a:schemeClr val="tx1"/>
              </a:solidFill>
              <a:latin typeface="+mn-lt"/>
            </a:endParaRPr>
          </a:p>
          <a:p>
            <a:pPr eaLnBrk="1" hangingPunct="1"/>
            <a:r>
              <a:rPr lang="fr-FR" sz="2000" dirty="0">
                <a:solidFill>
                  <a:schemeClr val="tx1"/>
                </a:solidFill>
                <a:latin typeface="+mn-lt"/>
              </a:rPr>
              <a:t>Quels sont les </a:t>
            </a:r>
            <a:r>
              <a:rPr lang="fr-FR" sz="2000" dirty="0">
                <a:solidFill>
                  <a:srgbClr val="FF9900"/>
                </a:solidFill>
                <a:latin typeface="+mn-lt"/>
              </a:rPr>
              <a:t>débouchés</a:t>
            </a:r>
            <a:r>
              <a:rPr lang="fr-FR" sz="2000" dirty="0">
                <a:solidFill>
                  <a:schemeClr val="tx1"/>
                </a:solidFill>
                <a:latin typeface="+mn-lt"/>
              </a:rPr>
              <a:t> ?</a:t>
            </a:r>
            <a:endParaRPr lang="fr-FR" sz="2000" dirty="0">
              <a:solidFill>
                <a:srgbClr val="FF9900"/>
              </a:solidFill>
              <a:latin typeface="+mn-lt"/>
            </a:endParaRPr>
          </a:p>
          <a:p>
            <a:pPr marL="285750" indent="-285750" eaLnBrk="1" hangingPunct="1">
              <a:buFont typeface="Arial"/>
              <a:buChar char="•"/>
            </a:pPr>
            <a:r>
              <a:rPr lang="fr-FR" sz="1800" dirty="0">
                <a:solidFill>
                  <a:schemeClr val="tx1"/>
                </a:solidFill>
                <a:latin typeface="+mn-lt"/>
              </a:rPr>
              <a:t>cadres de l’industrie et des organismes publics</a:t>
            </a:r>
          </a:p>
          <a:p>
            <a:pPr marL="285750" indent="-285750" eaLnBrk="1" hangingPunct="1">
              <a:buFont typeface="Arial"/>
              <a:buChar char="•"/>
            </a:pPr>
            <a:r>
              <a:rPr lang="fr-FR" sz="1800" dirty="0">
                <a:solidFill>
                  <a:schemeClr val="tx1"/>
                </a:solidFill>
                <a:latin typeface="+mn-lt"/>
              </a:rPr>
              <a:t>R&amp;D en industrie et organismes publics</a:t>
            </a:r>
          </a:p>
          <a:p>
            <a:pPr marL="285750" indent="-285750" eaLnBrk="1" hangingPunct="1">
              <a:buFont typeface="Arial"/>
              <a:buChar char="•"/>
            </a:pPr>
            <a:r>
              <a:rPr lang="fr-FR" sz="1800" dirty="0">
                <a:solidFill>
                  <a:schemeClr val="tx1"/>
                </a:solidFill>
                <a:latin typeface="+mn-lt"/>
              </a:rPr>
              <a:t>poursuite en thèse (industrie ou laboratoire universitaire)</a:t>
            </a:r>
          </a:p>
        </p:txBody>
      </p:sp>
      <p:sp>
        <p:nvSpPr>
          <p:cNvPr id="2" name="ZoneTexte 1"/>
          <p:cNvSpPr txBox="1"/>
          <p:nvPr/>
        </p:nvSpPr>
        <p:spPr>
          <a:xfrm>
            <a:off x="488504" y="2348880"/>
            <a:ext cx="1440160" cy="2006703"/>
          </a:xfrm>
          <a:prstGeom prst="rect">
            <a:avLst/>
          </a:prstGeom>
          <a:noFill/>
        </p:spPr>
        <p:txBody>
          <a:bodyPr wrap="square" rtlCol="0">
            <a:spAutoFit/>
          </a:bodyPr>
          <a:lstStyle/>
          <a:p>
            <a:r>
              <a:rPr lang="fr-FR" dirty="0">
                <a:latin typeface="Calibri"/>
                <a:cs typeface="Calibri"/>
              </a:rPr>
              <a:t>Les 3 questions les plus courantes sur le Master</a:t>
            </a:r>
          </a:p>
        </p:txBody>
      </p:sp>
      <p:pic>
        <p:nvPicPr>
          <p:cNvPr id="9" name="Image 8"/>
          <p:cNvPicPr>
            <a:picLocks noChangeAspect="1"/>
          </p:cNvPicPr>
          <p:nvPr/>
        </p:nvPicPr>
        <p:blipFill>
          <a:blip r:embed="rId4"/>
          <a:stretch>
            <a:fillRect/>
          </a:stretch>
        </p:blipFill>
        <p:spPr>
          <a:xfrm>
            <a:off x="5398742" y="231068"/>
            <a:ext cx="1433736" cy="1433736"/>
          </a:xfrm>
          <a:prstGeom prst="rect">
            <a:avLst/>
          </a:prstGeom>
        </p:spPr>
      </p:pic>
      <p:pic>
        <p:nvPicPr>
          <p:cNvPr id="11" name="Image 10"/>
          <p:cNvPicPr>
            <a:picLocks noChangeAspect="1"/>
          </p:cNvPicPr>
          <p:nvPr/>
        </p:nvPicPr>
        <p:blipFill>
          <a:blip r:embed="rId5"/>
          <a:stretch>
            <a:fillRect/>
          </a:stretch>
        </p:blipFill>
        <p:spPr>
          <a:xfrm>
            <a:off x="8055393" y="4581128"/>
            <a:ext cx="1850607" cy="1844824"/>
          </a:xfrm>
          <a:prstGeom prst="rect">
            <a:avLst/>
          </a:prstGeom>
        </p:spPr>
      </p:pic>
    </p:spTree>
    <p:extLst>
      <p:ext uri="{BB962C8B-B14F-4D97-AF65-F5344CB8AC3E}">
        <p14:creationId xmlns:p14="http://schemas.microsoft.com/office/powerpoint/2010/main" val="1320471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290937" y="1648193"/>
            <a:ext cx="7095147" cy="1855893"/>
          </a:xfrm>
          <a:prstGeom prst="rect">
            <a:avLst/>
          </a:prstGeom>
          <a:noFill/>
        </p:spPr>
        <p:txBody>
          <a:bodyPr wrap="none" rtlCol="0">
            <a:spAutoFit/>
          </a:bodyPr>
          <a:lstStyle/>
          <a:p>
            <a:pPr>
              <a:lnSpc>
                <a:spcPct val="200000"/>
              </a:lnSpc>
            </a:pPr>
            <a:r>
              <a:rPr lang="fr-FR" sz="4000" dirty="0">
                <a:solidFill>
                  <a:schemeClr val="tx1">
                    <a:lumMod val="50000"/>
                    <a:lumOff val="50000"/>
                  </a:schemeClr>
                </a:solidFill>
                <a:latin typeface="+mn-lt"/>
              </a:rPr>
              <a:t>Vous serez </a:t>
            </a:r>
          </a:p>
          <a:p>
            <a:pPr algn="ctr"/>
            <a:r>
              <a:rPr lang="fr-FR" sz="4000" dirty="0">
                <a:solidFill>
                  <a:schemeClr val="tx1">
                    <a:lumMod val="50000"/>
                    <a:lumOff val="50000"/>
                  </a:schemeClr>
                </a:solidFill>
                <a:latin typeface="+mn-lt"/>
              </a:rPr>
              <a:t>     ce que vous choisirez d’être</a:t>
            </a:r>
          </a:p>
        </p:txBody>
      </p:sp>
      <p:sp>
        <p:nvSpPr>
          <p:cNvPr id="5" name="Rectangle 4"/>
          <p:cNvSpPr/>
          <p:nvPr/>
        </p:nvSpPr>
        <p:spPr>
          <a:xfrm>
            <a:off x="4668812" y="5935816"/>
            <a:ext cx="2598853" cy="331950"/>
          </a:xfrm>
          <a:prstGeom prst="rect">
            <a:avLst/>
          </a:prstGeom>
        </p:spPr>
        <p:txBody>
          <a:bodyPr wrap="none">
            <a:spAutoFit/>
          </a:bodyPr>
          <a:lstStyle/>
          <a:p>
            <a:r>
              <a:rPr lang="fr-FR" sz="1800" dirty="0">
                <a:solidFill>
                  <a:srgbClr val="FF9933"/>
                </a:solidFill>
                <a:latin typeface="+mn-lt"/>
              </a:rPr>
              <a:t>http://</a:t>
            </a:r>
            <a:r>
              <a:rPr lang="fr-FR" sz="1800" dirty="0" err="1">
                <a:solidFill>
                  <a:srgbClr val="FF9933"/>
                </a:solidFill>
                <a:latin typeface="+mn-lt"/>
              </a:rPr>
              <a:t>www.utc.fr</a:t>
            </a:r>
            <a:r>
              <a:rPr lang="fr-FR" sz="1800" dirty="0">
                <a:solidFill>
                  <a:srgbClr val="FF9933"/>
                </a:solidFill>
                <a:latin typeface="+mn-lt"/>
              </a:rPr>
              <a:t>/master</a:t>
            </a:r>
          </a:p>
        </p:txBody>
      </p:sp>
      <p:pic>
        <p:nvPicPr>
          <p:cNvPr id="6" name="Picture 2"/>
          <p:cNvPicPr>
            <a:picLocks noChangeAspect="1" noChangeArrowheads="1"/>
          </p:cNvPicPr>
          <p:nvPr/>
        </p:nvPicPr>
        <p:blipFill>
          <a:blip r:embed="rId2" cstate="print"/>
          <a:srcRect/>
          <a:stretch>
            <a:fillRect/>
          </a:stretch>
        </p:blipFill>
        <p:spPr bwMode="auto">
          <a:xfrm>
            <a:off x="2864768" y="4341796"/>
            <a:ext cx="1123950" cy="1428750"/>
          </a:xfrm>
          <a:prstGeom prst="rect">
            <a:avLst/>
          </a:prstGeom>
          <a:noFill/>
          <a:ln w="9525">
            <a:noFill/>
            <a:miter lim="800000"/>
            <a:headEnd/>
            <a:tailEnd/>
          </a:ln>
        </p:spPr>
      </p:pic>
      <p:pic>
        <p:nvPicPr>
          <p:cNvPr id="2" name="Image 1"/>
          <p:cNvPicPr>
            <a:picLocks noChangeAspect="1"/>
          </p:cNvPicPr>
          <p:nvPr/>
        </p:nvPicPr>
        <p:blipFill>
          <a:blip r:embed="rId3"/>
          <a:stretch>
            <a:fillRect/>
          </a:stretch>
        </p:blipFill>
        <p:spPr>
          <a:xfrm>
            <a:off x="4813538" y="4489299"/>
            <a:ext cx="4264325" cy="1010252"/>
          </a:xfrm>
          <a:prstGeom prst="rect">
            <a:avLst/>
          </a:prstGeom>
        </p:spPr>
      </p:pic>
    </p:spTree>
    <p:extLst>
      <p:ext uri="{BB962C8B-B14F-4D97-AF65-F5344CB8AC3E}">
        <p14:creationId xmlns:p14="http://schemas.microsoft.com/office/powerpoint/2010/main" val="2396223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a:blip r:embed="rId2"/>
          <a:stretch>
            <a:fillRect/>
          </a:stretch>
        </p:blipFill>
        <p:spPr>
          <a:xfrm rot="5400000">
            <a:off x="7925254" y="2544978"/>
            <a:ext cx="746696" cy="1650645"/>
          </a:xfrm>
          <a:prstGeom prst="rect">
            <a:avLst/>
          </a:prstGeom>
        </p:spPr>
      </p:pic>
      <p:sp>
        <p:nvSpPr>
          <p:cNvPr id="4" name="Text Box 5"/>
          <p:cNvSpPr txBox="1">
            <a:spLocks noChangeArrowheads="1"/>
          </p:cNvSpPr>
          <p:nvPr/>
        </p:nvSpPr>
        <p:spPr bwMode="auto">
          <a:xfrm>
            <a:off x="2093172" y="1196752"/>
            <a:ext cx="7800975" cy="4822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Times New Roman" pitchFamily="18" charset="0"/>
              </a:defRPr>
            </a:lvl1pPr>
            <a:lvl2pPr marL="742950" indent="-285750" eaLnBrk="0" hangingPunct="0">
              <a:defRPr sz="2400">
                <a:solidFill>
                  <a:schemeClr val="bg1"/>
                </a:solidFill>
                <a:latin typeface="Times New Roman" pitchFamily="18" charset="0"/>
              </a:defRPr>
            </a:lvl2pPr>
            <a:lvl3pPr marL="1143000" indent="-228600" eaLnBrk="0" hangingPunct="0">
              <a:defRPr sz="2400">
                <a:solidFill>
                  <a:schemeClr val="bg1"/>
                </a:solidFill>
                <a:latin typeface="Times New Roman" pitchFamily="18" charset="0"/>
              </a:defRPr>
            </a:lvl3pPr>
            <a:lvl4pPr eaLnBrk="0" hangingPunct="0">
              <a:defRPr sz="2400">
                <a:solidFill>
                  <a:schemeClr val="bg1"/>
                </a:solidFill>
                <a:latin typeface="Times New Roman" pitchFamily="18" charset="0"/>
              </a:defRPr>
            </a:lvl4pPr>
            <a:lvl5pPr marL="2057400" indent="-228600" eaLnBrk="0" hangingPunct="0">
              <a:defRPr sz="2400">
                <a:solidFill>
                  <a:schemeClr val="bg1"/>
                </a:solidFill>
                <a:latin typeface="Times New Roman" pitchFamily="18" charset="0"/>
              </a:defRPr>
            </a:lvl5pPr>
            <a:lvl6pPr marL="25146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eaLnBrk="1" hangingPunct="1"/>
            <a:r>
              <a:rPr lang="fr-FR" sz="2000" dirty="0">
                <a:solidFill>
                  <a:schemeClr val="tx1"/>
                </a:solidFill>
                <a:latin typeface="+mn-lt"/>
              </a:rPr>
              <a:t>l’UTC est une </a:t>
            </a:r>
            <a:r>
              <a:rPr lang="fr-FR" sz="2000" dirty="0">
                <a:solidFill>
                  <a:srgbClr val="FF9933"/>
                </a:solidFill>
                <a:latin typeface="+mn-lt"/>
              </a:rPr>
              <a:t>école d’ingénieur et une université</a:t>
            </a:r>
            <a:endParaRPr lang="fr-FR" sz="2000" dirty="0">
              <a:solidFill>
                <a:schemeClr val="tx1"/>
              </a:solidFill>
              <a:latin typeface="+mn-lt"/>
            </a:endParaRPr>
          </a:p>
          <a:p>
            <a:pPr eaLnBrk="1" hangingPunct="1"/>
            <a:endParaRPr lang="fr-FR" sz="2000" dirty="0">
              <a:solidFill>
                <a:schemeClr val="tx1"/>
              </a:solidFill>
              <a:latin typeface="+mn-lt"/>
            </a:endParaRPr>
          </a:p>
          <a:p>
            <a:pPr eaLnBrk="1" hangingPunct="1"/>
            <a:r>
              <a:rPr lang="fr-FR" sz="2000" dirty="0">
                <a:solidFill>
                  <a:schemeClr val="tx1"/>
                </a:solidFill>
                <a:latin typeface="+mn-lt"/>
              </a:rPr>
              <a:t>en tant qu’université elle est </a:t>
            </a:r>
            <a:r>
              <a:rPr lang="fr-FR" sz="2000" dirty="0">
                <a:solidFill>
                  <a:srgbClr val="FF9900"/>
                </a:solidFill>
                <a:latin typeface="+mn-lt"/>
              </a:rPr>
              <a:t>habilitée à délivrer le diplôme de Master</a:t>
            </a:r>
            <a:endParaRPr lang="fr-FR" sz="2000" dirty="0">
              <a:solidFill>
                <a:schemeClr val="tx1"/>
              </a:solidFill>
              <a:latin typeface="+mn-lt"/>
            </a:endParaRPr>
          </a:p>
          <a:p>
            <a:pPr marL="342900" indent="-342900" eaLnBrk="1" hangingPunct="1">
              <a:buFontTx/>
              <a:buChar char="-"/>
            </a:pPr>
            <a:endParaRPr lang="fr-FR" sz="2000" dirty="0">
              <a:solidFill>
                <a:schemeClr val="tx1"/>
              </a:solidFill>
              <a:latin typeface="+mn-lt"/>
            </a:endParaRPr>
          </a:p>
          <a:p>
            <a:pPr eaLnBrk="1" hangingPunct="1"/>
            <a:r>
              <a:rPr lang="fr-FR" sz="2000" dirty="0">
                <a:solidFill>
                  <a:schemeClr val="tx1"/>
                </a:solidFill>
                <a:latin typeface="+mn-lt"/>
              </a:rPr>
              <a:t>les formations master de l’UTC s’appuient sur</a:t>
            </a:r>
          </a:p>
          <a:p>
            <a:pPr marL="285750" indent="-285750" eaLnBrk="1" hangingPunct="1">
              <a:buFont typeface="Arial"/>
              <a:buChar char="•"/>
            </a:pPr>
            <a:r>
              <a:rPr lang="fr-FR" sz="1800" dirty="0">
                <a:solidFill>
                  <a:schemeClr val="tx1"/>
                </a:solidFill>
                <a:latin typeface="+mn-lt"/>
              </a:rPr>
              <a:t>ses </a:t>
            </a:r>
            <a:r>
              <a:rPr lang="fr-FR" sz="1800" dirty="0">
                <a:solidFill>
                  <a:srgbClr val="FF9900"/>
                </a:solidFill>
                <a:latin typeface="+mn-lt"/>
              </a:rPr>
              <a:t>compétences en recherche</a:t>
            </a:r>
          </a:p>
          <a:p>
            <a:pPr marL="285750" lvl="1" eaLnBrk="1" hangingPunct="1">
              <a:buFont typeface="Arial"/>
              <a:buChar char="•"/>
            </a:pPr>
            <a:r>
              <a:rPr lang="fr-FR" sz="1800" dirty="0">
                <a:solidFill>
                  <a:schemeClr val="tx1"/>
                </a:solidFill>
                <a:latin typeface="+mn-lt"/>
              </a:rPr>
              <a:t>ses relations avec le monde socio-économique dans les domaines </a:t>
            </a:r>
            <a:r>
              <a:rPr lang="fr-FR" sz="1800" dirty="0">
                <a:solidFill>
                  <a:srgbClr val="FF9900"/>
                </a:solidFill>
                <a:latin typeface="+mn-lt"/>
              </a:rPr>
              <a:t>scientifiques et techniques de pointe</a:t>
            </a:r>
          </a:p>
          <a:p>
            <a:pPr marL="342900" indent="-342900" eaLnBrk="1" hangingPunct="1">
              <a:buFontTx/>
              <a:buChar char="-"/>
            </a:pPr>
            <a:endParaRPr lang="fr-FR" sz="1800" dirty="0">
              <a:solidFill>
                <a:schemeClr val="tx1"/>
              </a:solidFill>
              <a:latin typeface="+mn-lt"/>
            </a:endParaRPr>
          </a:p>
          <a:p>
            <a:r>
              <a:rPr lang="fr-FR" sz="2000" dirty="0">
                <a:solidFill>
                  <a:schemeClr val="tx1"/>
                </a:solidFill>
                <a:latin typeface="+mn-lt"/>
              </a:rPr>
              <a:t>les </a:t>
            </a:r>
            <a:r>
              <a:rPr lang="fr-FR" sz="2000" dirty="0">
                <a:solidFill>
                  <a:srgbClr val="FF9900"/>
                </a:solidFill>
                <a:latin typeface="+mn-lt"/>
              </a:rPr>
              <a:t>laboratoires de recherche </a:t>
            </a:r>
            <a:r>
              <a:rPr lang="fr-FR" sz="2000" dirty="0">
                <a:solidFill>
                  <a:schemeClr val="tx1"/>
                </a:solidFill>
                <a:latin typeface="+mn-lt"/>
              </a:rPr>
              <a:t>de l’UTC</a:t>
            </a:r>
          </a:p>
          <a:p>
            <a:pPr lvl="1">
              <a:lnSpc>
                <a:spcPct val="100000"/>
              </a:lnSpc>
              <a:buFont typeface="Arial"/>
              <a:buChar char="•"/>
            </a:pPr>
            <a:r>
              <a:rPr lang="fr-FR" sz="1800" dirty="0">
                <a:solidFill>
                  <a:schemeClr val="tx1"/>
                </a:solidFill>
                <a:latin typeface="+mn-lt"/>
              </a:rPr>
              <a:t>9 laboratoires de recherche, dont </a:t>
            </a:r>
            <a:r>
              <a:rPr lang="fr-FR" sz="1800" dirty="0">
                <a:solidFill>
                  <a:srgbClr val="FF9900"/>
                </a:solidFill>
                <a:latin typeface="+mn-lt"/>
              </a:rPr>
              <a:t>4 unités mixtes du CNRS</a:t>
            </a:r>
          </a:p>
          <a:p>
            <a:pPr lvl="1">
              <a:lnSpc>
                <a:spcPct val="100000"/>
              </a:lnSpc>
              <a:buFont typeface="Arial"/>
              <a:buChar char="•"/>
            </a:pPr>
            <a:r>
              <a:rPr lang="fr-FR" sz="1800" dirty="0">
                <a:solidFill>
                  <a:schemeClr val="tx1"/>
                </a:solidFill>
                <a:latin typeface="+mn-lt"/>
              </a:rPr>
              <a:t>projets lauréats au titre du </a:t>
            </a:r>
            <a:r>
              <a:rPr lang="fr-FR" sz="1800" dirty="0">
                <a:solidFill>
                  <a:srgbClr val="FF9900"/>
                </a:solidFill>
                <a:latin typeface="+mn-lt"/>
              </a:rPr>
              <a:t>Programme Investissements d’Avenir </a:t>
            </a:r>
          </a:p>
          <a:p>
            <a:pPr marL="1200150" lvl="2" indent="-285750">
              <a:lnSpc>
                <a:spcPct val="100000"/>
              </a:lnSpc>
              <a:buFont typeface="Arial"/>
              <a:buChar char="•"/>
            </a:pPr>
            <a:r>
              <a:rPr lang="fr-FR" sz="1800" dirty="0">
                <a:solidFill>
                  <a:schemeClr val="tx1"/>
                </a:solidFill>
                <a:latin typeface="+mn-lt"/>
              </a:rPr>
              <a:t>STOREX (énergie),</a:t>
            </a:r>
          </a:p>
          <a:p>
            <a:pPr marL="1200150" lvl="2" indent="-285750">
              <a:lnSpc>
                <a:spcPct val="100000"/>
              </a:lnSpc>
              <a:buFont typeface="Arial"/>
              <a:buChar char="•"/>
            </a:pPr>
            <a:r>
              <a:rPr lang="fr-FR" sz="1800" dirty="0">
                <a:solidFill>
                  <a:schemeClr val="tx1"/>
                </a:solidFill>
                <a:latin typeface="+mn-lt"/>
              </a:rPr>
              <a:t>PIVERT (biotechnologie, chimie, génie des procédés),</a:t>
            </a:r>
          </a:p>
          <a:p>
            <a:pPr marL="1200150" lvl="2" indent="-285750">
              <a:lnSpc>
                <a:spcPct val="100000"/>
              </a:lnSpc>
              <a:buFont typeface="Arial"/>
              <a:buChar char="•"/>
            </a:pPr>
            <a:r>
              <a:rPr lang="fr-FR" sz="1800" dirty="0" err="1">
                <a:solidFill>
                  <a:schemeClr val="tx1"/>
                </a:solidFill>
                <a:latin typeface="+mn-lt"/>
              </a:rPr>
              <a:t>Labex</a:t>
            </a:r>
            <a:r>
              <a:rPr lang="fr-FR" sz="1800" dirty="0">
                <a:solidFill>
                  <a:schemeClr val="tx1"/>
                </a:solidFill>
                <a:latin typeface="+mn-lt"/>
              </a:rPr>
              <a:t> MS2T (automatique, commande, interaction, robotique, analyse de données, matériaux, optimisation, </a:t>
            </a:r>
            <a:r>
              <a:rPr lang="fr-FR" sz="1800" dirty="0" err="1">
                <a:solidFill>
                  <a:schemeClr val="tx1"/>
                </a:solidFill>
                <a:latin typeface="+mn-lt"/>
              </a:rPr>
              <a:t>micro-nano-technologies,biomécanique</a:t>
            </a:r>
            <a:r>
              <a:rPr lang="fr-FR" sz="1800" dirty="0">
                <a:solidFill>
                  <a:schemeClr val="tx1"/>
                </a:solidFill>
                <a:latin typeface="+mn-lt"/>
              </a:rPr>
              <a:t>, …)</a:t>
            </a:r>
          </a:p>
          <a:p>
            <a:pPr marL="1200150" lvl="2" indent="-285750">
              <a:lnSpc>
                <a:spcPct val="100000"/>
              </a:lnSpc>
              <a:buFont typeface="Arial"/>
              <a:buChar char="•"/>
            </a:pPr>
            <a:r>
              <a:rPr lang="fr-FR" sz="1800" dirty="0">
                <a:solidFill>
                  <a:schemeClr val="tx1"/>
                </a:solidFill>
                <a:latin typeface="+mn-lt"/>
              </a:rPr>
              <a:t>PILCAM, </a:t>
            </a:r>
            <a:r>
              <a:rPr lang="fr-FR" sz="1800" dirty="0" err="1">
                <a:solidFill>
                  <a:schemeClr val="tx1"/>
                </a:solidFill>
                <a:latin typeface="+mn-lt"/>
              </a:rPr>
              <a:t>Equipex</a:t>
            </a:r>
            <a:r>
              <a:rPr lang="fr-FR" sz="1800" dirty="0">
                <a:solidFill>
                  <a:schemeClr val="tx1"/>
                </a:solidFill>
                <a:latin typeface="+mn-lt"/>
              </a:rPr>
              <a:t> (</a:t>
            </a:r>
            <a:r>
              <a:rPr lang="fr-FR" sz="1800" dirty="0" err="1">
                <a:solidFill>
                  <a:schemeClr val="tx1"/>
                </a:solidFill>
                <a:latin typeface="+mn-lt"/>
              </a:rPr>
              <a:t>Robotex</a:t>
            </a:r>
            <a:r>
              <a:rPr lang="fr-FR" sz="1800" dirty="0">
                <a:solidFill>
                  <a:schemeClr val="tx1"/>
                </a:solidFill>
                <a:latin typeface="+mn-lt"/>
              </a:rPr>
              <a:t>, Figures), IRT, …</a:t>
            </a:r>
          </a:p>
        </p:txBody>
      </p:sp>
      <p:sp>
        <p:nvSpPr>
          <p:cNvPr id="2" name="ZoneTexte 1"/>
          <p:cNvSpPr txBox="1"/>
          <p:nvPr/>
        </p:nvSpPr>
        <p:spPr>
          <a:xfrm>
            <a:off x="488504" y="2348880"/>
            <a:ext cx="1440160" cy="1371452"/>
          </a:xfrm>
          <a:prstGeom prst="rect">
            <a:avLst/>
          </a:prstGeom>
          <a:noFill/>
        </p:spPr>
        <p:txBody>
          <a:bodyPr wrap="square" rtlCol="0">
            <a:spAutoFit/>
          </a:bodyPr>
          <a:lstStyle/>
          <a:p>
            <a:r>
              <a:rPr lang="fr-FR" dirty="0">
                <a:latin typeface="Calibri"/>
                <a:cs typeface="Calibri"/>
              </a:rPr>
              <a:t>Pourquoi un Master à l’UTC ?</a:t>
            </a:r>
          </a:p>
        </p:txBody>
      </p:sp>
      <p:pic>
        <p:nvPicPr>
          <p:cNvPr id="8" name="Image 7"/>
          <p:cNvPicPr>
            <a:picLocks noChangeAspect="1"/>
          </p:cNvPicPr>
          <p:nvPr/>
        </p:nvPicPr>
        <p:blipFill>
          <a:blip r:embed="rId3"/>
          <a:stretch>
            <a:fillRect/>
          </a:stretch>
        </p:blipFill>
        <p:spPr>
          <a:xfrm>
            <a:off x="6033120" y="260648"/>
            <a:ext cx="3456384" cy="531706"/>
          </a:xfrm>
          <a:prstGeom prst="rect">
            <a:avLst/>
          </a:prstGeom>
        </p:spPr>
      </p:pic>
      <p:pic>
        <p:nvPicPr>
          <p:cNvPr id="9" name="Image 8"/>
          <p:cNvPicPr>
            <a:picLocks noChangeAspect="1"/>
          </p:cNvPicPr>
          <p:nvPr/>
        </p:nvPicPr>
        <p:blipFill>
          <a:blip r:embed="rId4">
            <a:alphaModFix amt="58000"/>
          </a:blip>
          <a:stretch>
            <a:fillRect/>
          </a:stretch>
        </p:blipFill>
        <p:spPr>
          <a:xfrm>
            <a:off x="8409384" y="5517232"/>
            <a:ext cx="1129972" cy="820171"/>
          </a:xfrm>
          <a:prstGeom prst="rect">
            <a:avLst/>
          </a:prstGeom>
        </p:spPr>
      </p:pic>
      <p:pic>
        <p:nvPicPr>
          <p:cNvPr id="10" name="Image 9"/>
          <p:cNvPicPr>
            <a:picLocks noChangeAspect="1"/>
          </p:cNvPicPr>
          <p:nvPr/>
        </p:nvPicPr>
        <p:blipFill>
          <a:blip r:embed="rId5">
            <a:alphaModFix amt="56000"/>
          </a:blip>
          <a:stretch>
            <a:fillRect/>
          </a:stretch>
        </p:blipFill>
        <p:spPr>
          <a:xfrm>
            <a:off x="1280592" y="4653136"/>
            <a:ext cx="959826" cy="812421"/>
          </a:xfrm>
          <a:prstGeom prst="rect">
            <a:avLst/>
          </a:prstGeom>
        </p:spPr>
      </p:pic>
      <p:pic>
        <p:nvPicPr>
          <p:cNvPr id="11" name="Image 10"/>
          <p:cNvPicPr>
            <a:picLocks noChangeAspect="1"/>
          </p:cNvPicPr>
          <p:nvPr/>
        </p:nvPicPr>
        <p:blipFill>
          <a:blip r:embed="rId6"/>
          <a:stretch>
            <a:fillRect/>
          </a:stretch>
        </p:blipFill>
        <p:spPr>
          <a:xfrm>
            <a:off x="1352600" y="4293096"/>
            <a:ext cx="889022" cy="187923"/>
          </a:xfrm>
          <a:prstGeom prst="rect">
            <a:avLst/>
          </a:prstGeom>
        </p:spPr>
      </p:pic>
    </p:spTree>
    <p:extLst>
      <p:ext uri="{BB962C8B-B14F-4D97-AF65-F5344CB8AC3E}">
        <p14:creationId xmlns:p14="http://schemas.microsoft.com/office/powerpoint/2010/main" val="2111159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2093172" y="1196752"/>
            <a:ext cx="7800975" cy="3036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Times New Roman" pitchFamily="18" charset="0"/>
              </a:defRPr>
            </a:lvl1pPr>
            <a:lvl2pPr marL="742950" indent="-285750" eaLnBrk="0" hangingPunct="0">
              <a:defRPr sz="2400">
                <a:solidFill>
                  <a:schemeClr val="bg1"/>
                </a:solidFill>
                <a:latin typeface="Times New Roman" pitchFamily="18" charset="0"/>
              </a:defRPr>
            </a:lvl2pPr>
            <a:lvl3pPr marL="1143000" indent="-228600" eaLnBrk="0" hangingPunct="0">
              <a:defRPr sz="2400">
                <a:solidFill>
                  <a:schemeClr val="bg1"/>
                </a:solidFill>
                <a:latin typeface="Times New Roman" pitchFamily="18" charset="0"/>
              </a:defRPr>
            </a:lvl3pPr>
            <a:lvl4pPr eaLnBrk="0" hangingPunct="0">
              <a:defRPr sz="2400">
                <a:solidFill>
                  <a:schemeClr val="bg1"/>
                </a:solidFill>
                <a:latin typeface="Times New Roman" pitchFamily="18" charset="0"/>
              </a:defRPr>
            </a:lvl4pPr>
            <a:lvl5pPr marL="2057400" indent="-228600" eaLnBrk="0" hangingPunct="0">
              <a:defRPr sz="2400">
                <a:solidFill>
                  <a:schemeClr val="bg1"/>
                </a:solidFill>
                <a:latin typeface="Times New Roman" pitchFamily="18" charset="0"/>
              </a:defRPr>
            </a:lvl5pPr>
            <a:lvl6pPr marL="25146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eaLnBrk="1" hangingPunct="1"/>
            <a:r>
              <a:rPr lang="fr-FR" dirty="0">
                <a:solidFill>
                  <a:srgbClr val="FF9900"/>
                </a:solidFill>
                <a:latin typeface="+mn-lt"/>
              </a:rPr>
              <a:t>Qu’est-ce que ça apporte ?</a:t>
            </a:r>
            <a:endParaRPr lang="fr-FR" dirty="0">
              <a:solidFill>
                <a:schemeClr val="tx1"/>
              </a:solidFill>
              <a:latin typeface="+mn-lt"/>
            </a:endParaRPr>
          </a:p>
          <a:p>
            <a:pPr marL="342900" indent="-342900" eaLnBrk="1" hangingPunct="1">
              <a:buFont typeface="Arial"/>
              <a:buChar char="•"/>
            </a:pPr>
            <a:r>
              <a:rPr lang="fr-FR" sz="2000" dirty="0">
                <a:solidFill>
                  <a:schemeClr val="tx1"/>
                </a:solidFill>
                <a:latin typeface="+mn-lt"/>
              </a:rPr>
              <a:t>un </a:t>
            </a:r>
            <a:r>
              <a:rPr lang="fr-FR" sz="2000" dirty="0">
                <a:solidFill>
                  <a:srgbClr val="FF9900"/>
                </a:solidFill>
                <a:latin typeface="+mn-lt"/>
              </a:rPr>
              <a:t>diplôme supplémentaire</a:t>
            </a:r>
          </a:p>
          <a:p>
            <a:pPr marL="1085850" lvl="1" indent="-342900" eaLnBrk="1" hangingPunct="1">
              <a:buFont typeface="Arial"/>
              <a:buChar char="•"/>
            </a:pPr>
            <a:r>
              <a:rPr lang="fr-FR" sz="2000" dirty="0">
                <a:solidFill>
                  <a:schemeClr val="tx1"/>
                </a:solidFill>
                <a:latin typeface="+mn-lt"/>
              </a:rPr>
              <a:t>≠ grade master</a:t>
            </a:r>
          </a:p>
          <a:p>
            <a:pPr marL="1085850" lvl="1" indent="-342900" eaLnBrk="1" hangingPunct="1">
              <a:buFont typeface="Arial"/>
              <a:buChar char="•"/>
            </a:pPr>
            <a:endParaRPr lang="fr-FR" sz="2000" dirty="0">
              <a:solidFill>
                <a:schemeClr val="tx1"/>
              </a:solidFill>
              <a:latin typeface="+mn-lt"/>
            </a:endParaRPr>
          </a:p>
          <a:p>
            <a:pPr marL="342900" indent="-342900" eaLnBrk="1" hangingPunct="1">
              <a:buFont typeface="Arial"/>
              <a:buChar char="•"/>
            </a:pPr>
            <a:r>
              <a:rPr lang="fr-FR" sz="2000" dirty="0">
                <a:solidFill>
                  <a:schemeClr val="tx1"/>
                </a:solidFill>
                <a:latin typeface="+mn-lt"/>
              </a:rPr>
              <a:t>une </a:t>
            </a:r>
            <a:r>
              <a:rPr lang="fr-FR" sz="2000" dirty="0">
                <a:solidFill>
                  <a:srgbClr val="FF9900"/>
                </a:solidFill>
                <a:latin typeface="+mn-lt"/>
              </a:rPr>
              <a:t>formation complémentaire</a:t>
            </a:r>
          </a:p>
          <a:p>
            <a:pPr marL="1085850" lvl="1" indent="-342900" eaLnBrk="1" hangingPunct="1">
              <a:buFont typeface="Arial"/>
              <a:buChar char="•"/>
            </a:pPr>
            <a:r>
              <a:rPr lang="fr-FR" sz="2000" dirty="0">
                <a:solidFill>
                  <a:schemeClr val="tx1"/>
                </a:solidFill>
                <a:latin typeface="+mn-lt"/>
              </a:rPr>
              <a:t>plus approfondie ou spécialisée</a:t>
            </a:r>
          </a:p>
          <a:p>
            <a:pPr marL="1085850" lvl="1" indent="-342900" eaLnBrk="1" hangingPunct="1">
              <a:buFont typeface="Arial"/>
              <a:buChar char="•"/>
            </a:pPr>
            <a:endParaRPr lang="fr-FR" sz="2000" dirty="0">
              <a:solidFill>
                <a:schemeClr val="tx1"/>
              </a:solidFill>
              <a:latin typeface="+mn-lt"/>
            </a:endParaRPr>
          </a:p>
          <a:p>
            <a:pPr marL="342900" indent="-342900" eaLnBrk="1" hangingPunct="1">
              <a:buFont typeface="Arial"/>
              <a:buChar char="•"/>
            </a:pPr>
            <a:r>
              <a:rPr lang="fr-FR" sz="2000" dirty="0">
                <a:solidFill>
                  <a:schemeClr val="tx1"/>
                </a:solidFill>
                <a:latin typeface="+mn-lt"/>
              </a:rPr>
              <a:t>un </a:t>
            </a:r>
            <a:r>
              <a:rPr lang="fr-FR" sz="2000" dirty="0">
                <a:solidFill>
                  <a:srgbClr val="FF9900"/>
                </a:solidFill>
                <a:latin typeface="+mn-lt"/>
              </a:rPr>
              <a:t>plus sur le CV</a:t>
            </a:r>
          </a:p>
          <a:p>
            <a:pPr marL="342900" indent="-342900" eaLnBrk="1" hangingPunct="1">
              <a:buFont typeface="Arial"/>
              <a:buChar char="•"/>
            </a:pPr>
            <a:endParaRPr lang="fr-FR" sz="2000" dirty="0">
              <a:solidFill>
                <a:schemeClr val="tx1"/>
              </a:solidFill>
              <a:latin typeface="+mn-lt"/>
            </a:endParaRPr>
          </a:p>
          <a:p>
            <a:pPr marL="342900" indent="-342900" eaLnBrk="1" hangingPunct="1">
              <a:buFont typeface="Arial"/>
              <a:buChar char="•"/>
            </a:pPr>
            <a:r>
              <a:rPr lang="fr-FR" sz="2000" dirty="0">
                <a:solidFill>
                  <a:schemeClr val="tx1"/>
                </a:solidFill>
                <a:latin typeface="+mn-lt"/>
              </a:rPr>
              <a:t>une préparation à la </a:t>
            </a:r>
            <a:r>
              <a:rPr lang="fr-FR" sz="2000" dirty="0">
                <a:solidFill>
                  <a:srgbClr val="FF9900"/>
                </a:solidFill>
                <a:latin typeface="+mn-lt"/>
              </a:rPr>
              <a:t>poursuite éventuelle en doctorat</a:t>
            </a:r>
          </a:p>
          <a:p>
            <a:pPr eaLnBrk="1" hangingPunct="1"/>
            <a:endParaRPr lang="fr-FR" sz="1800" dirty="0">
              <a:solidFill>
                <a:schemeClr val="tx1"/>
              </a:solidFill>
              <a:latin typeface="+mn-lt"/>
            </a:endParaRPr>
          </a:p>
        </p:txBody>
      </p:sp>
      <p:sp>
        <p:nvSpPr>
          <p:cNvPr id="2" name="ZoneTexte 1"/>
          <p:cNvSpPr txBox="1"/>
          <p:nvPr/>
        </p:nvSpPr>
        <p:spPr>
          <a:xfrm>
            <a:off x="437443" y="2348880"/>
            <a:ext cx="1566333" cy="2324329"/>
          </a:xfrm>
          <a:prstGeom prst="rect">
            <a:avLst/>
          </a:prstGeom>
          <a:noFill/>
        </p:spPr>
        <p:txBody>
          <a:bodyPr wrap="square" rtlCol="0">
            <a:spAutoFit/>
          </a:bodyPr>
          <a:lstStyle/>
          <a:p>
            <a:r>
              <a:rPr lang="fr-FR" dirty="0">
                <a:latin typeface="Calibri"/>
                <a:cs typeface="Calibri"/>
              </a:rPr>
              <a:t>Pourquoi faire un Master en parallèle d’une formation ingénieur ?</a:t>
            </a:r>
          </a:p>
        </p:txBody>
      </p:sp>
      <p:pic>
        <p:nvPicPr>
          <p:cNvPr id="7" name="Image 19" descr="ESAO1 (69).tif"/>
          <p:cNvPicPr>
            <a:picLocks noChangeAspect="1"/>
          </p:cNvPicPr>
          <p:nvPr/>
        </p:nvPicPr>
        <p:blipFill>
          <a:blip r:embed="rId2" cstate="print"/>
          <a:srcRect/>
          <a:stretch>
            <a:fillRect/>
          </a:stretch>
        </p:blipFill>
        <p:spPr bwMode="auto">
          <a:xfrm>
            <a:off x="2360712" y="4149080"/>
            <a:ext cx="6858000" cy="1727200"/>
          </a:xfrm>
          <a:prstGeom prst="rect">
            <a:avLst/>
          </a:prstGeom>
          <a:noFill/>
          <a:ln w="9525">
            <a:noFill/>
            <a:miter lim="800000"/>
            <a:headEnd/>
            <a:tailEnd/>
          </a:ln>
        </p:spPr>
      </p:pic>
      <p:pic>
        <p:nvPicPr>
          <p:cNvPr id="3" name="Image 2"/>
          <p:cNvPicPr>
            <a:picLocks noChangeAspect="1"/>
          </p:cNvPicPr>
          <p:nvPr/>
        </p:nvPicPr>
        <p:blipFill>
          <a:blip r:embed="rId3">
            <a:duotone>
              <a:schemeClr val="accent6">
                <a:shade val="45000"/>
                <a:satMod val="135000"/>
              </a:schemeClr>
              <a:prstClr val="white"/>
            </a:duotone>
          </a:blip>
          <a:stretch>
            <a:fillRect/>
          </a:stretch>
        </p:blipFill>
        <p:spPr>
          <a:xfrm rot="630099">
            <a:off x="8006745" y="836712"/>
            <a:ext cx="1295400" cy="1231900"/>
          </a:xfrm>
          <a:prstGeom prst="rect">
            <a:avLst/>
          </a:prstGeom>
        </p:spPr>
      </p:pic>
      <p:pic>
        <p:nvPicPr>
          <p:cNvPr id="8" name="Image 7"/>
          <p:cNvPicPr>
            <a:picLocks noChangeAspect="1"/>
          </p:cNvPicPr>
          <p:nvPr/>
        </p:nvPicPr>
        <p:blipFill>
          <a:blip r:embed="rId3">
            <a:duotone>
              <a:schemeClr val="accent3">
                <a:shade val="45000"/>
                <a:satMod val="135000"/>
              </a:schemeClr>
              <a:prstClr val="white"/>
            </a:duotone>
          </a:blip>
          <a:stretch>
            <a:fillRect/>
          </a:stretch>
        </p:blipFill>
        <p:spPr>
          <a:xfrm rot="21002687" flipH="1">
            <a:off x="6897216" y="836712"/>
            <a:ext cx="1295400" cy="1231900"/>
          </a:xfrm>
          <a:prstGeom prst="rect">
            <a:avLst/>
          </a:prstGeom>
        </p:spPr>
      </p:pic>
    </p:spTree>
    <p:extLst>
      <p:ext uri="{BB962C8B-B14F-4D97-AF65-F5344CB8AC3E}">
        <p14:creationId xmlns:p14="http://schemas.microsoft.com/office/powerpoint/2010/main" val="753549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6"/>
          <p:cNvSpPr txBox="1">
            <a:spLocks noChangeArrowheads="1"/>
          </p:cNvSpPr>
          <p:nvPr/>
        </p:nvSpPr>
        <p:spPr bwMode="auto">
          <a:xfrm>
            <a:off x="418617" y="1745255"/>
            <a:ext cx="3534393" cy="920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New Roman" pitchFamily="18" charset="0"/>
              </a:defRPr>
            </a:lvl1pPr>
            <a:lvl2pPr marL="742950" indent="-285750" eaLnBrk="0" hangingPunct="0">
              <a:defRPr sz="2400">
                <a:solidFill>
                  <a:schemeClr val="bg1"/>
                </a:solidFill>
                <a:latin typeface="Times New Roman" pitchFamily="18" charset="0"/>
              </a:defRPr>
            </a:lvl2pPr>
            <a:lvl3pPr marL="1143000" indent="-228600" eaLnBrk="0" hangingPunct="0">
              <a:defRPr sz="2400">
                <a:solidFill>
                  <a:schemeClr val="bg1"/>
                </a:solidFill>
                <a:latin typeface="Times New Roman" pitchFamily="18" charset="0"/>
              </a:defRPr>
            </a:lvl3pPr>
            <a:lvl4pPr marL="1600200" indent="-228600" eaLnBrk="0" hangingPunct="0">
              <a:defRPr sz="2400">
                <a:solidFill>
                  <a:schemeClr val="bg1"/>
                </a:solidFill>
                <a:latin typeface="Times New Roman" pitchFamily="18" charset="0"/>
              </a:defRPr>
            </a:lvl4pPr>
            <a:lvl5pPr marL="2057400" indent="-228600" eaLnBrk="0" hangingPunct="0">
              <a:defRPr sz="2400">
                <a:solidFill>
                  <a:schemeClr val="bg1"/>
                </a:solidFill>
                <a:latin typeface="Times New Roman" pitchFamily="18" charset="0"/>
              </a:defRPr>
            </a:lvl5pPr>
            <a:lvl6pPr marL="25146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eaLnBrk="1" hangingPunct="1">
              <a:spcBef>
                <a:spcPct val="50000"/>
              </a:spcBef>
            </a:pPr>
            <a:r>
              <a:rPr lang="fr-FR" dirty="0">
                <a:latin typeface="+mn-lt"/>
              </a:rPr>
              <a:t>Parcours de</a:t>
            </a:r>
            <a:r>
              <a:rPr lang="fr-FR" dirty="0">
                <a:solidFill>
                  <a:srgbClr val="FF9933"/>
                </a:solidFill>
                <a:latin typeface="+mn-lt"/>
              </a:rPr>
              <a:t> formation</a:t>
            </a:r>
          </a:p>
          <a:p>
            <a:pPr eaLnBrk="1" hangingPunct="1">
              <a:spcBef>
                <a:spcPct val="50000"/>
              </a:spcBef>
            </a:pPr>
            <a:r>
              <a:rPr lang="fr-FR" dirty="0">
                <a:solidFill>
                  <a:srgbClr val="FF9933"/>
                </a:solidFill>
                <a:latin typeface="+mn-lt"/>
              </a:rPr>
              <a:t>				master</a:t>
            </a:r>
          </a:p>
        </p:txBody>
      </p:sp>
      <p:sp>
        <p:nvSpPr>
          <p:cNvPr id="5" name="Line 93"/>
          <p:cNvSpPr>
            <a:spLocks noChangeShapeType="1"/>
          </p:cNvSpPr>
          <p:nvPr/>
        </p:nvSpPr>
        <p:spPr bwMode="auto">
          <a:xfrm flipV="1">
            <a:off x="4993612" y="44624"/>
            <a:ext cx="0" cy="6120680"/>
          </a:xfrm>
          <a:prstGeom prst="line">
            <a:avLst/>
          </a:prstGeom>
          <a:noFill/>
          <a:ln w="38100">
            <a:solidFill>
              <a:srgbClr val="FFD911"/>
            </a:solidFill>
            <a:round/>
            <a:headEnd/>
            <a:tailEnd type="stealth" w="lg" len="lg"/>
          </a:ln>
          <a:effectLst/>
        </p:spPr>
        <p:txBody>
          <a:bodyPr/>
          <a:lstStyle/>
          <a:p>
            <a:pPr algn="ctr" defTabSz="914400" fontAlgn="auto">
              <a:lnSpc>
                <a:spcPct val="100000"/>
              </a:lnSpc>
              <a:spcBef>
                <a:spcPts val="0"/>
              </a:spcBef>
              <a:spcAft>
                <a:spcPts val="0"/>
              </a:spcAft>
              <a:buClrTx/>
              <a:buSzTx/>
              <a:buFontTx/>
              <a:buNone/>
              <a:defRPr/>
            </a:pPr>
            <a:endParaRPr lang="fr-FR" sz="1200" kern="0">
              <a:solidFill>
                <a:sysClr val="windowText" lastClr="000000"/>
              </a:solidFill>
              <a:latin typeface="DIN-Medium" pitchFamily="2" charset="0"/>
            </a:endParaRPr>
          </a:p>
        </p:txBody>
      </p:sp>
      <p:grpSp>
        <p:nvGrpSpPr>
          <p:cNvPr id="4" name="Groupe 3"/>
          <p:cNvGrpSpPr/>
          <p:nvPr/>
        </p:nvGrpSpPr>
        <p:grpSpPr>
          <a:xfrm>
            <a:off x="4184914" y="476672"/>
            <a:ext cx="4800534" cy="5400600"/>
            <a:chOff x="4572000" y="2420888"/>
            <a:chExt cx="4104456" cy="3600400"/>
          </a:xfrm>
        </p:grpSpPr>
        <p:cxnSp>
          <p:nvCxnSpPr>
            <p:cNvPr id="3" name="Connecteur droit 2"/>
            <p:cNvCxnSpPr/>
            <p:nvPr/>
          </p:nvCxnSpPr>
          <p:spPr bwMode="auto">
            <a:xfrm>
              <a:off x="4572000" y="6021288"/>
              <a:ext cx="4104456" cy="0"/>
            </a:xfrm>
            <a:prstGeom prst="line">
              <a:avLst/>
            </a:prstGeom>
            <a:ln>
              <a:solidFill>
                <a:schemeClr val="tx1">
                  <a:lumMod val="50000"/>
                  <a:lumOff val="50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8" name="Connecteur droit 7"/>
            <p:cNvCxnSpPr/>
            <p:nvPr/>
          </p:nvCxnSpPr>
          <p:spPr bwMode="auto">
            <a:xfrm>
              <a:off x="4572000" y="5661248"/>
              <a:ext cx="4104456" cy="0"/>
            </a:xfrm>
            <a:prstGeom prst="line">
              <a:avLst/>
            </a:prstGeom>
            <a:ln>
              <a:solidFill>
                <a:schemeClr val="tx1">
                  <a:lumMod val="50000"/>
                  <a:lumOff val="50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9" name="Connecteur droit 8"/>
            <p:cNvCxnSpPr/>
            <p:nvPr/>
          </p:nvCxnSpPr>
          <p:spPr bwMode="auto">
            <a:xfrm>
              <a:off x="4572000" y="5301208"/>
              <a:ext cx="4104456" cy="0"/>
            </a:xfrm>
            <a:prstGeom prst="line">
              <a:avLst/>
            </a:prstGeom>
            <a:ln>
              <a:solidFill>
                <a:schemeClr val="tx1">
                  <a:lumMod val="50000"/>
                  <a:lumOff val="50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0" name="Connecteur droit 9"/>
            <p:cNvCxnSpPr/>
            <p:nvPr/>
          </p:nvCxnSpPr>
          <p:spPr bwMode="auto">
            <a:xfrm>
              <a:off x="4572000" y="4941168"/>
              <a:ext cx="4104456" cy="0"/>
            </a:xfrm>
            <a:prstGeom prst="line">
              <a:avLst/>
            </a:prstGeom>
            <a:ln>
              <a:solidFill>
                <a:schemeClr val="tx1">
                  <a:lumMod val="50000"/>
                  <a:lumOff val="50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1" name="Connecteur droit 10"/>
            <p:cNvCxnSpPr/>
            <p:nvPr/>
          </p:nvCxnSpPr>
          <p:spPr bwMode="auto">
            <a:xfrm>
              <a:off x="4572000" y="4581128"/>
              <a:ext cx="4104456" cy="0"/>
            </a:xfrm>
            <a:prstGeom prst="line">
              <a:avLst/>
            </a:prstGeom>
            <a:ln>
              <a:solidFill>
                <a:schemeClr val="tx1">
                  <a:lumMod val="50000"/>
                  <a:lumOff val="50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2" name="Connecteur droit 11"/>
            <p:cNvCxnSpPr/>
            <p:nvPr/>
          </p:nvCxnSpPr>
          <p:spPr bwMode="auto">
            <a:xfrm>
              <a:off x="4572000" y="4221088"/>
              <a:ext cx="4104456" cy="0"/>
            </a:xfrm>
            <a:prstGeom prst="line">
              <a:avLst/>
            </a:prstGeom>
            <a:ln>
              <a:solidFill>
                <a:schemeClr val="tx1">
                  <a:lumMod val="50000"/>
                  <a:lumOff val="50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3" name="Connecteur droit 12"/>
            <p:cNvCxnSpPr/>
            <p:nvPr/>
          </p:nvCxnSpPr>
          <p:spPr bwMode="auto">
            <a:xfrm>
              <a:off x="4572000" y="3861048"/>
              <a:ext cx="4104456" cy="0"/>
            </a:xfrm>
            <a:prstGeom prst="line">
              <a:avLst/>
            </a:prstGeom>
            <a:ln>
              <a:solidFill>
                <a:schemeClr val="tx1">
                  <a:lumMod val="50000"/>
                  <a:lumOff val="50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4" name="Connecteur droit 13"/>
            <p:cNvCxnSpPr/>
            <p:nvPr/>
          </p:nvCxnSpPr>
          <p:spPr bwMode="auto">
            <a:xfrm>
              <a:off x="4572000" y="3501008"/>
              <a:ext cx="4104456" cy="0"/>
            </a:xfrm>
            <a:prstGeom prst="line">
              <a:avLst/>
            </a:prstGeom>
            <a:ln>
              <a:solidFill>
                <a:schemeClr val="tx1">
                  <a:lumMod val="50000"/>
                  <a:lumOff val="50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5" name="Connecteur droit 14"/>
            <p:cNvCxnSpPr/>
            <p:nvPr/>
          </p:nvCxnSpPr>
          <p:spPr bwMode="auto">
            <a:xfrm>
              <a:off x="4572000" y="3140968"/>
              <a:ext cx="4104456" cy="0"/>
            </a:xfrm>
            <a:prstGeom prst="line">
              <a:avLst/>
            </a:prstGeom>
            <a:ln>
              <a:solidFill>
                <a:schemeClr val="tx1">
                  <a:lumMod val="50000"/>
                  <a:lumOff val="50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6" name="Connecteur droit 15"/>
            <p:cNvCxnSpPr/>
            <p:nvPr/>
          </p:nvCxnSpPr>
          <p:spPr bwMode="auto">
            <a:xfrm>
              <a:off x="4572000" y="2780928"/>
              <a:ext cx="4104456" cy="0"/>
            </a:xfrm>
            <a:prstGeom prst="line">
              <a:avLst/>
            </a:prstGeom>
            <a:ln>
              <a:solidFill>
                <a:schemeClr val="tx1">
                  <a:lumMod val="50000"/>
                  <a:lumOff val="50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7" name="Connecteur droit 16"/>
            <p:cNvCxnSpPr/>
            <p:nvPr/>
          </p:nvCxnSpPr>
          <p:spPr bwMode="auto">
            <a:xfrm>
              <a:off x="4572000" y="2420888"/>
              <a:ext cx="4104456" cy="0"/>
            </a:xfrm>
            <a:prstGeom prst="line">
              <a:avLst/>
            </a:prstGeom>
            <a:ln>
              <a:solidFill>
                <a:schemeClr val="tx1">
                  <a:lumMod val="50000"/>
                  <a:lumOff val="50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grpSp>
      <p:grpSp>
        <p:nvGrpSpPr>
          <p:cNvPr id="29" name="Groupe 28"/>
          <p:cNvGrpSpPr/>
          <p:nvPr/>
        </p:nvGrpSpPr>
        <p:grpSpPr>
          <a:xfrm>
            <a:off x="3872880" y="476672"/>
            <a:ext cx="390043" cy="5400600"/>
            <a:chOff x="4572000" y="542788"/>
            <a:chExt cx="360040" cy="5478500"/>
          </a:xfrm>
        </p:grpSpPr>
        <p:sp>
          <p:nvSpPr>
            <p:cNvPr id="18" name="Rectangle 17"/>
            <p:cNvSpPr/>
            <p:nvPr/>
          </p:nvSpPr>
          <p:spPr bwMode="auto">
            <a:xfrm>
              <a:off x="4572000" y="4925588"/>
              <a:ext cx="360040" cy="1095700"/>
            </a:xfrm>
            <a:prstGeom prst="rect">
              <a:avLst/>
            </a:prstGeom>
            <a:solidFill>
              <a:schemeClr val="bg1">
                <a:lumMod val="5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vert270"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r>
                <a:rPr kumimoji="0" lang="fr-FR" sz="1400" b="0" i="0" u="none" strike="noStrike" cap="none" normalizeH="0" baseline="0" dirty="0">
                  <a:ln>
                    <a:noFill/>
                  </a:ln>
                  <a:solidFill>
                    <a:schemeClr val="bg1"/>
                  </a:solidFill>
                  <a:effectLst/>
                  <a:latin typeface="DIN-Medium" pitchFamily="2" charset="0"/>
                </a:rPr>
                <a:t>Année 1</a:t>
              </a:r>
            </a:p>
          </p:txBody>
        </p:sp>
        <p:sp>
          <p:nvSpPr>
            <p:cNvPr id="36" name="Rectangle 35"/>
            <p:cNvSpPr/>
            <p:nvPr/>
          </p:nvSpPr>
          <p:spPr bwMode="auto">
            <a:xfrm>
              <a:off x="4572000" y="3829888"/>
              <a:ext cx="360040" cy="1095700"/>
            </a:xfrm>
            <a:prstGeom prst="rect">
              <a:avLst/>
            </a:prstGeom>
            <a:solidFill>
              <a:schemeClr val="bg1">
                <a:lumMod val="5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vert270"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r>
                <a:rPr kumimoji="0" lang="fr-FR" sz="1400" b="0" i="0" u="none" strike="noStrike" cap="none" normalizeH="0" baseline="0" dirty="0">
                  <a:ln>
                    <a:noFill/>
                  </a:ln>
                  <a:solidFill>
                    <a:schemeClr val="bg1"/>
                  </a:solidFill>
                  <a:effectLst/>
                  <a:latin typeface="DIN-Medium" pitchFamily="2" charset="0"/>
                </a:rPr>
                <a:t>Année 2</a:t>
              </a:r>
            </a:p>
          </p:txBody>
        </p:sp>
        <p:sp>
          <p:nvSpPr>
            <p:cNvPr id="37" name="Rectangle 36"/>
            <p:cNvSpPr/>
            <p:nvPr/>
          </p:nvSpPr>
          <p:spPr bwMode="auto">
            <a:xfrm>
              <a:off x="4572000" y="2734188"/>
              <a:ext cx="360040" cy="1095700"/>
            </a:xfrm>
            <a:prstGeom prst="rect">
              <a:avLst/>
            </a:prstGeom>
            <a:solidFill>
              <a:schemeClr val="bg1">
                <a:lumMod val="5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vert270"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r>
                <a:rPr kumimoji="0" lang="fr-FR" sz="1400" b="0" i="0" u="none" strike="noStrike" cap="none" normalizeH="0" baseline="0" dirty="0">
                  <a:ln>
                    <a:noFill/>
                  </a:ln>
                  <a:solidFill>
                    <a:schemeClr val="bg1"/>
                  </a:solidFill>
                  <a:effectLst/>
                  <a:latin typeface="DIN-Medium" pitchFamily="2" charset="0"/>
                </a:rPr>
                <a:t>Année 3</a:t>
              </a:r>
            </a:p>
          </p:txBody>
        </p:sp>
        <p:sp>
          <p:nvSpPr>
            <p:cNvPr id="38" name="Rectangle 37"/>
            <p:cNvSpPr/>
            <p:nvPr/>
          </p:nvSpPr>
          <p:spPr bwMode="auto">
            <a:xfrm>
              <a:off x="4572000" y="1638488"/>
              <a:ext cx="360040" cy="1095700"/>
            </a:xfrm>
            <a:prstGeom prst="rect">
              <a:avLst/>
            </a:prstGeom>
            <a:solidFill>
              <a:schemeClr val="bg1">
                <a:lumMod val="5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vert270"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r>
                <a:rPr kumimoji="0" lang="fr-FR" sz="1400" b="0" i="0" u="none" strike="noStrike" cap="none" normalizeH="0" baseline="0" dirty="0">
                  <a:ln>
                    <a:noFill/>
                  </a:ln>
                  <a:solidFill>
                    <a:schemeClr val="bg1"/>
                  </a:solidFill>
                  <a:effectLst/>
                  <a:latin typeface="DIN-Medium" pitchFamily="2" charset="0"/>
                </a:rPr>
                <a:t>Année 4</a:t>
              </a:r>
            </a:p>
          </p:txBody>
        </p:sp>
        <p:sp>
          <p:nvSpPr>
            <p:cNvPr id="39" name="Rectangle 38"/>
            <p:cNvSpPr/>
            <p:nvPr/>
          </p:nvSpPr>
          <p:spPr bwMode="auto">
            <a:xfrm>
              <a:off x="4572000" y="542788"/>
              <a:ext cx="360040" cy="1095700"/>
            </a:xfrm>
            <a:prstGeom prst="rect">
              <a:avLst/>
            </a:prstGeom>
            <a:solidFill>
              <a:schemeClr val="bg1">
                <a:lumMod val="50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vert270" wrap="square" lIns="91440" tIns="45720" rIns="91440" bIns="45720" numCol="1" rtlCol="0" anchor="t" anchorCtr="0" compatLnSpc="1">
              <a:prstTxWarp prst="textNoShape">
                <a:avLst/>
              </a:prstTxWarp>
            </a:bodyPr>
            <a:lstStyle/>
            <a:p>
              <a:pPr marL="0" marR="0" indent="0" algn="ctr"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r>
                <a:rPr kumimoji="0" lang="fr-FR" sz="1400" b="0" i="0" u="none" strike="noStrike" cap="none" normalizeH="0" baseline="0" dirty="0">
                  <a:ln>
                    <a:noFill/>
                  </a:ln>
                  <a:solidFill>
                    <a:schemeClr val="bg1"/>
                  </a:solidFill>
                  <a:effectLst/>
                  <a:latin typeface="DIN-Medium" pitchFamily="2" charset="0"/>
                </a:rPr>
                <a:t>Année 5</a:t>
              </a:r>
            </a:p>
          </p:txBody>
        </p:sp>
      </p:grpSp>
      <p:sp>
        <p:nvSpPr>
          <p:cNvPr id="30" name="Rectangle 29"/>
          <p:cNvSpPr/>
          <p:nvPr/>
        </p:nvSpPr>
        <p:spPr bwMode="auto">
          <a:xfrm>
            <a:off x="4262923" y="3717032"/>
            <a:ext cx="390043" cy="2160240"/>
          </a:xfrm>
          <a:prstGeom prst="rect">
            <a:avLst/>
          </a:prstGeom>
          <a:gradFill>
            <a:gsLst>
              <a:gs pos="0">
                <a:schemeClr val="accent6">
                  <a:shade val="51000"/>
                  <a:satMod val="130000"/>
                </a:schemeClr>
              </a:gs>
              <a:gs pos="84000">
                <a:schemeClr val="accent6">
                  <a:shade val="93000"/>
                  <a:satMod val="130000"/>
                </a:schemeClr>
              </a:gs>
              <a:gs pos="100000">
                <a:schemeClr val="accent1"/>
              </a:gs>
            </a:gsLst>
          </a:gra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fr-FR" sz="1600" dirty="0">
                <a:solidFill>
                  <a:schemeClr val="bg1"/>
                </a:solidFill>
                <a:latin typeface="DIN-Medium" pitchFamily="2" charset="0"/>
              </a:rPr>
              <a:t>Tronc Commun</a:t>
            </a:r>
          </a:p>
        </p:txBody>
      </p:sp>
      <p:sp>
        <p:nvSpPr>
          <p:cNvPr id="42" name="Rectangle 41"/>
          <p:cNvSpPr/>
          <p:nvPr/>
        </p:nvSpPr>
        <p:spPr bwMode="auto">
          <a:xfrm>
            <a:off x="4262923" y="476672"/>
            <a:ext cx="390043" cy="324036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fr-FR" sz="1600" dirty="0">
                <a:solidFill>
                  <a:schemeClr val="bg1"/>
                </a:solidFill>
                <a:latin typeface="DIN-Medium" pitchFamily="2" charset="0"/>
              </a:rPr>
              <a:t>Branche</a:t>
            </a:r>
          </a:p>
        </p:txBody>
      </p:sp>
      <p:sp>
        <p:nvSpPr>
          <p:cNvPr id="35" name="ZoneTexte 34"/>
          <p:cNvSpPr txBox="1"/>
          <p:nvPr/>
        </p:nvSpPr>
        <p:spPr>
          <a:xfrm>
            <a:off x="8893269" y="337852"/>
            <a:ext cx="478015" cy="277640"/>
          </a:xfrm>
          <a:prstGeom prst="rect">
            <a:avLst/>
          </a:prstGeom>
          <a:noFill/>
        </p:spPr>
        <p:txBody>
          <a:bodyPr wrap="none" rtlCol="0">
            <a:spAutoFit/>
          </a:bodyPr>
          <a:lstStyle/>
          <a:p>
            <a:pPr algn="r"/>
            <a:r>
              <a:rPr lang="fr-FR" sz="1400" dirty="0">
                <a:solidFill>
                  <a:srgbClr val="FF9933"/>
                </a:solidFill>
                <a:latin typeface="DIN-Bold" pitchFamily="2" charset="0"/>
              </a:rPr>
              <a:t>300</a:t>
            </a:r>
          </a:p>
        </p:txBody>
      </p:sp>
      <p:sp>
        <p:nvSpPr>
          <p:cNvPr id="44" name="ZoneTexte 43"/>
          <p:cNvSpPr txBox="1"/>
          <p:nvPr/>
        </p:nvSpPr>
        <p:spPr>
          <a:xfrm>
            <a:off x="8893269" y="877912"/>
            <a:ext cx="478015" cy="277640"/>
          </a:xfrm>
          <a:prstGeom prst="rect">
            <a:avLst/>
          </a:prstGeom>
          <a:noFill/>
        </p:spPr>
        <p:txBody>
          <a:bodyPr wrap="none" rtlCol="0">
            <a:spAutoFit/>
          </a:bodyPr>
          <a:lstStyle/>
          <a:p>
            <a:pPr algn="r"/>
            <a:r>
              <a:rPr lang="fr-FR" sz="1400" dirty="0">
                <a:solidFill>
                  <a:schemeClr val="tx1"/>
                </a:solidFill>
                <a:latin typeface="DIN-Bold" pitchFamily="2" charset="0"/>
              </a:rPr>
              <a:t>270</a:t>
            </a:r>
          </a:p>
        </p:txBody>
      </p:sp>
      <p:sp>
        <p:nvSpPr>
          <p:cNvPr id="45" name="ZoneTexte 44"/>
          <p:cNvSpPr txBox="1"/>
          <p:nvPr/>
        </p:nvSpPr>
        <p:spPr>
          <a:xfrm>
            <a:off x="8893269" y="1417972"/>
            <a:ext cx="478015" cy="277640"/>
          </a:xfrm>
          <a:prstGeom prst="rect">
            <a:avLst/>
          </a:prstGeom>
          <a:noFill/>
        </p:spPr>
        <p:txBody>
          <a:bodyPr wrap="none" rtlCol="0">
            <a:spAutoFit/>
          </a:bodyPr>
          <a:lstStyle/>
          <a:p>
            <a:pPr algn="r"/>
            <a:r>
              <a:rPr lang="fr-FR" sz="1400" dirty="0">
                <a:solidFill>
                  <a:schemeClr val="tx1"/>
                </a:solidFill>
                <a:latin typeface="DIN-Bold" pitchFamily="2" charset="0"/>
              </a:rPr>
              <a:t>240</a:t>
            </a:r>
          </a:p>
        </p:txBody>
      </p:sp>
      <p:sp>
        <p:nvSpPr>
          <p:cNvPr id="46" name="ZoneTexte 45"/>
          <p:cNvSpPr txBox="1"/>
          <p:nvPr/>
        </p:nvSpPr>
        <p:spPr>
          <a:xfrm>
            <a:off x="8893269" y="1958032"/>
            <a:ext cx="478015" cy="277640"/>
          </a:xfrm>
          <a:prstGeom prst="rect">
            <a:avLst/>
          </a:prstGeom>
          <a:noFill/>
        </p:spPr>
        <p:txBody>
          <a:bodyPr wrap="none" rtlCol="0">
            <a:spAutoFit/>
          </a:bodyPr>
          <a:lstStyle/>
          <a:p>
            <a:pPr algn="r"/>
            <a:r>
              <a:rPr lang="fr-FR" sz="1400" dirty="0">
                <a:solidFill>
                  <a:schemeClr val="tx1"/>
                </a:solidFill>
                <a:latin typeface="DIN-Bold" pitchFamily="2" charset="0"/>
              </a:rPr>
              <a:t>210</a:t>
            </a:r>
          </a:p>
        </p:txBody>
      </p:sp>
      <p:sp>
        <p:nvSpPr>
          <p:cNvPr id="47" name="ZoneTexte 46"/>
          <p:cNvSpPr txBox="1"/>
          <p:nvPr/>
        </p:nvSpPr>
        <p:spPr>
          <a:xfrm>
            <a:off x="8893269" y="2498092"/>
            <a:ext cx="478015" cy="277640"/>
          </a:xfrm>
          <a:prstGeom prst="rect">
            <a:avLst/>
          </a:prstGeom>
          <a:noFill/>
        </p:spPr>
        <p:txBody>
          <a:bodyPr wrap="none" rtlCol="0">
            <a:spAutoFit/>
          </a:bodyPr>
          <a:lstStyle/>
          <a:p>
            <a:pPr algn="r"/>
            <a:r>
              <a:rPr lang="fr-FR" sz="1400" dirty="0">
                <a:solidFill>
                  <a:schemeClr val="tx1"/>
                </a:solidFill>
                <a:latin typeface="DIN-Bold" pitchFamily="2" charset="0"/>
              </a:rPr>
              <a:t>180</a:t>
            </a:r>
          </a:p>
        </p:txBody>
      </p:sp>
      <p:sp>
        <p:nvSpPr>
          <p:cNvPr id="48" name="ZoneTexte 47"/>
          <p:cNvSpPr txBox="1"/>
          <p:nvPr/>
        </p:nvSpPr>
        <p:spPr>
          <a:xfrm>
            <a:off x="8893269" y="3038152"/>
            <a:ext cx="478015" cy="277640"/>
          </a:xfrm>
          <a:prstGeom prst="rect">
            <a:avLst/>
          </a:prstGeom>
          <a:noFill/>
        </p:spPr>
        <p:txBody>
          <a:bodyPr wrap="none" rtlCol="0">
            <a:spAutoFit/>
          </a:bodyPr>
          <a:lstStyle/>
          <a:p>
            <a:pPr algn="r"/>
            <a:r>
              <a:rPr lang="fr-FR" sz="1400" dirty="0">
                <a:solidFill>
                  <a:schemeClr val="tx1"/>
                </a:solidFill>
                <a:latin typeface="DIN-Bold" pitchFamily="2" charset="0"/>
              </a:rPr>
              <a:t>150</a:t>
            </a:r>
          </a:p>
        </p:txBody>
      </p:sp>
      <p:sp>
        <p:nvSpPr>
          <p:cNvPr id="49" name="ZoneTexte 48"/>
          <p:cNvSpPr txBox="1"/>
          <p:nvPr/>
        </p:nvSpPr>
        <p:spPr>
          <a:xfrm>
            <a:off x="8893269" y="3578212"/>
            <a:ext cx="478015" cy="277640"/>
          </a:xfrm>
          <a:prstGeom prst="rect">
            <a:avLst/>
          </a:prstGeom>
          <a:noFill/>
        </p:spPr>
        <p:txBody>
          <a:bodyPr wrap="none" rtlCol="0">
            <a:spAutoFit/>
          </a:bodyPr>
          <a:lstStyle/>
          <a:p>
            <a:pPr algn="r"/>
            <a:r>
              <a:rPr lang="fr-FR" sz="1400" dirty="0">
                <a:solidFill>
                  <a:srgbClr val="FF9933"/>
                </a:solidFill>
                <a:latin typeface="DIN-Bold" pitchFamily="2" charset="0"/>
              </a:rPr>
              <a:t>120</a:t>
            </a:r>
          </a:p>
        </p:txBody>
      </p:sp>
      <p:sp>
        <p:nvSpPr>
          <p:cNvPr id="50" name="ZoneTexte 49"/>
          <p:cNvSpPr txBox="1"/>
          <p:nvPr/>
        </p:nvSpPr>
        <p:spPr>
          <a:xfrm>
            <a:off x="8991052" y="4118272"/>
            <a:ext cx="380232" cy="277640"/>
          </a:xfrm>
          <a:prstGeom prst="rect">
            <a:avLst/>
          </a:prstGeom>
          <a:noFill/>
        </p:spPr>
        <p:txBody>
          <a:bodyPr wrap="none" rtlCol="0">
            <a:spAutoFit/>
          </a:bodyPr>
          <a:lstStyle/>
          <a:p>
            <a:pPr algn="r"/>
            <a:r>
              <a:rPr lang="fr-FR" sz="1400" dirty="0">
                <a:solidFill>
                  <a:schemeClr val="tx1"/>
                </a:solidFill>
                <a:latin typeface="DIN-Bold" pitchFamily="2" charset="0"/>
              </a:rPr>
              <a:t>90</a:t>
            </a:r>
          </a:p>
        </p:txBody>
      </p:sp>
      <p:sp>
        <p:nvSpPr>
          <p:cNvPr id="51" name="ZoneTexte 50"/>
          <p:cNvSpPr txBox="1"/>
          <p:nvPr/>
        </p:nvSpPr>
        <p:spPr>
          <a:xfrm>
            <a:off x="8991052" y="4658332"/>
            <a:ext cx="380232" cy="277640"/>
          </a:xfrm>
          <a:prstGeom prst="rect">
            <a:avLst/>
          </a:prstGeom>
          <a:noFill/>
        </p:spPr>
        <p:txBody>
          <a:bodyPr wrap="none" rtlCol="0">
            <a:spAutoFit/>
          </a:bodyPr>
          <a:lstStyle/>
          <a:p>
            <a:pPr algn="r"/>
            <a:r>
              <a:rPr lang="fr-FR" sz="1400" dirty="0">
                <a:solidFill>
                  <a:schemeClr val="tx1"/>
                </a:solidFill>
                <a:latin typeface="DIN-Bold" pitchFamily="2" charset="0"/>
              </a:rPr>
              <a:t>60</a:t>
            </a:r>
          </a:p>
        </p:txBody>
      </p:sp>
      <p:sp>
        <p:nvSpPr>
          <p:cNvPr id="52" name="ZoneTexte 51"/>
          <p:cNvSpPr txBox="1"/>
          <p:nvPr/>
        </p:nvSpPr>
        <p:spPr>
          <a:xfrm>
            <a:off x="8991052" y="5198392"/>
            <a:ext cx="380232" cy="277640"/>
          </a:xfrm>
          <a:prstGeom prst="rect">
            <a:avLst/>
          </a:prstGeom>
          <a:noFill/>
        </p:spPr>
        <p:txBody>
          <a:bodyPr wrap="none" rtlCol="0">
            <a:spAutoFit/>
          </a:bodyPr>
          <a:lstStyle/>
          <a:p>
            <a:pPr algn="r"/>
            <a:r>
              <a:rPr lang="fr-FR" sz="1400" dirty="0">
                <a:solidFill>
                  <a:schemeClr val="tx1"/>
                </a:solidFill>
                <a:latin typeface="DIN-Bold" pitchFamily="2" charset="0"/>
              </a:rPr>
              <a:t>30</a:t>
            </a:r>
          </a:p>
        </p:txBody>
      </p:sp>
      <p:sp>
        <p:nvSpPr>
          <p:cNvPr id="53" name="ZoneTexte 52"/>
          <p:cNvSpPr txBox="1"/>
          <p:nvPr/>
        </p:nvSpPr>
        <p:spPr>
          <a:xfrm>
            <a:off x="9088835" y="5738452"/>
            <a:ext cx="282449" cy="277640"/>
          </a:xfrm>
          <a:prstGeom prst="rect">
            <a:avLst/>
          </a:prstGeom>
          <a:noFill/>
        </p:spPr>
        <p:txBody>
          <a:bodyPr wrap="none" rtlCol="0">
            <a:spAutoFit/>
          </a:bodyPr>
          <a:lstStyle/>
          <a:p>
            <a:pPr algn="r"/>
            <a:r>
              <a:rPr lang="fr-FR" sz="1400" dirty="0">
                <a:solidFill>
                  <a:schemeClr val="tx1"/>
                </a:solidFill>
                <a:latin typeface="DIN-Bold" pitchFamily="2" charset="0"/>
              </a:rPr>
              <a:t>0</a:t>
            </a:r>
          </a:p>
        </p:txBody>
      </p:sp>
      <p:sp>
        <p:nvSpPr>
          <p:cNvPr id="54" name="Rectangle 53"/>
          <p:cNvSpPr/>
          <p:nvPr/>
        </p:nvSpPr>
        <p:spPr bwMode="auto">
          <a:xfrm>
            <a:off x="9438498" y="476672"/>
            <a:ext cx="195022" cy="5400600"/>
          </a:xfrm>
          <a:prstGeom prst="rect">
            <a:avLst/>
          </a:prstGeom>
          <a:solidFill>
            <a:schemeClr val="bg1">
              <a:lumMod val="50000"/>
            </a:schemeClr>
          </a:solidFill>
          <a:ln>
            <a:headEnd type="none" w="med" len="med"/>
            <a:tailEnd type="none" w="med" len="med"/>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vert" wrap="square" lIns="91440" tIns="45720" rIns="91440" bIns="45720" numCol="1" spcCol="0" rtlCol="0" fromWordArt="0" anchor="ctr" anchorCtr="0" forceAA="0" compatLnSpc="1">
            <a:prstTxWarp prst="textNoShape">
              <a:avLst/>
            </a:prstTxWarp>
            <a:noAutofit/>
          </a:bodyPr>
          <a:lstStyle/>
          <a:p>
            <a:pPr algn="ctr"/>
            <a:r>
              <a:rPr lang="fr-FR" sz="1400" dirty="0">
                <a:solidFill>
                  <a:schemeClr val="bg1"/>
                </a:solidFill>
                <a:latin typeface="DIN-Medium" pitchFamily="2" charset="0"/>
              </a:rPr>
              <a:t>Crédits ECTS</a:t>
            </a:r>
          </a:p>
        </p:txBody>
      </p:sp>
      <p:grpSp>
        <p:nvGrpSpPr>
          <p:cNvPr id="56" name="Groupe 55"/>
          <p:cNvGrpSpPr/>
          <p:nvPr/>
        </p:nvGrpSpPr>
        <p:grpSpPr>
          <a:xfrm>
            <a:off x="5163023" y="5922370"/>
            <a:ext cx="1630747" cy="602974"/>
            <a:chOff x="5082919" y="6016487"/>
            <a:chExt cx="2610679" cy="748748"/>
          </a:xfrm>
        </p:grpSpPr>
        <p:sp>
          <p:nvSpPr>
            <p:cNvPr id="55" name="Forme libre 54"/>
            <p:cNvSpPr/>
            <p:nvPr/>
          </p:nvSpPr>
          <p:spPr bwMode="auto">
            <a:xfrm>
              <a:off x="5082919" y="6016487"/>
              <a:ext cx="2610679" cy="291548"/>
            </a:xfrm>
            <a:custGeom>
              <a:avLst/>
              <a:gdLst>
                <a:gd name="connsiteX0" fmla="*/ 0 w 2610679"/>
                <a:gd name="connsiteY0" fmla="*/ 291548 h 291548"/>
                <a:gd name="connsiteX1" fmla="*/ 1311966 w 2610679"/>
                <a:gd name="connsiteY1" fmla="*/ 0 h 291548"/>
                <a:gd name="connsiteX2" fmla="*/ 2610679 w 2610679"/>
                <a:gd name="connsiteY2" fmla="*/ 291548 h 291548"/>
              </a:gdLst>
              <a:ahLst/>
              <a:cxnLst>
                <a:cxn ang="0">
                  <a:pos x="connsiteX0" y="connsiteY0"/>
                </a:cxn>
                <a:cxn ang="0">
                  <a:pos x="connsiteX1" y="connsiteY1"/>
                </a:cxn>
                <a:cxn ang="0">
                  <a:pos x="connsiteX2" y="connsiteY2"/>
                </a:cxn>
              </a:cxnLst>
              <a:rect l="l" t="t" r="r" b="b"/>
              <a:pathLst>
                <a:path w="2610679" h="291548">
                  <a:moveTo>
                    <a:pt x="0" y="291548"/>
                  </a:moveTo>
                  <a:cubicBezTo>
                    <a:pt x="438426" y="145774"/>
                    <a:pt x="876853" y="0"/>
                    <a:pt x="1311966" y="0"/>
                  </a:cubicBezTo>
                  <a:cubicBezTo>
                    <a:pt x="1747079" y="0"/>
                    <a:pt x="2178879" y="145774"/>
                    <a:pt x="2610679" y="291548"/>
                  </a:cubicBezTo>
                </a:path>
              </a:pathLst>
            </a:custGeom>
            <a:noFill/>
            <a:ln w="38100" cap="flat" cmpd="sng" algn="ctr">
              <a:solidFill>
                <a:schemeClr val="accent6">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endParaRPr kumimoji="0" lang="fr-FR" sz="2400" b="0" i="0" u="none" strike="noStrike" cap="none" normalizeH="0" baseline="0">
                <a:ln>
                  <a:noFill/>
                </a:ln>
                <a:solidFill>
                  <a:schemeClr val="bg1"/>
                </a:solidFill>
                <a:effectLst/>
                <a:latin typeface="Times New Roman" pitchFamily="18" charset="0"/>
              </a:endParaRPr>
            </a:p>
          </p:txBody>
        </p:sp>
        <p:sp>
          <p:nvSpPr>
            <p:cNvPr id="60" name="Forme libre 59"/>
            <p:cNvSpPr/>
            <p:nvPr/>
          </p:nvSpPr>
          <p:spPr bwMode="auto">
            <a:xfrm>
              <a:off x="5082919" y="6168887"/>
              <a:ext cx="2610679" cy="291548"/>
            </a:xfrm>
            <a:custGeom>
              <a:avLst/>
              <a:gdLst>
                <a:gd name="connsiteX0" fmla="*/ 0 w 2610679"/>
                <a:gd name="connsiteY0" fmla="*/ 291548 h 291548"/>
                <a:gd name="connsiteX1" fmla="*/ 1311966 w 2610679"/>
                <a:gd name="connsiteY1" fmla="*/ 0 h 291548"/>
                <a:gd name="connsiteX2" fmla="*/ 2610679 w 2610679"/>
                <a:gd name="connsiteY2" fmla="*/ 291548 h 291548"/>
              </a:gdLst>
              <a:ahLst/>
              <a:cxnLst>
                <a:cxn ang="0">
                  <a:pos x="connsiteX0" y="connsiteY0"/>
                </a:cxn>
                <a:cxn ang="0">
                  <a:pos x="connsiteX1" y="connsiteY1"/>
                </a:cxn>
                <a:cxn ang="0">
                  <a:pos x="connsiteX2" y="connsiteY2"/>
                </a:cxn>
              </a:cxnLst>
              <a:rect l="l" t="t" r="r" b="b"/>
              <a:pathLst>
                <a:path w="2610679" h="291548">
                  <a:moveTo>
                    <a:pt x="0" y="291548"/>
                  </a:moveTo>
                  <a:cubicBezTo>
                    <a:pt x="438426" y="145774"/>
                    <a:pt x="876853" y="0"/>
                    <a:pt x="1311966" y="0"/>
                  </a:cubicBezTo>
                  <a:cubicBezTo>
                    <a:pt x="1747079" y="0"/>
                    <a:pt x="2178879" y="145774"/>
                    <a:pt x="2610679" y="291548"/>
                  </a:cubicBezTo>
                </a:path>
              </a:pathLst>
            </a:custGeom>
            <a:noFill/>
            <a:ln w="381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endParaRPr kumimoji="0" lang="fr-FR" sz="2400" b="0" i="0" u="none" strike="noStrike" cap="none" normalizeH="0" baseline="0">
                <a:ln>
                  <a:noFill/>
                </a:ln>
                <a:solidFill>
                  <a:schemeClr val="bg1"/>
                </a:solidFill>
                <a:effectLst/>
                <a:latin typeface="Times New Roman" pitchFamily="18" charset="0"/>
              </a:endParaRPr>
            </a:p>
          </p:txBody>
        </p:sp>
        <p:sp>
          <p:nvSpPr>
            <p:cNvPr id="61" name="Forme libre 60"/>
            <p:cNvSpPr/>
            <p:nvPr/>
          </p:nvSpPr>
          <p:spPr bwMode="auto">
            <a:xfrm>
              <a:off x="5082919" y="6321287"/>
              <a:ext cx="2610679" cy="291548"/>
            </a:xfrm>
            <a:custGeom>
              <a:avLst/>
              <a:gdLst>
                <a:gd name="connsiteX0" fmla="*/ 0 w 2610679"/>
                <a:gd name="connsiteY0" fmla="*/ 291548 h 291548"/>
                <a:gd name="connsiteX1" fmla="*/ 1311966 w 2610679"/>
                <a:gd name="connsiteY1" fmla="*/ 0 h 291548"/>
                <a:gd name="connsiteX2" fmla="*/ 2610679 w 2610679"/>
                <a:gd name="connsiteY2" fmla="*/ 291548 h 291548"/>
              </a:gdLst>
              <a:ahLst/>
              <a:cxnLst>
                <a:cxn ang="0">
                  <a:pos x="connsiteX0" y="connsiteY0"/>
                </a:cxn>
                <a:cxn ang="0">
                  <a:pos x="connsiteX1" y="connsiteY1"/>
                </a:cxn>
                <a:cxn ang="0">
                  <a:pos x="connsiteX2" y="connsiteY2"/>
                </a:cxn>
              </a:cxnLst>
              <a:rect l="l" t="t" r="r" b="b"/>
              <a:pathLst>
                <a:path w="2610679" h="291548">
                  <a:moveTo>
                    <a:pt x="0" y="291548"/>
                  </a:moveTo>
                  <a:cubicBezTo>
                    <a:pt x="438426" y="145774"/>
                    <a:pt x="876853" y="0"/>
                    <a:pt x="1311966" y="0"/>
                  </a:cubicBezTo>
                  <a:cubicBezTo>
                    <a:pt x="1747079" y="0"/>
                    <a:pt x="2178879" y="145774"/>
                    <a:pt x="2610679" y="291548"/>
                  </a:cubicBezTo>
                </a:path>
              </a:pathLst>
            </a:custGeom>
            <a:noFill/>
            <a:ln w="38100" cap="flat" cmpd="sng" algn="ctr">
              <a:solidFill>
                <a:schemeClr val="accent6">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endParaRPr kumimoji="0" lang="fr-FR" sz="2400" b="0" i="0" u="none" strike="noStrike" cap="none" normalizeH="0" baseline="0">
                <a:ln>
                  <a:noFill/>
                </a:ln>
                <a:solidFill>
                  <a:schemeClr val="bg1"/>
                </a:solidFill>
                <a:effectLst/>
                <a:latin typeface="Times New Roman" pitchFamily="18" charset="0"/>
              </a:endParaRPr>
            </a:p>
          </p:txBody>
        </p:sp>
        <p:sp>
          <p:nvSpPr>
            <p:cNvPr id="62" name="Forme libre 61"/>
            <p:cNvSpPr/>
            <p:nvPr/>
          </p:nvSpPr>
          <p:spPr bwMode="auto">
            <a:xfrm>
              <a:off x="5082919" y="6473687"/>
              <a:ext cx="2610679" cy="291548"/>
            </a:xfrm>
            <a:custGeom>
              <a:avLst/>
              <a:gdLst>
                <a:gd name="connsiteX0" fmla="*/ 0 w 2610679"/>
                <a:gd name="connsiteY0" fmla="*/ 291548 h 291548"/>
                <a:gd name="connsiteX1" fmla="*/ 1311966 w 2610679"/>
                <a:gd name="connsiteY1" fmla="*/ 0 h 291548"/>
                <a:gd name="connsiteX2" fmla="*/ 2610679 w 2610679"/>
                <a:gd name="connsiteY2" fmla="*/ 291548 h 291548"/>
              </a:gdLst>
              <a:ahLst/>
              <a:cxnLst>
                <a:cxn ang="0">
                  <a:pos x="connsiteX0" y="connsiteY0"/>
                </a:cxn>
                <a:cxn ang="0">
                  <a:pos x="connsiteX1" y="connsiteY1"/>
                </a:cxn>
                <a:cxn ang="0">
                  <a:pos x="connsiteX2" y="connsiteY2"/>
                </a:cxn>
              </a:cxnLst>
              <a:rect l="l" t="t" r="r" b="b"/>
              <a:pathLst>
                <a:path w="2610679" h="291548">
                  <a:moveTo>
                    <a:pt x="0" y="291548"/>
                  </a:moveTo>
                  <a:cubicBezTo>
                    <a:pt x="438426" y="145774"/>
                    <a:pt x="876853" y="0"/>
                    <a:pt x="1311966" y="0"/>
                  </a:cubicBezTo>
                  <a:cubicBezTo>
                    <a:pt x="1747079" y="0"/>
                    <a:pt x="2178879" y="145774"/>
                    <a:pt x="2610679" y="291548"/>
                  </a:cubicBezTo>
                </a:path>
              </a:pathLst>
            </a:custGeom>
            <a:noFill/>
            <a:ln w="38100" cap="flat" cmpd="sng" algn="ctr">
              <a:solidFill>
                <a:schemeClr val="accent6">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endParaRPr kumimoji="0" lang="fr-FR" sz="2400" b="0" i="0" u="none" strike="noStrike" cap="none" normalizeH="0" baseline="0">
                <a:ln>
                  <a:noFill/>
                </a:ln>
                <a:solidFill>
                  <a:schemeClr val="bg1"/>
                </a:solidFill>
                <a:effectLst/>
                <a:latin typeface="Times New Roman" pitchFamily="18" charset="0"/>
              </a:endParaRPr>
            </a:p>
          </p:txBody>
        </p:sp>
      </p:grpSp>
      <p:sp>
        <p:nvSpPr>
          <p:cNvPr id="57" name="ZoneTexte 56"/>
          <p:cNvSpPr txBox="1"/>
          <p:nvPr/>
        </p:nvSpPr>
        <p:spPr>
          <a:xfrm>
            <a:off x="5801701" y="6437310"/>
            <a:ext cx="606556" cy="309828"/>
          </a:xfrm>
          <a:prstGeom prst="rect">
            <a:avLst/>
          </a:prstGeom>
          <a:noFill/>
        </p:spPr>
        <p:txBody>
          <a:bodyPr wrap="none" rtlCol="0">
            <a:spAutoFit/>
          </a:bodyPr>
          <a:lstStyle/>
          <a:p>
            <a:r>
              <a:rPr lang="fr-FR" sz="1600" dirty="0">
                <a:solidFill>
                  <a:schemeClr val="tx1">
                    <a:lumMod val="50000"/>
                    <a:lumOff val="50000"/>
                  </a:schemeClr>
                </a:solidFill>
                <a:latin typeface="DIN-Bold" pitchFamily="2" charset="0"/>
              </a:rPr>
              <a:t>BAC</a:t>
            </a:r>
            <a:endParaRPr lang="fr-FR" dirty="0">
              <a:solidFill>
                <a:schemeClr val="tx1">
                  <a:lumMod val="50000"/>
                  <a:lumOff val="50000"/>
                </a:schemeClr>
              </a:solidFill>
              <a:latin typeface="DIN-Bold" pitchFamily="2" charset="0"/>
            </a:endParaRPr>
          </a:p>
        </p:txBody>
      </p:sp>
      <p:sp>
        <p:nvSpPr>
          <p:cNvPr id="58" name="Rectangle 57"/>
          <p:cNvSpPr/>
          <p:nvPr/>
        </p:nvSpPr>
        <p:spPr bwMode="auto">
          <a:xfrm>
            <a:off x="6318863" y="2096852"/>
            <a:ext cx="1712695" cy="540060"/>
          </a:xfrm>
          <a:prstGeom prst="rect">
            <a:avLst/>
          </a:prstGeom>
          <a:solidFill>
            <a:srgbClr val="931107"/>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400" dirty="0">
                <a:solidFill>
                  <a:schemeClr val="bg1"/>
                </a:solidFill>
                <a:latin typeface="DIN-Medium" pitchFamily="2" charset="0"/>
              </a:rPr>
              <a:t>M1S1</a:t>
            </a:r>
          </a:p>
        </p:txBody>
      </p:sp>
      <p:sp>
        <p:nvSpPr>
          <p:cNvPr id="63" name="Rectangle 62"/>
          <p:cNvSpPr/>
          <p:nvPr/>
        </p:nvSpPr>
        <p:spPr bwMode="auto">
          <a:xfrm>
            <a:off x="6318863" y="1556792"/>
            <a:ext cx="1712695" cy="540060"/>
          </a:xfrm>
          <a:prstGeom prst="rect">
            <a:avLst/>
          </a:prstGeom>
          <a:solidFill>
            <a:srgbClr val="931107"/>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400" dirty="0">
                <a:solidFill>
                  <a:schemeClr val="bg1"/>
                </a:solidFill>
                <a:latin typeface="DIN-Medium" pitchFamily="2" charset="0"/>
              </a:rPr>
              <a:t>M1S2</a:t>
            </a:r>
          </a:p>
        </p:txBody>
      </p:sp>
      <p:sp>
        <p:nvSpPr>
          <p:cNvPr id="27" name="Rectangle 26"/>
          <p:cNvSpPr/>
          <p:nvPr/>
        </p:nvSpPr>
        <p:spPr bwMode="auto">
          <a:xfrm>
            <a:off x="6315150" y="1016732"/>
            <a:ext cx="2598289" cy="540060"/>
          </a:xfrm>
          <a:prstGeom prst="rect">
            <a:avLst/>
          </a:prstGeom>
          <a:solidFill>
            <a:srgbClr val="931107"/>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400" dirty="0">
                <a:solidFill>
                  <a:schemeClr val="bg1"/>
                </a:solidFill>
                <a:latin typeface="DIN-Medium" pitchFamily="2" charset="0"/>
              </a:rPr>
              <a:t>M2S3</a:t>
            </a:r>
          </a:p>
        </p:txBody>
      </p:sp>
      <p:sp>
        <p:nvSpPr>
          <p:cNvPr id="28" name="Rectangle 27"/>
          <p:cNvSpPr/>
          <p:nvPr/>
        </p:nvSpPr>
        <p:spPr bwMode="auto">
          <a:xfrm>
            <a:off x="6315150" y="476672"/>
            <a:ext cx="2598289" cy="540060"/>
          </a:xfrm>
          <a:prstGeom prst="rect">
            <a:avLst/>
          </a:prstGeom>
          <a:solidFill>
            <a:srgbClr val="CC3300"/>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400" dirty="0">
                <a:solidFill>
                  <a:schemeClr val="bg1"/>
                </a:solidFill>
                <a:latin typeface="DIN-Medium" pitchFamily="2" charset="0"/>
              </a:rPr>
              <a:t>M2S4</a:t>
            </a:r>
          </a:p>
          <a:p>
            <a:pPr algn="ctr"/>
            <a:r>
              <a:rPr lang="fr-FR" sz="1400" dirty="0">
                <a:solidFill>
                  <a:schemeClr val="bg1"/>
                </a:solidFill>
                <a:latin typeface="DIN-Medium" pitchFamily="2" charset="0"/>
              </a:rPr>
              <a:t>Stage</a:t>
            </a:r>
          </a:p>
        </p:txBody>
      </p:sp>
      <p:sp>
        <p:nvSpPr>
          <p:cNvPr id="64" name="Rectangle 63"/>
          <p:cNvSpPr/>
          <p:nvPr/>
        </p:nvSpPr>
        <p:spPr bwMode="auto">
          <a:xfrm>
            <a:off x="4675083" y="5337212"/>
            <a:ext cx="1263756" cy="540060"/>
          </a:xfrm>
          <a:prstGeom prst="rect">
            <a:avLst/>
          </a:prstGeom>
          <a:solidFill>
            <a:schemeClr val="bg1">
              <a:lumMod val="65000"/>
            </a:schemeClr>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r>
              <a:rPr kumimoji="0" lang="fr-FR" sz="1400" b="0" i="0" u="none" strike="noStrike" cap="none" normalizeH="0" baseline="0" dirty="0">
                <a:ln>
                  <a:noFill/>
                </a:ln>
                <a:solidFill>
                  <a:schemeClr val="bg1"/>
                </a:solidFill>
                <a:effectLst/>
                <a:latin typeface="DIN-Medium" pitchFamily="2" charset="0"/>
              </a:rPr>
              <a:t>TC01</a:t>
            </a:r>
          </a:p>
        </p:txBody>
      </p:sp>
      <p:sp>
        <p:nvSpPr>
          <p:cNvPr id="65" name="Rectangle 64"/>
          <p:cNvSpPr/>
          <p:nvPr/>
        </p:nvSpPr>
        <p:spPr bwMode="auto">
          <a:xfrm>
            <a:off x="4675083" y="4797152"/>
            <a:ext cx="1263756" cy="540060"/>
          </a:xfrm>
          <a:prstGeom prst="rect">
            <a:avLst/>
          </a:prstGeom>
          <a:solidFill>
            <a:schemeClr val="bg1">
              <a:lumMod val="65000"/>
            </a:schemeClr>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400" dirty="0">
                <a:solidFill>
                  <a:schemeClr val="bg1"/>
                </a:solidFill>
                <a:latin typeface="DIN-Medium" pitchFamily="2" charset="0"/>
              </a:rPr>
              <a:t>TC02</a:t>
            </a:r>
          </a:p>
        </p:txBody>
      </p:sp>
      <p:sp>
        <p:nvSpPr>
          <p:cNvPr id="67" name="Rectangle 66"/>
          <p:cNvSpPr/>
          <p:nvPr/>
        </p:nvSpPr>
        <p:spPr bwMode="auto">
          <a:xfrm>
            <a:off x="4675083" y="4257092"/>
            <a:ext cx="1263756" cy="540060"/>
          </a:xfrm>
          <a:prstGeom prst="rect">
            <a:avLst/>
          </a:prstGeom>
          <a:solidFill>
            <a:schemeClr val="bg1">
              <a:lumMod val="65000"/>
            </a:schemeClr>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400" dirty="0">
                <a:solidFill>
                  <a:schemeClr val="bg1"/>
                </a:solidFill>
                <a:latin typeface="DIN-Medium" pitchFamily="2" charset="0"/>
              </a:rPr>
              <a:t>TC03</a:t>
            </a:r>
          </a:p>
        </p:txBody>
      </p:sp>
      <p:sp>
        <p:nvSpPr>
          <p:cNvPr id="68" name="Rectangle 67"/>
          <p:cNvSpPr/>
          <p:nvPr/>
        </p:nvSpPr>
        <p:spPr bwMode="auto">
          <a:xfrm>
            <a:off x="4675083" y="3717032"/>
            <a:ext cx="1263756" cy="540060"/>
          </a:xfrm>
          <a:prstGeom prst="rect">
            <a:avLst/>
          </a:prstGeom>
          <a:solidFill>
            <a:schemeClr val="bg1">
              <a:lumMod val="65000"/>
            </a:schemeClr>
          </a:solidFill>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400" dirty="0">
                <a:solidFill>
                  <a:schemeClr val="bg1"/>
                </a:solidFill>
                <a:latin typeface="DIN-Medium" pitchFamily="2" charset="0"/>
              </a:rPr>
              <a:t>TC04</a:t>
            </a:r>
          </a:p>
        </p:txBody>
      </p:sp>
      <p:sp>
        <p:nvSpPr>
          <p:cNvPr id="69" name="Rectangle 68"/>
          <p:cNvSpPr/>
          <p:nvPr/>
        </p:nvSpPr>
        <p:spPr bwMode="auto">
          <a:xfrm>
            <a:off x="4675083" y="3176972"/>
            <a:ext cx="1263756" cy="540060"/>
          </a:xfrm>
          <a:prstGeom prst="rect">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r>
              <a:rPr kumimoji="0" lang="fr-FR" sz="1400" b="0" i="0" u="none" strike="noStrike" cap="none" normalizeH="0" baseline="0" dirty="0">
                <a:ln>
                  <a:noFill/>
                </a:ln>
                <a:solidFill>
                  <a:schemeClr val="bg1"/>
                </a:solidFill>
                <a:effectLst/>
                <a:latin typeface="DIN-Medium" pitchFamily="2" charset="0"/>
              </a:rPr>
              <a:t>GX01</a:t>
            </a:r>
          </a:p>
        </p:txBody>
      </p:sp>
      <p:sp>
        <p:nvSpPr>
          <p:cNvPr id="70" name="Rectangle 69"/>
          <p:cNvSpPr/>
          <p:nvPr/>
        </p:nvSpPr>
        <p:spPr bwMode="auto">
          <a:xfrm>
            <a:off x="4675083" y="2636912"/>
            <a:ext cx="1263756" cy="540060"/>
          </a:xfrm>
          <a:prstGeom prst="rect">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400" dirty="0">
                <a:solidFill>
                  <a:schemeClr val="bg1"/>
                </a:solidFill>
                <a:latin typeface="DIN-Medium" pitchFamily="2" charset="0"/>
              </a:rPr>
              <a:t>GX02</a:t>
            </a:r>
          </a:p>
        </p:txBody>
      </p:sp>
      <p:sp>
        <p:nvSpPr>
          <p:cNvPr id="71" name="Rectangle 70"/>
          <p:cNvSpPr/>
          <p:nvPr/>
        </p:nvSpPr>
        <p:spPr bwMode="auto">
          <a:xfrm>
            <a:off x="4675082" y="2096852"/>
            <a:ext cx="1502053" cy="540060"/>
          </a:xfrm>
          <a:prstGeom prst="rect">
            <a:avLst/>
          </a:prstGeom>
          <a:solidFill>
            <a:schemeClr val="bg1">
              <a:lumMod val="65000"/>
            </a:schemeClr>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400" dirty="0">
                <a:solidFill>
                  <a:schemeClr val="bg1"/>
                </a:solidFill>
                <a:latin typeface="DIN-Medium" pitchFamily="2" charset="0"/>
              </a:rPr>
              <a:t>GX03 – Stage </a:t>
            </a:r>
            <a:r>
              <a:rPr lang="fr-FR" sz="1400" dirty="0" err="1">
                <a:solidFill>
                  <a:schemeClr val="bg1"/>
                </a:solidFill>
                <a:latin typeface="DIN-Medium" pitchFamily="2" charset="0"/>
              </a:rPr>
              <a:t>assist</a:t>
            </a:r>
            <a:r>
              <a:rPr lang="fr-FR" sz="1400" dirty="0">
                <a:solidFill>
                  <a:schemeClr val="bg1"/>
                </a:solidFill>
                <a:latin typeface="DIN-Medium" pitchFamily="2" charset="0"/>
              </a:rPr>
              <a:t>. ingénieur</a:t>
            </a:r>
          </a:p>
        </p:txBody>
      </p:sp>
      <p:sp>
        <p:nvSpPr>
          <p:cNvPr id="72" name="Rectangle 71"/>
          <p:cNvSpPr/>
          <p:nvPr/>
        </p:nvSpPr>
        <p:spPr bwMode="auto">
          <a:xfrm>
            <a:off x="4675082" y="1556792"/>
            <a:ext cx="1502053" cy="540060"/>
          </a:xfrm>
          <a:prstGeom prst="rect">
            <a:avLst/>
          </a:prstGeom>
          <a:solidFill>
            <a:schemeClr val="bg1">
              <a:lumMod val="65000"/>
            </a:schemeClr>
          </a:soli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400" dirty="0">
                <a:solidFill>
                  <a:schemeClr val="bg1"/>
                </a:solidFill>
                <a:latin typeface="DIN-Medium" pitchFamily="2" charset="0"/>
              </a:rPr>
              <a:t>GX04</a:t>
            </a:r>
          </a:p>
        </p:txBody>
      </p:sp>
      <p:sp>
        <p:nvSpPr>
          <p:cNvPr id="106" name="Rectangle 105"/>
          <p:cNvSpPr/>
          <p:nvPr/>
        </p:nvSpPr>
        <p:spPr bwMode="auto">
          <a:xfrm>
            <a:off x="5745088" y="2636912"/>
            <a:ext cx="1224135" cy="540060"/>
          </a:xfrm>
          <a:prstGeom prst="rect">
            <a:avLst/>
          </a:prstGeom>
          <a:gradFill flip="none" rotWithShape="1">
            <a:gsLst>
              <a:gs pos="49000">
                <a:schemeClr val="bg1">
                  <a:lumMod val="65000"/>
                </a:schemeClr>
              </a:gs>
              <a:gs pos="50000">
                <a:srgbClr val="CC6600"/>
              </a:gs>
            </a:gsLst>
            <a:lin ang="0" scaled="1"/>
            <a:tileRect/>
          </a:gra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400" dirty="0">
                <a:solidFill>
                  <a:schemeClr val="bg1"/>
                </a:solidFill>
                <a:latin typeface="DIN-Medium" pitchFamily="2" charset="0"/>
              </a:rPr>
              <a:t>hutech06 Stage</a:t>
            </a:r>
          </a:p>
        </p:txBody>
      </p:sp>
      <p:sp>
        <p:nvSpPr>
          <p:cNvPr id="87" name="Chevron 86"/>
          <p:cNvSpPr/>
          <p:nvPr/>
        </p:nvSpPr>
        <p:spPr bwMode="auto">
          <a:xfrm>
            <a:off x="5667079" y="2276872"/>
            <a:ext cx="720080" cy="418704"/>
          </a:xfrm>
          <a:prstGeom prst="chevron">
            <a:avLst/>
          </a:prstGeom>
          <a:solidFill>
            <a:schemeClr val="bg2">
              <a:lumMod val="25000"/>
            </a:schemeClr>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endParaRPr lang="fr-FR">
              <a:solidFill>
                <a:schemeClr val="bg1"/>
              </a:solidFill>
              <a:latin typeface="Times New Roman" pitchFamily="18" charset="0"/>
            </a:endParaRPr>
          </a:p>
        </p:txBody>
      </p:sp>
      <p:sp>
        <p:nvSpPr>
          <p:cNvPr id="89" name="Rectangle 88"/>
          <p:cNvSpPr/>
          <p:nvPr/>
        </p:nvSpPr>
        <p:spPr bwMode="auto">
          <a:xfrm>
            <a:off x="4658967" y="1016732"/>
            <a:ext cx="1296144" cy="540060"/>
          </a:xfrm>
          <a:prstGeom prst="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400" dirty="0">
                <a:solidFill>
                  <a:schemeClr val="bg1"/>
                </a:solidFill>
                <a:latin typeface="DIN-Medium" pitchFamily="2" charset="0"/>
              </a:rPr>
              <a:t>GX05</a:t>
            </a:r>
          </a:p>
        </p:txBody>
      </p:sp>
      <p:sp>
        <p:nvSpPr>
          <p:cNvPr id="90" name="Rectangle 89"/>
          <p:cNvSpPr/>
          <p:nvPr/>
        </p:nvSpPr>
        <p:spPr bwMode="auto">
          <a:xfrm>
            <a:off x="4658967" y="476672"/>
            <a:ext cx="1296144" cy="540060"/>
          </a:xfrm>
          <a:prstGeom prst="rect">
            <a:avLst/>
          </a:prstGeom>
          <a:solidFill>
            <a:srgbClr val="00B0F0"/>
          </a:soli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400" dirty="0">
                <a:solidFill>
                  <a:schemeClr val="bg1"/>
                </a:solidFill>
                <a:latin typeface="DIN-Medium" pitchFamily="2" charset="0"/>
              </a:rPr>
              <a:t>GX06 Stage</a:t>
            </a:r>
          </a:p>
        </p:txBody>
      </p:sp>
      <p:sp>
        <p:nvSpPr>
          <p:cNvPr id="94" name="Rectangle 93"/>
          <p:cNvSpPr/>
          <p:nvPr/>
        </p:nvSpPr>
        <p:spPr bwMode="auto">
          <a:xfrm>
            <a:off x="5955112" y="476672"/>
            <a:ext cx="360039" cy="540060"/>
          </a:xfrm>
          <a:prstGeom prst="rect">
            <a:avLst/>
          </a:prstGeom>
          <a:gradFill flip="none" rotWithShape="1">
            <a:gsLst>
              <a:gs pos="0">
                <a:schemeClr val="accent5"/>
              </a:gs>
              <a:gs pos="34000">
                <a:schemeClr val="accent5"/>
              </a:gs>
              <a:gs pos="66000">
                <a:srgbClr val="CC3300"/>
              </a:gs>
            </a:gsLst>
            <a:lin ang="0" scaled="1"/>
            <a:tileRect/>
          </a:gra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400" dirty="0">
                <a:solidFill>
                  <a:schemeClr val="bg1"/>
                </a:solidFill>
                <a:latin typeface="DIN-Medium" pitchFamily="2" charset="0"/>
              </a:rPr>
              <a:t>//</a:t>
            </a:r>
          </a:p>
        </p:txBody>
      </p:sp>
      <p:sp>
        <p:nvSpPr>
          <p:cNvPr id="93" name="Rectangle 92"/>
          <p:cNvSpPr/>
          <p:nvPr/>
        </p:nvSpPr>
        <p:spPr bwMode="auto">
          <a:xfrm>
            <a:off x="5955112" y="1016732"/>
            <a:ext cx="360039" cy="540060"/>
          </a:xfrm>
          <a:prstGeom prst="rect">
            <a:avLst/>
          </a:prstGeom>
          <a:gradFill flip="none" rotWithShape="1">
            <a:gsLst>
              <a:gs pos="0">
                <a:schemeClr val="accent1">
                  <a:shade val="51000"/>
                  <a:satMod val="130000"/>
                </a:schemeClr>
              </a:gs>
              <a:gs pos="39000">
                <a:schemeClr val="accent1">
                  <a:shade val="93000"/>
                  <a:satMod val="130000"/>
                </a:schemeClr>
              </a:gs>
              <a:gs pos="66000">
                <a:srgbClr val="A50021"/>
              </a:gs>
            </a:gsLst>
            <a:lin ang="0" scaled="1"/>
            <a:tileRect/>
          </a:gradFill>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400" dirty="0">
                <a:solidFill>
                  <a:schemeClr val="bg1"/>
                </a:solidFill>
                <a:latin typeface="DIN-Medium" pitchFamily="2" charset="0"/>
              </a:rPr>
              <a:t>//</a:t>
            </a:r>
          </a:p>
        </p:txBody>
      </p:sp>
      <p:sp>
        <p:nvSpPr>
          <p:cNvPr id="88" name="Chevron 87"/>
          <p:cNvSpPr/>
          <p:nvPr/>
        </p:nvSpPr>
        <p:spPr bwMode="auto">
          <a:xfrm>
            <a:off x="5595071" y="1340768"/>
            <a:ext cx="720080" cy="418704"/>
          </a:xfrm>
          <a:prstGeom prst="chevron">
            <a:avLst/>
          </a:prstGeom>
          <a:solidFill>
            <a:schemeClr val="bg2">
              <a:lumMod val="25000"/>
            </a:schemeClr>
          </a:solidFill>
          <a:ln>
            <a:headEnd type="none" w="med" len="med"/>
            <a:tailEnd type="none" w="med" len="med"/>
          </a:ln>
        </p:spPr>
        <p:style>
          <a:lnRef idx="0">
            <a:schemeClr val="accent4"/>
          </a:lnRef>
          <a:fillRef idx="3">
            <a:schemeClr val="accent4"/>
          </a:fillRef>
          <a:effectRef idx="3">
            <a:schemeClr val="accent4"/>
          </a:effectRef>
          <a:fontRef idx="minor">
            <a:schemeClr val="lt1"/>
          </a:fontRef>
        </p:style>
        <p:txBody>
          <a:bodyPr vert="horz" wrap="square" lIns="91440" tIns="45720" rIns="91440" bIns="45720" numCol="1" rtlCol="0" anchor="t" anchorCtr="0" compatLnSpc="1">
            <a:prstTxWarp prst="textNoShape">
              <a:avLst/>
            </a:prstTxWarp>
          </a:bodyPr>
          <a:lstStyle/>
          <a:p>
            <a:endParaRPr lang="fr-FR">
              <a:solidFill>
                <a:schemeClr val="bg1"/>
              </a:solidFill>
              <a:latin typeface="Times New Roman" pitchFamily="18" charset="0"/>
            </a:endParaRPr>
          </a:p>
        </p:txBody>
      </p:sp>
      <p:sp>
        <p:nvSpPr>
          <p:cNvPr id="91" name="ZoneTexte 90"/>
          <p:cNvSpPr txBox="1"/>
          <p:nvPr/>
        </p:nvSpPr>
        <p:spPr>
          <a:xfrm>
            <a:off x="5739087" y="1412776"/>
            <a:ext cx="531290" cy="255455"/>
          </a:xfrm>
          <a:prstGeom prst="rect">
            <a:avLst/>
          </a:prstGeom>
          <a:noFill/>
        </p:spPr>
        <p:txBody>
          <a:bodyPr wrap="none" rtlCol="0">
            <a:spAutoFit/>
          </a:bodyPr>
          <a:lstStyle/>
          <a:p>
            <a:r>
              <a:rPr lang="fr-FR" sz="1200" dirty="0">
                <a:latin typeface="DIN-Bold" panose="02000503030000020004" pitchFamily="2" charset="0"/>
              </a:rPr>
              <a:t>~200</a:t>
            </a:r>
          </a:p>
        </p:txBody>
      </p:sp>
      <p:grpSp>
        <p:nvGrpSpPr>
          <p:cNvPr id="95" name="Groupe 97"/>
          <p:cNvGrpSpPr/>
          <p:nvPr/>
        </p:nvGrpSpPr>
        <p:grpSpPr>
          <a:xfrm>
            <a:off x="7041232" y="2708920"/>
            <a:ext cx="1080120" cy="602974"/>
            <a:chOff x="5082919" y="6016487"/>
            <a:chExt cx="2610679" cy="748748"/>
          </a:xfrm>
        </p:grpSpPr>
        <p:sp>
          <p:nvSpPr>
            <p:cNvPr id="96" name="Forme libre 95"/>
            <p:cNvSpPr/>
            <p:nvPr/>
          </p:nvSpPr>
          <p:spPr bwMode="auto">
            <a:xfrm>
              <a:off x="5082919" y="6016487"/>
              <a:ext cx="2610679" cy="291548"/>
            </a:xfrm>
            <a:custGeom>
              <a:avLst/>
              <a:gdLst>
                <a:gd name="connsiteX0" fmla="*/ 0 w 2610679"/>
                <a:gd name="connsiteY0" fmla="*/ 291548 h 291548"/>
                <a:gd name="connsiteX1" fmla="*/ 1311966 w 2610679"/>
                <a:gd name="connsiteY1" fmla="*/ 0 h 291548"/>
                <a:gd name="connsiteX2" fmla="*/ 2610679 w 2610679"/>
                <a:gd name="connsiteY2" fmla="*/ 291548 h 291548"/>
              </a:gdLst>
              <a:ahLst/>
              <a:cxnLst>
                <a:cxn ang="0">
                  <a:pos x="connsiteX0" y="connsiteY0"/>
                </a:cxn>
                <a:cxn ang="0">
                  <a:pos x="connsiteX1" y="connsiteY1"/>
                </a:cxn>
                <a:cxn ang="0">
                  <a:pos x="connsiteX2" y="connsiteY2"/>
                </a:cxn>
              </a:cxnLst>
              <a:rect l="l" t="t" r="r" b="b"/>
              <a:pathLst>
                <a:path w="2610679" h="291548">
                  <a:moveTo>
                    <a:pt x="0" y="291548"/>
                  </a:moveTo>
                  <a:cubicBezTo>
                    <a:pt x="438426" y="145774"/>
                    <a:pt x="876853" y="0"/>
                    <a:pt x="1311966" y="0"/>
                  </a:cubicBezTo>
                  <a:cubicBezTo>
                    <a:pt x="1747079" y="0"/>
                    <a:pt x="2178879" y="145774"/>
                    <a:pt x="2610679" y="291548"/>
                  </a:cubicBezTo>
                </a:path>
              </a:pathLst>
            </a:custGeom>
            <a:noFill/>
            <a:ln w="3810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endParaRPr kumimoji="0" lang="fr-FR" sz="2400" b="0" i="0" u="none" strike="noStrike" cap="none" normalizeH="0" baseline="0">
                <a:ln>
                  <a:noFill/>
                </a:ln>
                <a:solidFill>
                  <a:schemeClr val="bg1"/>
                </a:solidFill>
                <a:effectLst/>
                <a:latin typeface="Times New Roman" pitchFamily="18" charset="0"/>
              </a:endParaRPr>
            </a:p>
          </p:txBody>
        </p:sp>
        <p:sp>
          <p:nvSpPr>
            <p:cNvPr id="97" name="Forme libre 96"/>
            <p:cNvSpPr/>
            <p:nvPr/>
          </p:nvSpPr>
          <p:spPr bwMode="auto">
            <a:xfrm>
              <a:off x="5082919" y="6168887"/>
              <a:ext cx="2610679" cy="291548"/>
            </a:xfrm>
            <a:custGeom>
              <a:avLst/>
              <a:gdLst>
                <a:gd name="connsiteX0" fmla="*/ 0 w 2610679"/>
                <a:gd name="connsiteY0" fmla="*/ 291548 h 291548"/>
                <a:gd name="connsiteX1" fmla="*/ 1311966 w 2610679"/>
                <a:gd name="connsiteY1" fmla="*/ 0 h 291548"/>
                <a:gd name="connsiteX2" fmla="*/ 2610679 w 2610679"/>
                <a:gd name="connsiteY2" fmla="*/ 291548 h 291548"/>
              </a:gdLst>
              <a:ahLst/>
              <a:cxnLst>
                <a:cxn ang="0">
                  <a:pos x="connsiteX0" y="connsiteY0"/>
                </a:cxn>
                <a:cxn ang="0">
                  <a:pos x="connsiteX1" y="connsiteY1"/>
                </a:cxn>
                <a:cxn ang="0">
                  <a:pos x="connsiteX2" y="connsiteY2"/>
                </a:cxn>
              </a:cxnLst>
              <a:rect l="l" t="t" r="r" b="b"/>
              <a:pathLst>
                <a:path w="2610679" h="291548">
                  <a:moveTo>
                    <a:pt x="0" y="291548"/>
                  </a:moveTo>
                  <a:cubicBezTo>
                    <a:pt x="438426" y="145774"/>
                    <a:pt x="876853" y="0"/>
                    <a:pt x="1311966" y="0"/>
                  </a:cubicBezTo>
                  <a:cubicBezTo>
                    <a:pt x="1747079" y="0"/>
                    <a:pt x="2178879" y="145774"/>
                    <a:pt x="2610679" y="291548"/>
                  </a:cubicBezTo>
                </a:path>
              </a:pathLst>
            </a:custGeom>
            <a:noFill/>
            <a:ln w="381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endParaRPr kumimoji="0" lang="fr-FR" sz="2400" b="0" i="0" u="none" strike="noStrike" cap="none" normalizeH="0" baseline="0">
                <a:ln>
                  <a:noFill/>
                </a:ln>
                <a:solidFill>
                  <a:schemeClr val="bg1"/>
                </a:solidFill>
                <a:effectLst/>
                <a:latin typeface="Times New Roman" pitchFamily="18" charset="0"/>
              </a:endParaRPr>
            </a:p>
          </p:txBody>
        </p:sp>
        <p:sp>
          <p:nvSpPr>
            <p:cNvPr id="98" name="Forme libre 97"/>
            <p:cNvSpPr/>
            <p:nvPr/>
          </p:nvSpPr>
          <p:spPr bwMode="auto">
            <a:xfrm>
              <a:off x="5082919" y="6321287"/>
              <a:ext cx="2610679" cy="291548"/>
            </a:xfrm>
            <a:custGeom>
              <a:avLst/>
              <a:gdLst>
                <a:gd name="connsiteX0" fmla="*/ 0 w 2610679"/>
                <a:gd name="connsiteY0" fmla="*/ 291548 h 291548"/>
                <a:gd name="connsiteX1" fmla="*/ 1311966 w 2610679"/>
                <a:gd name="connsiteY1" fmla="*/ 0 h 291548"/>
                <a:gd name="connsiteX2" fmla="*/ 2610679 w 2610679"/>
                <a:gd name="connsiteY2" fmla="*/ 291548 h 291548"/>
              </a:gdLst>
              <a:ahLst/>
              <a:cxnLst>
                <a:cxn ang="0">
                  <a:pos x="connsiteX0" y="connsiteY0"/>
                </a:cxn>
                <a:cxn ang="0">
                  <a:pos x="connsiteX1" y="connsiteY1"/>
                </a:cxn>
                <a:cxn ang="0">
                  <a:pos x="connsiteX2" y="connsiteY2"/>
                </a:cxn>
              </a:cxnLst>
              <a:rect l="l" t="t" r="r" b="b"/>
              <a:pathLst>
                <a:path w="2610679" h="291548">
                  <a:moveTo>
                    <a:pt x="0" y="291548"/>
                  </a:moveTo>
                  <a:cubicBezTo>
                    <a:pt x="438426" y="145774"/>
                    <a:pt x="876853" y="0"/>
                    <a:pt x="1311966" y="0"/>
                  </a:cubicBezTo>
                  <a:cubicBezTo>
                    <a:pt x="1747079" y="0"/>
                    <a:pt x="2178879" y="145774"/>
                    <a:pt x="2610679" y="291548"/>
                  </a:cubicBezTo>
                </a:path>
              </a:pathLst>
            </a:custGeom>
            <a:noFill/>
            <a:ln w="381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endParaRPr kumimoji="0" lang="fr-FR" sz="2400" b="0" i="0" u="none" strike="noStrike" cap="none" normalizeH="0" baseline="0">
                <a:ln>
                  <a:noFill/>
                </a:ln>
                <a:solidFill>
                  <a:schemeClr val="bg1"/>
                </a:solidFill>
                <a:effectLst/>
                <a:latin typeface="Times New Roman" pitchFamily="18" charset="0"/>
              </a:endParaRPr>
            </a:p>
          </p:txBody>
        </p:sp>
        <p:sp>
          <p:nvSpPr>
            <p:cNvPr id="99" name="Forme libre 98"/>
            <p:cNvSpPr/>
            <p:nvPr/>
          </p:nvSpPr>
          <p:spPr bwMode="auto">
            <a:xfrm>
              <a:off x="5082919" y="6473687"/>
              <a:ext cx="2610679" cy="291548"/>
            </a:xfrm>
            <a:custGeom>
              <a:avLst/>
              <a:gdLst>
                <a:gd name="connsiteX0" fmla="*/ 0 w 2610679"/>
                <a:gd name="connsiteY0" fmla="*/ 291548 h 291548"/>
                <a:gd name="connsiteX1" fmla="*/ 1311966 w 2610679"/>
                <a:gd name="connsiteY1" fmla="*/ 0 h 291548"/>
                <a:gd name="connsiteX2" fmla="*/ 2610679 w 2610679"/>
                <a:gd name="connsiteY2" fmla="*/ 291548 h 291548"/>
              </a:gdLst>
              <a:ahLst/>
              <a:cxnLst>
                <a:cxn ang="0">
                  <a:pos x="connsiteX0" y="connsiteY0"/>
                </a:cxn>
                <a:cxn ang="0">
                  <a:pos x="connsiteX1" y="connsiteY1"/>
                </a:cxn>
                <a:cxn ang="0">
                  <a:pos x="connsiteX2" y="connsiteY2"/>
                </a:cxn>
              </a:cxnLst>
              <a:rect l="l" t="t" r="r" b="b"/>
              <a:pathLst>
                <a:path w="2610679" h="291548">
                  <a:moveTo>
                    <a:pt x="0" y="291548"/>
                  </a:moveTo>
                  <a:cubicBezTo>
                    <a:pt x="438426" y="145774"/>
                    <a:pt x="876853" y="0"/>
                    <a:pt x="1311966" y="0"/>
                  </a:cubicBezTo>
                  <a:cubicBezTo>
                    <a:pt x="1747079" y="0"/>
                    <a:pt x="2178879" y="145774"/>
                    <a:pt x="2610679" y="291548"/>
                  </a:cubicBezTo>
                </a:path>
              </a:pathLst>
            </a:custGeom>
            <a:noFill/>
            <a:ln w="38100" cap="flat" cmpd="sng" algn="ctr">
              <a:solidFill>
                <a:schemeClr val="accent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endParaRPr kumimoji="0" lang="fr-FR" sz="2400" b="0" i="0" u="none" strike="noStrike" cap="none" normalizeH="0" baseline="0">
                <a:ln>
                  <a:noFill/>
                </a:ln>
                <a:solidFill>
                  <a:schemeClr val="bg1"/>
                </a:solidFill>
                <a:effectLst/>
                <a:latin typeface="Times New Roman" pitchFamily="18" charset="0"/>
              </a:endParaRPr>
            </a:p>
          </p:txBody>
        </p:sp>
      </p:grpSp>
      <p:sp>
        <p:nvSpPr>
          <p:cNvPr id="100" name="ZoneTexte 99"/>
          <p:cNvSpPr txBox="1"/>
          <p:nvPr/>
        </p:nvSpPr>
        <p:spPr>
          <a:xfrm>
            <a:off x="7113239" y="3140968"/>
            <a:ext cx="896399" cy="304058"/>
          </a:xfrm>
          <a:prstGeom prst="rect">
            <a:avLst/>
          </a:prstGeom>
          <a:noFill/>
        </p:spPr>
        <p:txBody>
          <a:bodyPr wrap="none" rtlCol="0">
            <a:spAutoFit/>
          </a:bodyPr>
          <a:lstStyle/>
          <a:p>
            <a:r>
              <a:rPr lang="fr-FR" sz="1600" dirty="0">
                <a:solidFill>
                  <a:schemeClr val="tx1">
                    <a:lumMod val="50000"/>
                    <a:lumOff val="50000"/>
                  </a:schemeClr>
                </a:solidFill>
                <a:latin typeface="DIN-Bold" pitchFamily="2" charset="0"/>
              </a:rPr>
              <a:t>Licence</a:t>
            </a:r>
            <a:endParaRPr lang="fr-FR" dirty="0">
              <a:solidFill>
                <a:schemeClr val="tx1">
                  <a:lumMod val="50000"/>
                  <a:lumOff val="50000"/>
                </a:schemeClr>
              </a:solidFill>
              <a:latin typeface="DIN-Bold" pitchFamily="2" charset="0"/>
            </a:endParaRPr>
          </a:p>
        </p:txBody>
      </p:sp>
      <p:sp>
        <p:nvSpPr>
          <p:cNvPr id="101" name="Rectangle 100"/>
          <p:cNvSpPr/>
          <p:nvPr/>
        </p:nvSpPr>
        <p:spPr bwMode="auto">
          <a:xfrm>
            <a:off x="5745088" y="5337212"/>
            <a:ext cx="1224135" cy="540060"/>
          </a:xfrm>
          <a:prstGeom prst="rect">
            <a:avLst/>
          </a:prstGeom>
          <a:gradFill flip="none" rotWithShape="1">
            <a:gsLst>
              <a:gs pos="49000">
                <a:schemeClr val="bg1">
                  <a:lumMod val="65000"/>
                </a:schemeClr>
              </a:gs>
              <a:gs pos="50000">
                <a:srgbClr val="CC6600"/>
              </a:gs>
            </a:gsLst>
            <a:lin ang="0" scaled="1"/>
            <a:tileRect/>
          </a:gra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400" dirty="0">
                <a:solidFill>
                  <a:schemeClr val="bg1"/>
                </a:solidFill>
                <a:latin typeface="DIN-Medium" pitchFamily="2" charset="0"/>
              </a:rPr>
              <a:t>hutech01</a:t>
            </a:r>
          </a:p>
        </p:txBody>
      </p:sp>
      <p:sp>
        <p:nvSpPr>
          <p:cNvPr id="102" name="Rectangle 101"/>
          <p:cNvSpPr/>
          <p:nvPr/>
        </p:nvSpPr>
        <p:spPr bwMode="auto">
          <a:xfrm>
            <a:off x="5745088" y="4797152"/>
            <a:ext cx="1224135" cy="540060"/>
          </a:xfrm>
          <a:prstGeom prst="rect">
            <a:avLst/>
          </a:prstGeom>
          <a:gradFill flip="none" rotWithShape="1">
            <a:gsLst>
              <a:gs pos="49000">
                <a:schemeClr val="bg1">
                  <a:lumMod val="65000"/>
                </a:schemeClr>
              </a:gs>
              <a:gs pos="50000">
                <a:srgbClr val="CC6600"/>
              </a:gs>
            </a:gsLst>
            <a:lin ang="0" scaled="1"/>
            <a:tileRect/>
          </a:gra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400" dirty="0">
                <a:solidFill>
                  <a:schemeClr val="bg1"/>
                </a:solidFill>
                <a:latin typeface="DIN-Medium" pitchFamily="2" charset="0"/>
              </a:rPr>
              <a:t>hutech02</a:t>
            </a:r>
          </a:p>
        </p:txBody>
      </p:sp>
      <p:sp>
        <p:nvSpPr>
          <p:cNvPr id="103" name="Rectangle 102"/>
          <p:cNvSpPr/>
          <p:nvPr/>
        </p:nvSpPr>
        <p:spPr bwMode="auto">
          <a:xfrm>
            <a:off x="5745088" y="4257092"/>
            <a:ext cx="1224135" cy="540060"/>
          </a:xfrm>
          <a:prstGeom prst="rect">
            <a:avLst/>
          </a:prstGeom>
          <a:gradFill flip="none" rotWithShape="1">
            <a:gsLst>
              <a:gs pos="49000">
                <a:schemeClr val="bg1">
                  <a:lumMod val="65000"/>
                </a:schemeClr>
              </a:gs>
              <a:gs pos="50000">
                <a:srgbClr val="CC6600"/>
              </a:gs>
            </a:gsLst>
            <a:lin ang="0" scaled="1"/>
            <a:tileRect/>
          </a:gra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400" dirty="0">
                <a:solidFill>
                  <a:schemeClr val="bg1"/>
                </a:solidFill>
                <a:latin typeface="DIN-Medium" pitchFamily="2" charset="0"/>
              </a:rPr>
              <a:t>hutech03</a:t>
            </a:r>
          </a:p>
        </p:txBody>
      </p:sp>
      <p:sp>
        <p:nvSpPr>
          <p:cNvPr id="104" name="Rectangle 103"/>
          <p:cNvSpPr/>
          <p:nvPr/>
        </p:nvSpPr>
        <p:spPr bwMode="auto">
          <a:xfrm>
            <a:off x="5745088" y="3717032"/>
            <a:ext cx="1224135" cy="540060"/>
          </a:xfrm>
          <a:prstGeom prst="rect">
            <a:avLst/>
          </a:prstGeom>
          <a:gradFill flip="none" rotWithShape="1">
            <a:gsLst>
              <a:gs pos="49000">
                <a:schemeClr val="bg1">
                  <a:lumMod val="65000"/>
                </a:schemeClr>
              </a:gs>
              <a:gs pos="50000">
                <a:srgbClr val="CC6600"/>
              </a:gs>
            </a:gsLst>
            <a:lin ang="0" scaled="1"/>
            <a:tileRect/>
          </a:gra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400" dirty="0">
                <a:solidFill>
                  <a:schemeClr val="bg1"/>
                </a:solidFill>
                <a:latin typeface="DIN-Medium" pitchFamily="2" charset="0"/>
              </a:rPr>
              <a:t>hutech04</a:t>
            </a:r>
          </a:p>
        </p:txBody>
      </p:sp>
      <p:sp>
        <p:nvSpPr>
          <p:cNvPr id="105" name="Rectangle 104"/>
          <p:cNvSpPr/>
          <p:nvPr/>
        </p:nvSpPr>
        <p:spPr bwMode="auto">
          <a:xfrm>
            <a:off x="5745088" y="3176972"/>
            <a:ext cx="1224135" cy="540060"/>
          </a:xfrm>
          <a:prstGeom prst="rect">
            <a:avLst/>
          </a:prstGeom>
          <a:gradFill flip="none" rotWithShape="1">
            <a:gsLst>
              <a:gs pos="49000">
                <a:schemeClr val="bg1">
                  <a:lumMod val="65000"/>
                </a:schemeClr>
              </a:gs>
              <a:gs pos="50000">
                <a:srgbClr val="CC6600"/>
              </a:gs>
            </a:gsLst>
            <a:lin ang="0" scaled="1"/>
            <a:tileRect/>
          </a:gradFill>
          <a:ln>
            <a:headEnd type="none" w="med" len="med"/>
            <a:tailEnd type="none" w="med" len="med"/>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fr-FR" sz="1400" dirty="0">
                <a:solidFill>
                  <a:schemeClr val="bg1"/>
                </a:solidFill>
                <a:latin typeface="DIN-Medium" pitchFamily="2" charset="0"/>
              </a:rPr>
              <a:t>hutech05</a:t>
            </a:r>
          </a:p>
        </p:txBody>
      </p:sp>
      <p:sp>
        <p:nvSpPr>
          <p:cNvPr id="92" name="ZoneTexte 91"/>
          <p:cNvSpPr txBox="1"/>
          <p:nvPr/>
        </p:nvSpPr>
        <p:spPr>
          <a:xfrm>
            <a:off x="5811095" y="2348880"/>
            <a:ext cx="531290" cy="255455"/>
          </a:xfrm>
          <a:prstGeom prst="rect">
            <a:avLst/>
          </a:prstGeom>
          <a:noFill/>
        </p:spPr>
        <p:txBody>
          <a:bodyPr wrap="none" rtlCol="0">
            <a:spAutoFit/>
          </a:bodyPr>
          <a:lstStyle/>
          <a:p>
            <a:r>
              <a:rPr lang="fr-FR" sz="1200" dirty="0">
                <a:latin typeface="DIN-Bold" panose="02000503030000020004" pitchFamily="2" charset="0"/>
              </a:rPr>
              <a:t>~100</a:t>
            </a:r>
          </a:p>
        </p:txBody>
      </p:sp>
      <p:grpSp>
        <p:nvGrpSpPr>
          <p:cNvPr id="107" name="Groupe 97"/>
          <p:cNvGrpSpPr/>
          <p:nvPr/>
        </p:nvGrpSpPr>
        <p:grpSpPr>
          <a:xfrm>
            <a:off x="7905328" y="1628800"/>
            <a:ext cx="1080120" cy="602974"/>
            <a:chOff x="5082919" y="6016487"/>
            <a:chExt cx="2610679" cy="748748"/>
          </a:xfrm>
        </p:grpSpPr>
        <p:sp>
          <p:nvSpPr>
            <p:cNvPr id="108" name="Forme libre 107"/>
            <p:cNvSpPr/>
            <p:nvPr/>
          </p:nvSpPr>
          <p:spPr bwMode="auto">
            <a:xfrm>
              <a:off x="5082919" y="6016487"/>
              <a:ext cx="2610679" cy="291548"/>
            </a:xfrm>
            <a:custGeom>
              <a:avLst/>
              <a:gdLst>
                <a:gd name="connsiteX0" fmla="*/ 0 w 2610679"/>
                <a:gd name="connsiteY0" fmla="*/ 291548 h 291548"/>
                <a:gd name="connsiteX1" fmla="*/ 1311966 w 2610679"/>
                <a:gd name="connsiteY1" fmla="*/ 0 h 291548"/>
                <a:gd name="connsiteX2" fmla="*/ 2610679 w 2610679"/>
                <a:gd name="connsiteY2" fmla="*/ 291548 h 291548"/>
              </a:gdLst>
              <a:ahLst/>
              <a:cxnLst>
                <a:cxn ang="0">
                  <a:pos x="connsiteX0" y="connsiteY0"/>
                </a:cxn>
                <a:cxn ang="0">
                  <a:pos x="connsiteX1" y="connsiteY1"/>
                </a:cxn>
                <a:cxn ang="0">
                  <a:pos x="connsiteX2" y="connsiteY2"/>
                </a:cxn>
              </a:cxnLst>
              <a:rect l="l" t="t" r="r" b="b"/>
              <a:pathLst>
                <a:path w="2610679" h="291548">
                  <a:moveTo>
                    <a:pt x="0" y="291548"/>
                  </a:moveTo>
                  <a:cubicBezTo>
                    <a:pt x="438426" y="145774"/>
                    <a:pt x="876853" y="0"/>
                    <a:pt x="1311966" y="0"/>
                  </a:cubicBezTo>
                  <a:cubicBezTo>
                    <a:pt x="1747079" y="0"/>
                    <a:pt x="2178879" y="145774"/>
                    <a:pt x="2610679" y="291548"/>
                  </a:cubicBezTo>
                </a:path>
              </a:pathLst>
            </a:custGeom>
            <a:noFill/>
            <a:ln w="38100" cap="flat" cmpd="sng" algn="ctr">
              <a:solidFill>
                <a:schemeClr val="accent2">
                  <a:lumMod val="7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endParaRPr kumimoji="0" lang="fr-FR" sz="2400" b="0" i="0" u="none" strike="noStrike" cap="none" normalizeH="0" baseline="0">
                <a:ln>
                  <a:noFill/>
                </a:ln>
                <a:solidFill>
                  <a:schemeClr val="bg1"/>
                </a:solidFill>
                <a:effectLst/>
                <a:latin typeface="Times New Roman" pitchFamily="18" charset="0"/>
              </a:endParaRPr>
            </a:p>
          </p:txBody>
        </p:sp>
        <p:sp>
          <p:nvSpPr>
            <p:cNvPr id="109" name="Forme libre 108"/>
            <p:cNvSpPr/>
            <p:nvPr/>
          </p:nvSpPr>
          <p:spPr bwMode="auto">
            <a:xfrm>
              <a:off x="5082919" y="6168887"/>
              <a:ext cx="2610679" cy="291548"/>
            </a:xfrm>
            <a:custGeom>
              <a:avLst/>
              <a:gdLst>
                <a:gd name="connsiteX0" fmla="*/ 0 w 2610679"/>
                <a:gd name="connsiteY0" fmla="*/ 291548 h 291548"/>
                <a:gd name="connsiteX1" fmla="*/ 1311966 w 2610679"/>
                <a:gd name="connsiteY1" fmla="*/ 0 h 291548"/>
                <a:gd name="connsiteX2" fmla="*/ 2610679 w 2610679"/>
                <a:gd name="connsiteY2" fmla="*/ 291548 h 291548"/>
              </a:gdLst>
              <a:ahLst/>
              <a:cxnLst>
                <a:cxn ang="0">
                  <a:pos x="connsiteX0" y="connsiteY0"/>
                </a:cxn>
                <a:cxn ang="0">
                  <a:pos x="connsiteX1" y="connsiteY1"/>
                </a:cxn>
                <a:cxn ang="0">
                  <a:pos x="connsiteX2" y="connsiteY2"/>
                </a:cxn>
              </a:cxnLst>
              <a:rect l="l" t="t" r="r" b="b"/>
              <a:pathLst>
                <a:path w="2610679" h="291548">
                  <a:moveTo>
                    <a:pt x="0" y="291548"/>
                  </a:moveTo>
                  <a:cubicBezTo>
                    <a:pt x="438426" y="145774"/>
                    <a:pt x="876853" y="0"/>
                    <a:pt x="1311966" y="0"/>
                  </a:cubicBezTo>
                  <a:cubicBezTo>
                    <a:pt x="1747079" y="0"/>
                    <a:pt x="2178879" y="145774"/>
                    <a:pt x="2610679" y="291548"/>
                  </a:cubicBezTo>
                </a:path>
              </a:pathLst>
            </a:custGeom>
            <a:noFill/>
            <a:ln w="381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endParaRPr kumimoji="0" lang="fr-FR" sz="2400" b="0" i="0" u="none" strike="noStrike" cap="none" normalizeH="0" baseline="0">
                <a:ln>
                  <a:noFill/>
                </a:ln>
                <a:solidFill>
                  <a:schemeClr val="bg1"/>
                </a:solidFill>
                <a:effectLst/>
                <a:latin typeface="Times New Roman" pitchFamily="18" charset="0"/>
              </a:endParaRPr>
            </a:p>
          </p:txBody>
        </p:sp>
        <p:sp>
          <p:nvSpPr>
            <p:cNvPr id="110" name="Forme libre 109"/>
            <p:cNvSpPr/>
            <p:nvPr/>
          </p:nvSpPr>
          <p:spPr bwMode="auto">
            <a:xfrm>
              <a:off x="5082919" y="6321287"/>
              <a:ext cx="2610679" cy="291548"/>
            </a:xfrm>
            <a:custGeom>
              <a:avLst/>
              <a:gdLst>
                <a:gd name="connsiteX0" fmla="*/ 0 w 2610679"/>
                <a:gd name="connsiteY0" fmla="*/ 291548 h 291548"/>
                <a:gd name="connsiteX1" fmla="*/ 1311966 w 2610679"/>
                <a:gd name="connsiteY1" fmla="*/ 0 h 291548"/>
                <a:gd name="connsiteX2" fmla="*/ 2610679 w 2610679"/>
                <a:gd name="connsiteY2" fmla="*/ 291548 h 291548"/>
              </a:gdLst>
              <a:ahLst/>
              <a:cxnLst>
                <a:cxn ang="0">
                  <a:pos x="connsiteX0" y="connsiteY0"/>
                </a:cxn>
                <a:cxn ang="0">
                  <a:pos x="connsiteX1" y="connsiteY1"/>
                </a:cxn>
                <a:cxn ang="0">
                  <a:pos x="connsiteX2" y="connsiteY2"/>
                </a:cxn>
              </a:cxnLst>
              <a:rect l="l" t="t" r="r" b="b"/>
              <a:pathLst>
                <a:path w="2610679" h="291548">
                  <a:moveTo>
                    <a:pt x="0" y="291548"/>
                  </a:moveTo>
                  <a:cubicBezTo>
                    <a:pt x="438426" y="145774"/>
                    <a:pt x="876853" y="0"/>
                    <a:pt x="1311966" y="0"/>
                  </a:cubicBezTo>
                  <a:cubicBezTo>
                    <a:pt x="1747079" y="0"/>
                    <a:pt x="2178879" y="145774"/>
                    <a:pt x="2610679" y="291548"/>
                  </a:cubicBezTo>
                </a:path>
              </a:pathLst>
            </a:custGeom>
            <a:noFill/>
            <a:ln w="38100"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endParaRPr kumimoji="0" lang="fr-FR" sz="2400" b="0" i="0" u="none" strike="noStrike" cap="none" normalizeH="0" baseline="0">
                <a:ln>
                  <a:noFill/>
                </a:ln>
                <a:solidFill>
                  <a:schemeClr val="bg1"/>
                </a:solidFill>
                <a:effectLst/>
                <a:latin typeface="Times New Roman" pitchFamily="18" charset="0"/>
              </a:endParaRPr>
            </a:p>
          </p:txBody>
        </p:sp>
        <p:sp>
          <p:nvSpPr>
            <p:cNvPr id="111" name="Forme libre 110"/>
            <p:cNvSpPr/>
            <p:nvPr/>
          </p:nvSpPr>
          <p:spPr bwMode="auto">
            <a:xfrm>
              <a:off x="5082919" y="6473687"/>
              <a:ext cx="2610679" cy="291548"/>
            </a:xfrm>
            <a:custGeom>
              <a:avLst/>
              <a:gdLst>
                <a:gd name="connsiteX0" fmla="*/ 0 w 2610679"/>
                <a:gd name="connsiteY0" fmla="*/ 291548 h 291548"/>
                <a:gd name="connsiteX1" fmla="*/ 1311966 w 2610679"/>
                <a:gd name="connsiteY1" fmla="*/ 0 h 291548"/>
                <a:gd name="connsiteX2" fmla="*/ 2610679 w 2610679"/>
                <a:gd name="connsiteY2" fmla="*/ 291548 h 291548"/>
              </a:gdLst>
              <a:ahLst/>
              <a:cxnLst>
                <a:cxn ang="0">
                  <a:pos x="connsiteX0" y="connsiteY0"/>
                </a:cxn>
                <a:cxn ang="0">
                  <a:pos x="connsiteX1" y="connsiteY1"/>
                </a:cxn>
                <a:cxn ang="0">
                  <a:pos x="connsiteX2" y="connsiteY2"/>
                </a:cxn>
              </a:cxnLst>
              <a:rect l="l" t="t" r="r" b="b"/>
              <a:pathLst>
                <a:path w="2610679" h="291548">
                  <a:moveTo>
                    <a:pt x="0" y="291548"/>
                  </a:moveTo>
                  <a:cubicBezTo>
                    <a:pt x="438426" y="145774"/>
                    <a:pt x="876853" y="0"/>
                    <a:pt x="1311966" y="0"/>
                  </a:cubicBezTo>
                  <a:cubicBezTo>
                    <a:pt x="1747079" y="0"/>
                    <a:pt x="2178879" y="145774"/>
                    <a:pt x="2610679" y="291548"/>
                  </a:cubicBezTo>
                </a:path>
              </a:pathLst>
            </a:custGeom>
            <a:noFill/>
            <a:ln w="38100" cap="flat" cmpd="sng" algn="ctr">
              <a:solidFill>
                <a:schemeClr val="accent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pPr>
              <a:endParaRPr kumimoji="0" lang="fr-FR" sz="2400" b="0" i="0" u="none" strike="noStrike" cap="none" normalizeH="0" baseline="0">
                <a:ln>
                  <a:noFill/>
                </a:ln>
                <a:solidFill>
                  <a:schemeClr val="bg1"/>
                </a:solidFill>
                <a:effectLst/>
                <a:latin typeface="Times New Roman" pitchFamily="18" charset="0"/>
              </a:endParaRPr>
            </a:p>
          </p:txBody>
        </p:sp>
      </p:grpSp>
      <p:sp>
        <p:nvSpPr>
          <p:cNvPr id="112" name="ZoneTexte 111"/>
          <p:cNvSpPr txBox="1"/>
          <p:nvPr/>
        </p:nvSpPr>
        <p:spPr>
          <a:xfrm>
            <a:off x="7977335" y="2060848"/>
            <a:ext cx="1085754" cy="733329"/>
          </a:xfrm>
          <a:prstGeom prst="rect">
            <a:avLst/>
          </a:prstGeom>
          <a:noFill/>
        </p:spPr>
        <p:txBody>
          <a:bodyPr wrap="none" rtlCol="0">
            <a:spAutoFit/>
          </a:bodyPr>
          <a:lstStyle/>
          <a:p>
            <a:pPr algn="ctr"/>
            <a:r>
              <a:rPr lang="fr-FR" sz="1600" dirty="0">
                <a:solidFill>
                  <a:schemeClr val="tx1">
                    <a:lumMod val="50000"/>
                    <a:lumOff val="50000"/>
                  </a:schemeClr>
                </a:solidFill>
                <a:latin typeface="DIN-Bold" pitchFamily="2" charset="0"/>
              </a:rPr>
              <a:t>Master</a:t>
            </a:r>
          </a:p>
          <a:p>
            <a:pPr algn="ctr"/>
            <a:r>
              <a:rPr lang="fr-FR" sz="1600" dirty="0">
                <a:solidFill>
                  <a:schemeClr val="tx1">
                    <a:lumMod val="50000"/>
                    <a:lumOff val="50000"/>
                  </a:schemeClr>
                </a:solidFill>
                <a:latin typeface="DIN-Bold" pitchFamily="2" charset="0"/>
              </a:rPr>
              <a:t>Bac+4</a:t>
            </a:r>
          </a:p>
          <a:p>
            <a:pPr algn="ctr"/>
            <a:r>
              <a:rPr lang="fr-FR" sz="1600" dirty="0" err="1">
                <a:solidFill>
                  <a:schemeClr val="tx1">
                    <a:lumMod val="50000"/>
                    <a:lumOff val="50000"/>
                  </a:schemeClr>
                </a:solidFill>
                <a:latin typeface="DIN-Bold" pitchFamily="2" charset="0"/>
              </a:rPr>
              <a:t>Ingé</a:t>
            </a:r>
            <a:r>
              <a:rPr lang="fr-FR" sz="1600" dirty="0">
                <a:solidFill>
                  <a:schemeClr val="tx1">
                    <a:lumMod val="50000"/>
                    <a:lumOff val="50000"/>
                  </a:schemeClr>
                </a:solidFill>
                <a:latin typeface="DIN-Bold" pitchFamily="2" charset="0"/>
              </a:rPr>
              <a:t> // </a:t>
            </a:r>
            <a:r>
              <a:rPr lang="fr-FR" sz="1600" dirty="0" err="1">
                <a:solidFill>
                  <a:schemeClr val="tx1">
                    <a:lumMod val="50000"/>
                    <a:lumOff val="50000"/>
                  </a:schemeClr>
                </a:solidFill>
                <a:latin typeface="DIN-Bold" pitchFamily="2" charset="0"/>
              </a:rPr>
              <a:t>ext</a:t>
            </a:r>
            <a:endParaRPr lang="fr-FR" dirty="0">
              <a:solidFill>
                <a:schemeClr val="tx1">
                  <a:lumMod val="50000"/>
                  <a:lumOff val="50000"/>
                </a:schemeClr>
              </a:solidFill>
              <a:latin typeface="DIN-Bold" pitchFamily="2" charset="0"/>
            </a:endParaRPr>
          </a:p>
        </p:txBody>
      </p:sp>
      <p:sp>
        <p:nvSpPr>
          <p:cNvPr id="119" name="Text Box 7"/>
          <p:cNvSpPr txBox="1">
            <a:spLocks noChangeArrowheads="1"/>
          </p:cNvSpPr>
          <p:nvPr/>
        </p:nvSpPr>
        <p:spPr bwMode="auto">
          <a:xfrm>
            <a:off x="416496" y="2708920"/>
            <a:ext cx="3384376" cy="4170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bg1"/>
                </a:solidFill>
                <a:latin typeface="Times New Roman" pitchFamily="18" charset="0"/>
              </a:defRPr>
            </a:lvl1pPr>
            <a:lvl2pPr marL="742950" indent="-285750" eaLnBrk="0" hangingPunct="0">
              <a:defRPr sz="2400">
                <a:solidFill>
                  <a:schemeClr val="bg1"/>
                </a:solidFill>
                <a:latin typeface="Times New Roman" pitchFamily="18" charset="0"/>
              </a:defRPr>
            </a:lvl2pPr>
            <a:lvl3pPr marL="1143000" indent="-228600" eaLnBrk="0" hangingPunct="0">
              <a:defRPr sz="2400">
                <a:solidFill>
                  <a:schemeClr val="bg1"/>
                </a:solidFill>
                <a:latin typeface="Times New Roman" pitchFamily="18" charset="0"/>
              </a:defRPr>
            </a:lvl3pPr>
            <a:lvl4pPr marL="1600200" indent="-228600" eaLnBrk="0" hangingPunct="0">
              <a:defRPr sz="2400">
                <a:solidFill>
                  <a:schemeClr val="bg1"/>
                </a:solidFill>
                <a:latin typeface="Times New Roman" pitchFamily="18" charset="0"/>
              </a:defRPr>
            </a:lvl4pPr>
            <a:lvl5pPr marL="2057400" indent="-228600" eaLnBrk="0" hangingPunct="0">
              <a:defRPr sz="2400">
                <a:solidFill>
                  <a:schemeClr val="bg1"/>
                </a:solidFill>
                <a:latin typeface="Times New Roman" pitchFamily="18" charset="0"/>
              </a:defRPr>
            </a:lvl5pPr>
            <a:lvl6pPr marL="25146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eaLnBrk="1" hangingPunct="1">
              <a:spcBef>
                <a:spcPct val="50000"/>
              </a:spcBef>
            </a:pPr>
            <a:r>
              <a:rPr lang="fr-FR" sz="1400" dirty="0">
                <a:solidFill>
                  <a:schemeClr val="tx1"/>
                </a:solidFill>
                <a:latin typeface="+mn-lt"/>
              </a:rPr>
              <a:t>Admission en M1 : </a:t>
            </a:r>
          </a:p>
          <a:p>
            <a:pPr marL="171450" indent="-171450" eaLnBrk="1" hangingPunct="1">
              <a:spcBef>
                <a:spcPct val="50000"/>
              </a:spcBef>
              <a:buFont typeface="Arial"/>
              <a:buChar char="•"/>
            </a:pPr>
            <a:r>
              <a:rPr lang="fr-FR" sz="1400" dirty="0">
                <a:solidFill>
                  <a:schemeClr val="tx1"/>
                </a:solidFill>
                <a:latin typeface="+mn-lt"/>
              </a:rPr>
              <a:t>Licences (sciences fondamentales, sciences de l’ingénieur, science &amp; technologie, sciences de la vie, économie-gestion, art et design, …) </a:t>
            </a:r>
          </a:p>
          <a:p>
            <a:pPr marL="171450" indent="-171450" eaLnBrk="1" hangingPunct="1">
              <a:spcBef>
                <a:spcPct val="50000"/>
              </a:spcBef>
              <a:buFont typeface="Arial"/>
              <a:buChar char="•"/>
            </a:pPr>
            <a:r>
              <a:rPr lang="fr-FR" sz="1400" dirty="0">
                <a:solidFill>
                  <a:schemeClr val="tx1"/>
                </a:solidFill>
                <a:latin typeface="+mn-lt"/>
              </a:rPr>
              <a:t>Formation bac+3 et 180 crédits</a:t>
            </a:r>
          </a:p>
          <a:p>
            <a:pPr eaLnBrk="1" hangingPunct="1">
              <a:spcBef>
                <a:spcPct val="50000"/>
              </a:spcBef>
            </a:pPr>
            <a:r>
              <a:rPr lang="fr-FR" sz="1400" dirty="0">
                <a:solidFill>
                  <a:schemeClr val="tx1"/>
                </a:solidFill>
                <a:latin typeface="+mn-lt"/>
              </a:rPr>
              <a:t>Admissions en M2 :</a:t>
            </a:r>
          </a:p>
          <a:p>
            <a:pPr marL="171450" indent="-171450" eaLnBrk="1" hangingPunct="1">
              <a:spcBef>
                <a:spcPct val="50000"/>
              </a:spcBef>
              <a:buFont typeface="Arial"/>
              <a:buChar char="•"/>
            </a:pPr>
            <a:r>
              <a:rPr lang="fr-FR" sz="1400" dirty="0">
                <a:solidFill>
                  <a:schemeClr val="tx1"/>
                </a:solidFill>
                <a:latin typeface="+mn-lt"/>
              </a:rPr>
              <a:t>Master 1 (sciences fondamentales, sciences de l’ingénieur, science &amp; technologie, sciences de la vie, économie-gestion, art et design, …) </a:t>
            </a:r>
          </a:p>
          <a:p>
            <a:pPr marL="171450" indent="-171450" eaLnBrk="1" hangingPunct="1">
              <a:spcBef>
                <a:spcPct val="50000"/>
              </a:spcBef>
              <a:buFont typeface="Arial"/>
              <a:buChar char="•"/>
            </a:pPr>
            <a:r>
              <a:rPr lang="fr-FR" sz="1400" dirty="0">
                <a:solidFill>
                  <a:schemeClr val="tx1"/>
                </a:solidFill>
                <a:latin typeface="+mn-lt"/>
              </a:rPr>
              <a:t>Ingénieur en dernière année (convention inter-établissement)</a:t>
            </a:r>
          </a:p>
          <a:p>
            <a:pPr marL="171450" indent="-171450" eaLnBrk="1" hangingPunct="1">
              <a:spcBef>
                <a:spcPct val="50000"/>
              </a:spcBef>
              <a:buFont typeface="Arial"/>
              <a:buChar char="•"/>
            </a:pPr>
            <a:r>
              <a:rPr lang="fr-FR" sz="1400" dirty="0">
                <a:solidFill>
                  <a:schemeClr val="tx1"/>
                </a:solidFill>
                <a:latin typeface="+mn-lt"/>
              </a:rPr>
              <a:t>Formation bac + 4 et 240 crédits</a:t>
            </a:r>
          </a:p>
          <a:p>
            <a:pPr eaLnBrk="1" hangingPunct="1">
              <a:spcBef>
                <a:spcPct val="50000"/>
              </a:spcBef>
            </a:pPr>
            <a:endParaRPr lang="fr-FR" sz="1400" dirty="0">
              <a:solidFill>
                <a:schemeClr val="tx1"/>
              </a:solidFill>
              <a:latin typeface="DIN-Regular" pitchFamily="2" charset="0"/>
            </a:endParaRPr>
          </a:p>
          <a:p>
            <a:pPr eaLnBrk="1" hangingPunct="1">
              <a:spcBef>
                <a:spcPct val="50000"/>
              </a:spcBef>
            </a:pPr>
            <a:r>
              <a:rPr lang="fr-FR" sz="1400" b="1" dirty="0">
                <a:solidFill>
                  <a:schemeClr val="tx1"/>
                </a:solidFill>
                <a:latin typeface="+mn-lt"/>
              </a:rPr>
              <a:t>Site dédié : </a:t>
            </a:r>
            <a:r>
              <a:rPr lang="fr-FR" sz="1400" b="1" dirty="0" err="1">
                <a:solidFill>
                  <a:srgbClr val="3366FF"/>
                </a:solidFill>
                <a:latin typeface="+mn-lt"/>
              </a:rPr>
              <a:t>www.utc.fr</a:t>
            </a:r>
            <a:r>
              <a:rPr lang="fr-FR" sz="1400" b="1" dirty="0">
                <a:solidFill>
                  <a:srgbClr val="3366FF"/>
                </a:solidFill>
                <a:latin typeface="+mn-lt"/>
              </a:rPr>
              <a:t>/master</a:t>
            </a:r>
          </a:p>
          <a:p>
            <a:pPr eaLnBrk="1" hangingPunct="1">
              <a:spcBef>
                <a:spcPct val="50000"/>
              </a:spcBef>
            </a:pPr>
            <a:endParaRPr lang="fr-FR" sz="1200" dirty="0">
              <a:solidFill>
                <a:schemeClr val="tx1"/>
              </a:solidFill>
              <a:latin typeface="DIN-Bold" panose="02000503030000020004" pitchFamily="2" charset="0"/>
            </a:endParaRPr>
          </a:p>
        </p:txBody>
      </p:sp>
    </p:spTree>
    <p:extLst>
      <p:ext uri="{BB962C8B-B14F-4D97-AF65-F5344CB8AC3E}">
        <p14:creationId xmlns:p14="http://schemas.microsoft.com/office/powerpoint/2010/main" val="3030197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2093172" y="1099428"/>
            <a:ext cx="7800975" cy="5578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Times New Roman" pitchFamily="18" charset="0"/>
              </a:defRPr>
            </a:lvl1pPr>
            <a:lvl2pPr marL="742950" indent="-285750" eaLnBrk="0" hangingPunct="0">
              <a:defRPr sz="2400">
                <a:solidFill>
                  <a:schemeClr val="bg1"/>
                </a:solidFill>
                <a:latin typeface="Times New Roman" pitchFamily="18" charset="0"/>
              </a:defRPr>
            </a:lvl2pPr>
            <a:lvl3pPr marL="1143000" indent="-228600" eaLnBrk="0" hangingPunct="0">
              <a:defRPr sz="2400">
                <a:solidFill>
                  <a:schemeClr val="bg1"/>
                </a:solidFill>
                <a:latin typeface="Times New Roman" pitchFamily="18" charset="0"/>
              </a:defRPr>
            </a:lvl3pPr>
            <a:lvl4pPr eaLnBrk="0" hangingPunct="0">
              <a:defRPr sz="2400">
                <a:solidFill>
                  <a:schemeClr val="bg1"/>
                </a:solidFill>
                <a:latin typeface="Times New Roman" pitchFamily="18" charset="0"/>
              </a:defRPr>
            </a:lvl4pPr>
            <a:lvl5pPr marL="2057400" indent="-228600" eaLnBrk="0" hangingPunct="0">
              <a:defRPr sz="2400">
                <a:solidFill>
                  <a:schemeClr val="bg1"/>
                </a:solidFill>
                <a:latin typeface="Times New Roman" pitchFamily="18" charset="0"/>
              </a:defRPr>
            </a:lvl5pPr>
            <a:lvl6pPr marL="25146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marL="342900" indent="-342900">
              <a:buFont typeface="Arial"/>
              <a:buChar char="•"/>
            </a:pPr>
            <a:r>
              <a:rPr lang="fr-FR" dirty="0">
                <a:solidFill>
                  <a:srgbClr val="FF9900"/>
                </a:solidFill>
                <a:latin typeface="+mn-lt"/>
              </a:rPr>
              <a:t>Conditions pour suivre le master en parallèle</a:t>
            </a:r>
          </a:p>
          <a:p>
            <a:pPr marL="800100" lvl="1" indent="-342900">
              <a:buFont typeface="Arial"/>
              <a:buChar char="•"/>
            </a:pPr>
            <a:r>
              <a:rPr lang="fr-FR" sz="2000" dirty="0">
                <a:solidFill>
                  <a:schemeClr val="tx1"/>
                </a:solidFill>
                <a:latin typeface="+mn-lt"/>
              </a:rPr>
              <a:t>Accessible à tous les étudiants en fin de cursus</a:t>
            </a:r>
          </a:p>
          <a:p>
            <a:pPr marL="1257300" lvl="2" indent="-342900">
              <a:buFont typeface="Arial"/>
              <a:buChar char="•"/>
            </a:pPr>
            <a:r>
              <a:rPr lang="fr-FR" sz="2000" dirty="0">
                <a:solidFill>
                  <a:schemeClr val="tx1"/>
                </a:solidFill>
                <a:latin typeface="+mn-lt"/>
              </a:rPr>
              <a:t>à condition d’avoir eu de bons résultats durant les premiers semestre </a:t>
            </a:r>
            <a:r>
              <a:rPr lang="fr-FR" sz="2000" b="1" dirty="0">
                <a:solidFill>
                  <a:schemeClr val="tx1"/>
                </a:solidFill>
                <a:latin typeface="+mn-lt"/>
              </a:rPr>
              <a:t>ET</a:t>
            </a:r>
          </a:p>
          <a:p>
            <a:pPr marL="1257300" lvl="2" indent="-342900">
              <a:buFont typeface="Arial"/>
              <a:buChar char="•"/>
            </a:pPr>
            <a:r>
              <a:rPr lang="fr-FR" sz="2000" dirty="0">
                <a:solidFill>
                  <a:schemeClr val="tx1"/>
                </a:solidFill>
                <a:latin typeface="+mn-lt"/>
              </a:rPr>
              <a:t>avoir suivi, selon le parcours envisagé :</a:t>
            </a:r>
          </a:p>
          <a:p>
            <a:pPr marL="1485900" lvl="3" indent="-342900">
              <a:buFont typeface="Arial"/>
              <a:buChar char="•"/>
            </a:pPr>
            <a:r>
              <a:rPr lang="fr-FR" sz="2000" dirty="0">
                <a:solidFill>
                  <a:srgbClr val="FF9900"/>
                </a:solidFill>
                <a:latin typeface="+mn-lt"/>
              </a:rPr>
              <a:t>certaines des UV recommandées</a:t>
            </a:r>
          </a:p>
          <a:p>
            <a:pPr marL="1485900" lvl="3" indent="-342900">
              <a:buFont typeface="Arial"/>
              <a:buChar char="•"/>
            </a:pPr>
            <a:r>
              <a:rPr lang="fr-FR" sz="2000" dirty="0">
                <a:solidFill>
                  <a:srgbClr val="FF9900"/>
                </a:solidFill>
                <a:latin typeface="+mn-lt"/>
              </a:rPr>
              <a:t>si possible les UE du M1-S2 accessibles aux ingénieurs au semestre de printemps (voir les slides / parcours)</a:t>
            </a:r>
          </a:p>
          <a:p>
            <a:pPr marL="1257300" lvl="2" indent="-342900">
              <a:lnSpc>
                <a:spcPct val="50000"/>
              </a:lnSpc>
              <a:buFont typeface="Arial"/>
              <a:buChar char="•"/>
            </a:pPr>
            <a:endParaRPr lang="fr-FR" dirty="0">
              <a:solidFill>
                <a:schemeClr val="tx1"/>
              </a:solidFill>
              <a:latin typeface="+mn-lt"/>
            </a:endParaRPr>
          </a:p>
          <a:p>
            <a:pPr marL="342900" indent="-342900">
              <a:buFont typeface="Arial"/>
              <a:buChar char="•"/>
            </a:pPr>
            <a:r>
              <a:rPr lang="fr-FR" dirty="0">
                <a:solidFill>
                  <a:srgbClr val="FF9900"/>
                </a:solidFill>
                <a:latin typeface="+mn-lt"/>
              </a:rPr>
              <a:t>Conditions d’admission</a:t>
            </a:r>
          </a:p>
          <a:p>
            <a:pPr marL="1257300" lvl="2" indent="-342900">
              <a:buFont typeface="Arial"/>
              <a:buChar char="•"/>
            </a:pPr>
            <a:r>
              <a:rPr lang="fr-FR" sz="2000" dirty="0">
                <a:solidFill>
                  <a:schemeClr val="tx1"/>
                </a:solidFill>
                <a:latin typeface="+mn-lt"/>
              </a:rPr>
              <a:t>être en avance dans son cursus d’ingénieur</a:t>
            </a:r>
          </a:p>
          <a:p>
            <a:pPr marL="1257300" lvl="2" indent="-342900">
              <a:buFont typeface="Arial"/>
              <a:buChar char="•"/>
            </a:pPr>
            <a:r>
              <a:rPr lang="fr-FR" sz="2000" b="1" dirty="0">
                <a:solidFill>
                  <a:schemeClr val="tx1"/>
                </a:solidFill>
                <a:latin typeface="+mn-lt"/>
              </a:rPr>
              <a:t>OU </a:t>
            </a:r>
            <a:r>
              <a:rPr lang="fr-FR" sz="2000" dirty="0">
                <a:solidFill>
                  <a:schemeClr val="tx1"/>
                </a:solidFill>
                <a:latin typeface="+mn-lt"/>
              </a:rPr>
              <a:t>n’avoir que quelques crédits ingénieur à valider en dernier semestre</a:t>
            </a:r>
          </a:p>
          <a:p>
            <a:pPr marL="1257300" lvl="2" indent="-342900">
              <a:buFont typeface="Arial"/>
              <a:buChar char="•"/>
            </a:pPr>
            <a:r>
              <a:rPr lang="fr-FR" sz="2000" b="1" dirty="0">
                <a:solidFill>
                  <a:schemeClr val="tx1"/>
                </a:solidFill>
                <a:latin typeface="+mn-lt"/>
              </a:rPr>
              <a:t>OU</a:t>
            </a:r>
            <a:r>
              <a:rPr lang="fr-FR" sz="2000" dirty="0">
                <a:solidFill>
                  <a:schemeClr val="tx1"/>
                </a:solidFill>
                <a:latin typeface="+mn-lt"/>
              </a:rPr>
              <a:t> envisager un semestre supplémentaire</a:t>
            </a:r>
            <a:endParaRPr lang="fr-FR" sz="2000" strike="sngStrike" dirty="0">
              <a:solidFill>
                <a:schemeClr val="tx1"/>
              </a:solidFill>
              <a:latin typeface="+mn-lt"/>
            </a:endParaRPr>
          </a:p>
          <a:p>
            <a:pPr marL="1257300" lvl="2" indent="-342900">
              <a:buFont typeface="Arial"/>
              <a:buChar char="•"/>
            </a:pPr>
            <a:r>
              <a:rPr lang="fr-FR" sz="2000" b="1" dirty="0">
                <a:solidFill>
                  <a:srgbClr val="FF9900"/>
                </a:solidFill>
                <a:latin typeface="+mn-lt"/>
              </a:rPr>
              <a:t>ET</a:t>
            </a:r>
            <a:r>
              <a:rPr lang="fr-FR" sz="2000" dirty="0">
                <a:solidFill>
                  <a:srgbClr val="FF9900"/>
                </a:solidFill>
                <a:latin typeface="+mn-lt"/>
              </a:rPr>
              <a:t> avis favorable du jury de Master </a:t>
            </a:r>
            <a:r>
              <a:rPr lang="fr-FR" sz="2000" b="1" dirty="0">
                <a:solidFill>
                  <a:srgbClr val="FF9900"/>
                </a:solidFill>
                <a:latin typeface="+mn-lt"/>
              </a:rPr>
              <a:t>ET</a:t>
            </a:r>
            <a:r>
              <a:rPr lang="fr-FR" sz="2000" dirty="0">
                <a:solidFill>
                  <a:srgbClr val="FF9900"/>
                </a:solidFill>
                <a:latin typeface="+mn-lt"/>
              </a:rPr>
              <a:t> du jury de Branche</a:t>
            </a:r>
          </a:p>
          <a:p>
            <a:pPr marL="1257300" lvl="2" indent="-342900">
              <a:lnSpc>
                <a:spcPct val="50000"/>
              </a:lnSpc>
              <a:buFont typeface="Arial"/>
              <a:buChar char="•"/>
            </a:pPr>
            <a:endParaRPr lang="fr-FR" sz="2000" dirty="0">
              <a:solidFill>
                <a:schemeClr val="tx1"/>
              </a:solidFill>
              <a:latin typeface="+mn-lt"/>
            </a:endParaRPr>
          </a:p>
          <a:p>
            <a:pPr marL="114300" indent="-342900">
              <a:buFont typeface="Arial"/>
              <a:buChar char="•"/>
            </a:pPr>
            <a:r>
              <a:rPr lang="fr-FR" sz="2000" dirty="0">
                <a:solidFill>
                  <a:srgbClr val="FF9900"/>
                </a:solidFill>
                <a:latin typeface="+mn-lt"/>
              </a:rPr>
              <a:t>Qu’est-ce que ça coûte ?</a:t>
            </a:r>
          </a:p>
          <a:p>
            <a:pPr marL="857250" lvl="1" indent="-342900">
              <a:buFont typeface="Arial"/>
              <a:buChar char="•"/>
            </a:pPr>
            <a:r>
              <a:rPr lang="fr-FR" sz="2000" dirty="0">
                <a:solidFill>
                  <a:schemeClr val="tx1"/>
                </a:solidFill>
                <a:latin typeface="+mn-lt"/>
              </a:rPr>
              <a:t>1 ou 2 semestres de cours en parallèle ou en plus selon les cursus</a:t>
            </a:r>
          </a:p>
          <a:p>
            <a:pPr marL="857250" lvl="1" indent="-342900">
              <a:buFont typeface="Arial"/>
              <a:buChar char="•"/>
            </a:pPr>
            <a:r>
              <a:rPr lang="fr-FR" sz="2000" dirty="0">
                <a:solidFill>
                  <a:schemeClr val="tx1"/>
                </a:solidFill>
                <a:latin typeface="+mn-lt"/>
              </a:rPr>
              <a:t>un projet commun PFE/Master</a:t>
            </a:r>
          </a:p>
          <a:p>
            <a:pPr marL="857250" lvl="1" indent="-342900">
              <a:buFont typeface="Arial"/>
              <a:buChar char="•"/>
            </a:pPr>
            <a:r>
              <a:rPr lang="fr-FR" sz="2000" dirty="0">
                <a:solidFill>
                  <a:schemeClr val="tx1"/>
                </a:solidFill>
                <a:latin typeface="+mn-lt"/>
              </a:rPr>
              <a:t>frais d’inscription réduits : 159 € en septembre 2020</a:t>
            </a:r>
          </a:p>
          <a:p>
            <a:pPr marL="1200150" lvl="2" indent="-285750">
              <a:lnSpc>
                <a:spcPct val="100000"/>
              </a:lnSpc>
              <a:buFont typeface="Arial"/>
              <a:buChar char="•"/>
            </a:pPr>
            <a:endParaRPr lang="fr-FR" sz="1800" dirty="0">
              <a:solidFill>
                <a:schemeClr val="tx1"/>
              </a:solidFill>
              <a:latin typeface="DIN-Regular" pitchFamily="2" charset="0"/>
            </a:endParaRPr>
          </a:p>
        </p:txBody>
      </p:sp>
      <p:sp>
        <p:nvSpPr>
          <p:cNvPr id="2" name="ZoneTexte 1"/>
          <p:cNvSpPr txBox="1"/>
          <p:nvPr/>
        </p:nvSpPr>
        <p:spPr>
          <a:xfrm>
            <a:off x="416496" y="2348880"/>
            <a:ext cx="1728192" cy="2006703"/>
          </a:xfrm>
          <a:prstGeom prst="rect">
            <a:avLst/>
          </a:prstGeom>
          <a:noFill/>
        </p:spPr>
        <p:txBody>
          <a:bodyPr wrap="square" rtlCol="0">
            <a:spAutoFit/>
          </a:bodyPr>
          <a:lstStyle/>
          <a:p>
            <a:r>
              <a:rPr lang="fr-FR" dirty="0">
                <a:latin typeface="Calibri"/>
                <a:cs typeface="Calibri"/>
              </a:rPr>
              <a:t>Suivre le Master en parallèle d’une formation  d’ingénieur</a:t>
            </a:r>
          </a:p>
        </p:txBody>
      </p:sp>
    </p:spTree>
    <p:extLst>
      <p:ext uri="{BB962C8B-B14F-4D97-AF65-F5344CB8AC3E}">
        <p14:creationId xmlns:p14="http://schemas.microsoft.com/office/powerpoint/2010/main" val="2191862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995525" y="1132581"/>
            <a:ext cx="864639" cy="646331"/>
          </a:xfrm>
          <a:prstGeom prst="rect">
            <a:avLst/>
          </a:prstGeom>
          <a:solidFill>
            <a:schemeClr val="accent6">
              <a:lumMod val="75000"/>
            </a:schemeClr>
          </a:solidFill>
          <a:ln>
            <a:solidFill>
              <a:schemeClr val="tx1"/>
            </a:solidFill>
          </a:ln>
        </p:spPr>
        <p:txBody>
          <a:bodyPr wrap="square" rtlCol="0">
            <a:spAutoFit/>
          </a:bodyPr>
          <a:lstStyle/>
          <a:p>
            <a:pPr algn="ctr" defTabSz="457200" eaLnBrk="1" fontAlgn="auto" hangingPunct="1">
              <a:spcBef>
                <a:spcPts val="0"/>
              </a:spcBef>
              <a:spcAft>
                <a:spcPts val="0"/>
              </a:spcAft>
            </a:pPr>
            <a:r>
              <a:rPr lang="fr-FR" sz="1200" dirty="0">
                <a:solidFill>
                  <a:prstClr val="black"/>
                </a:solidFill>
                <a:latin typeface="Calibri"/>
                <a:ea typeface="+mn-ea"/>
                <a:cs typeface="+mn-cs"/>
              </a:rPr>
              <a:t>Jury admission master M1</a:t>
            </a:r>
          </a:p>
        </p:txBody>
      </p:sp>
      <p:sp>
        <p:nvSpPr>
          <p:cNvPr id="6" name="Flèche vers la droite 5"/>
          <p:cNvSpPr/>
          <p:nvPr/>
        </p:nvSpPr>
        <p:spPr>
          <a:xfrm>
            <a:off x="822107" y="4604283"/>
            <a:ext cx="6913011" cy="657540"/>
          </a:xfrm>
          <a:prstGeom prst="rightArrow">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fr-FR" sz="1800">
              <a:solidFill>
                <a:prstClr val="white"/>
              </a:solidFill>
              <a:latin typeface="Calibri"/>
            </a:endParaRPr>
          </a:p>
        </p:txBody>
      </p:sp>
      <p:cxnSp>
        <p:nvCxnSpPr>
          <p:cNvPr id="7" name="Connecteur droit 6"/>
          <p:cNvCxnSpPr/>
          <p:nvPr/>
        </p:nvCxnSpPr>
        <p:spPr>
          <a:xfrm flipH="1">
            <a:off x="3136716" y="1124744"/>
            <a:ext cx="17393" cy="1685107"/>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677082" y="4797152"/>
            <a:ext cx="847230" cy="307777"/>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GX01</a:t>
            </a:r>
          </a:p>
        </p:txBody>
      </p:sp>
      <p:sp>
        <p:nvSpPr>
          <p:cNvPr id="9" name="Légende encadrée 1 8"/>
          <p:cNvSpPr/>
          <p:nvPr/>
        </p:nvSpPr>
        <p:spPr>
          <a:xfrm>
            <a:off x="3932161" y="1222291"/>
            <a:ext cx="1105667" cy="585480"/>
          </a:xfrm>
          <a:prstGeom prst="borderCallout1">
            <a:avLst>
              <a:gd name="adj1" fmla="val 23366"/>
              <a:gd name="adj2" fmla="val 100758"/>
              <a:gd name="adj3" fmla="val 75577"/>
              <a:gd name="adj4" fmla="val 117025"/>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r>
              <a:rPr lang="fr-FR" sz="1200" dirty="0">
                <a:solidFill>
                  <a:prstClr val="white"/>
                </a:solidFill>
                <a:latin typeface="Calibri"/>
              </a:rPr>
              <a:t>Jury  admission M2 &amp;  master //</a:t>
            </a:r>
          </a:p>
        </p:txBody>
      </p:sp>
      <p:cxnSp>
        <p:nvCxnSpPr>
          <p:cNvPr id="10" name="Connecteur droit 9"/>
          <p:cNvCxnSpPr/>
          <p:nvPr/>
        </p:nvCxnSpPr>
        <p:spPr>
          <a:xfrm>
            <a:off x="5246571" y="1366307"/>
            <a:ext cx="0" cy="3744416"/>
          </a:xfrm>
          <a:prstGeom prst="line">
            <a:avLst/>
          </a:prstGeom>
          <a:ln>
            <a:solidFill>
              <a:schemeClr val="accent3"/>
            </a:solidFill>
          </a:ln>
        </p:spPr>
        <p:style>
          <a:lnRef idx="2">
            <a:schemeClr val="accent1"/>
          </a:lnRef>
          <a:fillRef idx="0">
            <a:schemeClr val="accent1"/>
          </a:fillRef>
          <a:effectRef idx="1">
            <a:schemeClr val="accent1"/>
          </a:effectRef>
          <a:fontRef idx="minor">
            <a:schemeClr val="tx1"/>
          </a:fontRef>
        </p:style>
      </p:cxnSp>
      <p:sp>
        <p:nvSpPr>
          <p:cNvPr id="11" name="Flèche vers la droite 10"/>
          <p:cNvSpPr/>
          <p:nvPr/>
        </p:nvSpPr>
        <p:spPr>
          <a:xfrm>
            <a:off x="1463866" y="3454539"/>
            <a:ext cx="6254565" cy="657540"/>
          </a:xfrm>
          <a:prstGeom prst="rightArrow">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fr-FR" sz="1800">
              <a:solidFill>
                <a:prstClr val="white"/>
              </a:solidFill>
              <a:latin typeface="Calibri"/>
            </a:endParaRPr>
          </a:p>
        </p:txBody>
      </p:sp>
      <p:sp>
        <p:nvSpPr>
          <p:cNvPr id="12" name="ZoneTexte 11"/>
          <p:cNvSpPr txBox="1"/>
          <p:nvPr/>
        </p:nvSpPr>
        <p:spPr>
          <a:xfrm>
            <a:off x="1498888" y="3640052"/>
            <a:ext cx="981096" cy="307777"/>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GX01</a:t>
            </a:r>
          </a:p>
        </p:txBody>
      </p:sp>
      <p:sp>
        <p:nvSpPr>
          <p:cNvPr id="13" name="ZoneTexte 12"/>
          <p:cNvSpPr txBox="1"/>
          <p:nvPr/>
        </p:nvSpPr>
        <p:spPr>
          <a:xfrm>
            <a:off x="2481325" y="3640052"/>
            <a:ext cx="981096" cy="307777"/>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GX02</a:t>
            </a:r>
          </a:p>
        </p:txBody>
      </p:sp>
      <p:sp>
        <p:nvSpPr>
          <p:cNvPr id="14" name="ZoneTexte 13"/>
          <p:cNvSpPr txBox="1"/>
          <p:nvPr/>
        </p:nvSpPr>
        <p:spPr>
          <a:xfrm>
            <a:off x="3455289" y="3640052"/>
            <a:ext cx="981096" cy="307777"/>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spc="-40" dirty="0">
                <a:solidFill>
                  <a:prstClr val="black"/>
                </a:solidFill>
                <a:latin typeface="Calibri"/>
                <a:ea typeface="+mn-ea"/>
                <a:cs typeface="+mn-cs"/>
              </a:rPr>
              <a:t>GX03 </a:t>
            </a:r>
            <a:r>
              <a:rPr lang="fr-FR" sz="1200" spc="-40" dirty="0">
                <a:solidFill>
                  <a:prstClr val="black"/>
                </a:solidFill>
                <a:latin typeface="Calibri"/>
                <a:ea typeface="+mn-ea"/>
                <a:cs typeface="+mn-cs"/>
              </a:rPr>
              <a:t>(stage</a:t>
            </a:r>
            <a:r>
              <a:rPr lang="fr-FR" sz="1200" dirty="0">
                <a:solidFill>
                  <a:prstClr val="black"/>
                </a:solidFill>
                <a:latin typeface="Calibri"/>
                <a:ea typeface="+mn-ea"/>
                <a:cs typeface="+mn-cs"/>
              </a:rPr>
              <a:t>)</a:t>
            </a:r>
          </a:p>
        </p:txBody>
      </p:sp>
      <p:sp>
        <p:nvSpPr>
          <p:cNvPr id="15" name="Flèche vers la droite 14"/>
          <p:cNvSpPr/>
          <p:nvPr/>
        </p:nvSpPr>
        <p:spPr>
          <a:xfrm>
            <a:off x="859622" y="1870363"/>
            <a:ext cx="8773898" cy="657540"/>
          </a:xfrm>
          <a:prstGeom prst="rightArrow">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fr-FR" sz="1800">
              <a:solidFill>
                <a:prstClr val="white"/>
              </a:solidFill>
              <a:latin typeface="Calibri"/>
            </a:endParaRPr>
          </a:p>
        </p:txBody>
      </p:sp>
      <p:sp>
        <p:nvSpPr>
          <p:cNvPr id="16" name="Flèche vers la droite 15"/>
          <p:cNvSpPr/>
          <p:nvPr/>
        </p:nvSpPr>
        <p:spPr>
          <a:xfrm>
            <a:off x="1472465" y="2401304"/>
            <a:ext cx="6245969" cy="636772"/>
          </a:xfrm>
          <a:prstGeom prst="rightArrow">
            <a:avLst/>
          </a:prstGeom>
          <a:solidFill>
            <a:schemeClr val="accent3"/>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fr-FR" sz="1800">
              <a:solidFill>
                <a:prstClr val="white"/>
              </a:solidFill>
              <a:latin typeface="Calibri"/>
            </a:endParaRPr>
          </a:p>
        </p:txBody>
      </p:sp>
      <p:sp>
        <p:nvSpPr>
          <p:cNvPr id="17" name="ZoneTexte 16"/>
          <p:cNvSpPr txBox="1"/>
          <p:nvPr/>
        </p:nvSpPr>
        <p:spPr>
          <a:xfrm>
            <a:off x="1457842" y="2556902"/>
            <a:ext cx="981096" cy="278731"/>
          </a:xfrm>
          <a:prstGeom prst="rect">
            <a:avLst/>
          </a:prstGeom>
          <a:solidFill>
            <a:schemeClr val="accent6">
              <a:lumMod val="75000"/>
            </a:schemeClr>
          </a:solid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HUTEC-5</a:t>
            </a:r>
          </a:p>
        </p:txBody>
      </p:sp>
      <p:sp>
        <p:nvSpPr>
          <p:cNvPr id="18" name="ZoneTexte 17"/>
          <p:cNvSpPr txBox="1"/>
          <p:nvPr/>
        </p:nvSpPr>
        <p:spPr>
          <a:xfrm>
            <a:off x="2440280" y="2556902"/>
            <a:ext cx="981096" cy="278731"/>
          </a:xfrm>
          <a:prstGeom prst="rect">
            <a:avLst/>
          </a:prstGeom>
          <a:solidFill>
            <a:schemeClr val="accent6">
              <a:lumMod val="75000"/>
            </a:schemeClr>
          </a:solid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HUTECH-6</a:t>
            </a:r>
          </a:p>
        </p:txBody>
      </p:sp>
      <p:sp>
        <p:nvSpPr>
          <p:cNvPr id="19" name="ZoneTexte 18"/>
          <p:cNvSpPr txBox="1"/>
          <p:nvPr/>
        </p:nvSpPr>
        <p:spPr>
          <a:xfrm>
            <a:off x="3474429" y="2556902"/>
            <a:ext cx="981096" cy="307777"/>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M1-S1</a:t>
            </a:r>
            <a:endParaRPr lang="fr-FR" sz="1200" dirty="0">
              <a:solidFill>
                <a:prstClr val="black"/>
              </a:solidFill>
              <a:latin typeface="Calibri"/>
              <a:ea typeface="+mn-ea"/>
              <a:cs typeface="+mn-cs"/>
            </a:endParaRPr>
          </a:p>
        </p:txBody>
      </p:sp>
      <p:sp>
        <p:nvSpPr>
          <p:cNvPr id="20" name="ZoneTexte 19"/>
          <p:cNvSpPr txBox="1"/>
          <p:nvPr/>
        </p:nvSpPr>
        <p:spPr>
          <a:xfrm>
            <a:off x="4456867" y="2556902"/>
            <a:ext cx="981096" cy="307777"/>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M1-S2</a:t>
            </a:r>
          </a:p>
        </p:txBody>
      </p:sp>
      <p:sp>
        <p:nvSpPr>
          <p:cNvPr id="21" name="ZoneTexte 20"/>
          <p:cNvSpPr txBox="1"/>
          <p:nvPr/>
        </p:nvSpPr>
        <p:spPr>
          <a:xfrm>
            <a:off x="5439306" y="2556902"/>
            <a:ext cx="981096" cy="307777"/>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M2-S1</a:t>
            </a:r>
          </a:p>
        </p:txBody>
      </p:sp>
      <p:sp>
        <p:nvSpPr>
          <p:cNvPr id="22" name="ZoneTexte 21"/>
          <p:cNvSpPr txBox="1"/>
          <p:nvPr/>
        </p:nvSpPr>
        <p:spPr>
          <a:xfrm>
            <a:off x="6353394" y="2556902"/>
            <a:ext cx="1263902" cy="282641"/>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Projet Master</a:t>
            </a:r>
          </a:p>
        </p:txBody>
      </p:sp>
      <p:sp>
        <p:nvSpPr>
          <p:cNvPr id="23" name="ZoneTexte 22"/>
          <p:cNvSpPr txBox="1"/>
          <p:nvPr/>
        </p:nvSpPr>
        <p:spPr>
          <a:xfrm>
            <a:off x="1501995" y="2049596"/>
            <a:ext cx="981096" cy="307777"/>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A</a:t>
            </a:r>
          </a:p>
        </p:txBody>
      </p:sp>
      <p:sp>
        <p:nvSpPr>
          <p:cNvPr id="24" name="ZoneTexte 23"/>
          <p:cNvSpPr txBox="1"/>
          <p:nvPr/>
        </p:nvSpPr>
        <p:spPr>
          <a:xfrm>
            <a:off x="2484433" y="2049596"/>
            <a:ext cx="981096" cy="307777"/>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P</a:t>
            </a:r>
          </a:p>
        </p:txBody>
      </p:sp>
      <p:sp>
        <p:nvSpPr>
          <p:cNvPr id="25" name="ZoneTexte 24"/>
          <p:cNvSpPr txBox="1"/>
          <p:nvPr/>
        </p:nvSpPr>
        <p:spPr>
          <a:xfrm>
            <a:off x="3466871" y="2049596"/>
            <a:ext cx="981096" cy="307777"/>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A</a:t>
            </a:r>
          </a:p>
        </p:txBody>
      </p:sp>
      <p:sp>
        <p:nvSpPr>
          <p:cNvPr id="26" name="ZoneTexte 25"/>
          <p:cNvSpPr txBox="1"/>
          <p:nvPr/>
        </p:nvSpPr>
        <p:spPr>
          <a:xfrm>
            <a:off x="4449310" y="2049596"/>
            <a:ext cx="981096" cy="307777"/>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P</a:t>
            </a:r>
          </a:p>
        </p:txBody>
      </p:sp>
      <p:sp>
        <p:nvSpPr>
          <p:cNvPr id="27" name="ZoneTexte 26"/>
          <p:cNvSpPr txBox="1"/>
          <p:nvPr/>
        </p:nvSpPr>
        <p:spPr>
          <a:xfrm>
            <a:off x="5431749" y="2049596"/>
            <a:ext cx="981096" cy="307777"/>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A</a:t>
            </a:r>
          </a:p>
        </p:txBody>
      </p:sp>
      <p:sp>
        <p:nvSpPr>
          <p:cNvPr id="28" name="ZoneTexte 27"/>
          <p:cNvSpPr txBox="1"/>
          <p:nvPr/>
        </p:nvSpPr>
        <p:spPr>
          <a:xfrm>
            <a:off x="6414187" y="2049596"/>
            <a:ext cx="981096" cy="307777"/>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P</a:t>
            </a:r>
          </a:p>
        </p:txBody>
      </p:sp>
      <p:sp>
        <p:nvSpPr>
          <p:cNvPr id="29" name="ZoneTexte 28"/>
          <p:cNvSpPr txBox="1"/>
          <p:nvPr/>
        </p:nvSpPr>
        <p:spPr>
          <a:xfrm>
            <a:off x="7396625" y="2049596"/>
            <a:ext cx="981096" cy="307777"/>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A</a:t>
            </a:r>
          </a:p>
        </p:txBody>
      </p:sp>
      <p:sp>
        <p:nvSpPr>
          <p:cNvPr id="30" name="ZoneTexte 29"/>
          <p:cNvSpPr txBox="1"/>
          <p:nvPr/>
        </p:nvSpPr>
        <p:spPr>
          <a:xfrm>
            <a:off x="8379063" y="2049596"/>
            <a:ext cx="981096" cy="307777"/>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P</a:t>
            </a:r>
          </a:p>
        </p:txBody>
      </p:sp>
      <p:sp>
        <p:nvSpPr>
          <p:cNvPr id="31" name="ZoneTexte 30"/>
          <p:cNvSpPr txBox="1"/>
          <p:nvPr/>
        </p:nvSpPr>
        <p:spPr>
          <a:xfrm>
            <a:off x="1504008" y="4763347"/>
            <a:ext cx="981096" cy="307777"/>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GX02</a:t>
            </a:r>
            <a:endParaRPr lang="fr-FR" sz="1200" dirty="0">
              <a:solidFill>
                <a:prstClr val="black"/>
              </a:solidFill>
              <a:latin typeface="Calibri"/>
              <a:ea typeface="+mn-ea"/>
              <a:cs typeface="+mn-cs"/>
            </a:endParaRPr>
          </a:p>
        </p:txBody>
      </p:sp>
      <p:sp>
        <p:nvSpPr>
          <p:cNvPr id="32" name="ZoneTexte 31"/>
          <p:cNvSpPr txBox="1"/>
          <p:nvPr/>
        </p:nvSpPr>
        <p:spPr>
          <a:xfrm>
            <a:off x="2360712" y="4763347"/>
            <a:ext cx="1106830" cy="282641"/>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GX03 </a:t>
            </a:r>
            <a:r>
              <a:rPr lang="fr-FR" sz="1200" dirty="0">
                <a:solidFill>
                  <a:prstClr val="black"/>
                </a:solidFill>
                <a:latin typeface="Calibri"/>
                <a:ea typeface="+mn-ea"/>
                <a:cs typeface="+mn-cs"/>
              </a:rPr>
              <a:t>(stage)</a:t>
            </a:r>
            <a:endParaRPr lang="fr-FR" sz="1400" dirty="0">
              <a:solidFill>
                <a:prstClr val="black"/>
              </a:solidFill>
              <a:latin typeface="Calibri"/>
              <a:ea typeface="+mn-ea"/>
              <a:cs typeface="+mn-cs"/>
            </a:endParaRPr>
          </a:p>
        </p:txBody>
      </p:sp>
      <p:sp>
        <p:nvSpPr>
          <p:cNvPr id="33" name="ZoneTexte 32"/>
          <p:cNvSpPr txBox="1"/>
          <p:nvPr/>
        </p:nvSpPr>
        <p:spPr>
          <a:xfrm>
            <a:off x="3468885" y="4763347"/>
            <a:ext cx="981096" cy="307777"/>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GX04</a:t>
            </a:r>
          </a:p>
        </p:txBody>
      </p:sp>
      <p:cxnSp>
        <p:nvCxnSpPr>
          <p:cNvPr id="34" name="Connecteur droit 33"/>
          <p:cNvCxnSpPr/>
          <p:nvPr/>
        </p:nvCxnSpPr>
        <p:spPr>
          <a:xfrm>
            <a:off x="2853691" y="1438316"/>
            <a:ext cx="274747" cy="137997"/>
          </a:xfrm>
          <a:prstGeom prst="line">
            <a:avLst/>
          </a:prstGeom>
          <a:ln>
            <a:solidFill>
              <a:schemeClr val="accent6"/>
            </a:solidFill>
          </a:ln>
        </p:spPr>
        <p:style>
          <a:lnRef idx="2">
            <a:schemeClr val="accent1"/>
          </a:lnRef>
          <a:fillRef idx="0">
            <a:schemeClr val="accent1"/>
          </a:fillRef>
          <a:effectRef idx="1">
            <a:schemeClr val="accent1"/>
          </a:effectRef>
          <a:fontRef idx="minor">
            <a:schemeClr val="tx1"/>
          </a:fontRef>
        </p:style>
      </p:cxnSp>
      <p:sp>
        <p:nvSpPr>
          <p:cNvPr id="35" name="Flèche vers la droite 34"/>
          <p:cNvSpPr/>
          <p:nvPr/>
        </p:nvSpPr>
        <p:spPr>
          <a:xfrm>
            <a:off x="1463862" y="5532921"/>
            <a:ext cx="8165460" cy="657540"/>
          </a:xfrm>
          <a:prstGeom prst="rightArrow">
            <a:avLst/>
          </a:prstGeom>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1" fontAlgn="auto" hangingPunct="1">
              <a:spcBef>
                <a:spcPts val="0"/>
              </a:spcBef>
              <a:spcAft>
                <a:spcPts val="0"/>
              </a:spcAft>
            </a:pPr>
            <a:endParaRPr lang="fr-FR" sz="1800">
              <a:solidFill>
                <a:prstClr val="white"/>
              </a:solidFill>
              <a:latin typeface="Calibri"/>
            </a:endParaRPr>
          </a:p>
        </p:txBody>
      </p:sp>
      <p:sp>
        <p:nvSpPr>
          <p:cNvPr id="36" name="ZoneTexte 35"/>
          <p:cNvSpPr txBox="1"/>
          <p:nvPr/>
        </p:nvSpPr>
        <p:spPr>
          <a:xfrm>
            <a:off x="1506693" y="5718434"/>
            <a:ext cx="981096" cy="307777"/>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GX01</a:t>
            </a:r>
          </a:p>
        </p:txBody>
      </p:sp>
      <p:sp>
        <p:nvSpPr>
          <p:cNvPr id="37" name="ZoneTexte 36"/>
          <p:cNvSpPr txBox="1"/>
          <p:nvPr/>
        </p:nvSpPr>
        <p:spPr>
          <a:xfrm>
            <a:off x="2489130" y="5718434"/>
            <a:ext cx="981096" cy="307777"/>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GX02</a:t>
            </a:r>
          </a:p>
        </p:txBody>
      </p:sp>
      <p:sp>
        <p:nvSpPr>
          <p:cNvPr id="38" name="ZoneTexte 37"/>
          <p:cNvSpPr txBox="1"/>
          <p:nvPr/>
        </p:nvSpPr>
        <p:spPr>
          <a:xfrm>
            <a:off x="3463094" y="5718434"/>
            <a:ext cx="981096" cy="307777"/>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spc="-40" dirty="0">
                <a:solidFill>
                  <a:prstClr val="black"/>
                </a:solidFill>
                <a:latin typeface="Calibri"/>
                <a:ea typeface="+mn-ea"/>
                <a:cs typeface="+mn-cs"/>
              </a:rPr>
              <a:t>GX03 </a:t>
            </a:r>
            <a:r>
              <a:rPr lang="fr-FR" sz="1200" spc="-40" dirty="0">
                <a:solidFill>
                  <a:prstClr val="black"/>
                </a:solidFill>
                <a:latin typeface="Calibri"/>
                <a:ea typeface="+mn-ea"/>
                <a:cs typeface="+mn-cs"/>
              </a:rPr>
              <a:t>(stage)</a:t>
            </a:r>
          </a:p>
        </p:txBody>
      </p:sp>
      <p:sp>
        <p:nvSpPr>
          <p:cNvPr id="39" name="ZoneTexte 38"/>
          <p:cNvSpPr txBox="1"/>
          <p:nvPr/>
        </p:nvSpPr>
        <p:spPr>
          <a:xfrm>
            <a:off x="4445531" y="5718434"/>
            <a:ext cx="981096" cy="307777"/>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GX04</a:t>
            </a:r>
          </a:p>
        </p:txBody>
      </p:sp>
      <p:sp>
        <p:nvSpPr>
          <p:cNvPr id="40" name="ZoneTexte 39"/>
          <p:cNvSpPr txBox="1"/>
          <p:nvPr/>
        </p:nvSpPr>
        <p:spPr>
          <a:xfrm>
            <a:off x="5439306" y="5718434"/>
            <a:ext cx="981096" cy="307777"/>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GX05</a:t>
            </a:r>
          </a:p>
        </p:txBody>
      </p:sp>
      <p:sp>
        <p:nvSpPr>
          <p:cNvPr id="41" name="ZoneTexte 40"/>
          <p:cNvSpPr txBox="1"/>
          <p:nvPr/>
        </p:nvSpPr>
        <p:spPr>
          <a:xfrm>
            <a:off x="4430131" y="3634219"/>
            <a:ext cx="928570" cy="276999"/>
          </a:xfrm>
          <a:prstGeom prst="rect">
            <a:avLst/>
          </a:prstGeom>
          <a:gradFill flip="none" rotWithShape="1">
            <a:gsLst>
              <a:gs pos="50000">
                <a:schemeClr val="accent1"/>
              </a:gs>
              <a:gs pos="76000">
                <a:schemeClr val="accent3"/>
              </a:gs>
            </a:gsLst>
            <a:lin ang="0" scaled="1"/>
            <a:tileRect/>
          </a:gradFill>
          <a:ln>
            <a:noFill/>
          </a:ln>
        </p:spPr>
        <p:txBody>
          <a:bodyPr wrap="square" rtlCol="0">
            <a:spAutoFit/>
          </a:bodyPr>
          <a:lstStyle/>
          <a:p>
            <a:pPr algn="ctr" defTabSz="457200" eaLnBrk="1" fontAlgn="auto" hangingPunct="1">
              <a:spcBef>
                <a:spcPts val="0"/>
              </a:spcBef>
              <a:spcAft>
                <a:spcPts val="0"/>
              </a:spcAft>
            </a:pPr>
            <a:r>
              <a:rPr lang="fr-FR" sz="1200" spc="-40" dirty="0">
                <a:solidFill>
                  <a:prstClr val="black"/>
                </a:solidFill>
                <a:latin typeface="Calibri"/>
                <a:ea typeface="+mn-ea"/>
                <a:cs typeface="+mn-cs"/>
              </a:rPr>
              <a:t>GX04/M1-S2 </a:t>
            </a:r>
          </a:p>
        </p:txBody>
      </p:sp>
      <p:sp>
        <p:nvSpPr>
          <p:cNvPr id="42" name="ZoneTexte 41"/>
          <p:cNvSpPr txBox="1"/>
          <p:nvPr/>
        </p:nvSpPr>
        <p:spPr>
          <a:xfrm>
            <a:off x="5424725" y="3649573"/>
            <a:ext cx="928570" cy="276999"/>
          </a:xfrm>
          <a:prstGeom prst="rect">
            <a:avLst/>
          </a:prstGeom>
          <a:gradFill flip="none" rotWithShape="1">
            <a:gsLst>
              <a:gs pos="25000">
                <a:schemeClr val="accent1"/>
              </a:gs>
              <a:gs pos="50000">
                <a:schemeClr val="accent3"/>
              </a:gs>
            </a:gsLst>
            <a:lin ang="0" scaled="1"/>
            <a:tileRect/>
          </a:gradFill>
          <a:ln>
            <a:noFill/>
          </a:ln>
        </p:spPr>
        <p:txBody>
          <a:bodyPr wrap="square" rtlCol="0">
            <a:spAutoFit/>
          </a:bodyPr>
          <a:lstStyle/>
          <a:p>
            <a:pPr algn="ctr" defTabSz="457200" eaLnBrk="1" fontAlgn="auto" hangingPunct="1">
              <a:spcBef>
                <a:spcPts val="0"/>
              </a:spcBef>
              <a:spcAft>
                <a:spcPts val="0"/>
              </a:spcAft>
            </a:pPr>
            <a:r>
              <a:rPr lang="fr-FR" sz="1200" spc="-40" dirty="0">
                <a:solidFill>
                  <a:prstClr val="black"/>
                </a:solidFill>
                <a:latin typeface="Calibri"/>
                <a:ea typeface="+mn-ea"/>
                <a:cs typeface="+mn-cs"/>
              </a:rPr>
              <a:t>GX05/M2-S1</a:t>
            </a:r>
          </a:p>
        </p:txBody>
      </p:sp>
      <p:sp>
        <p:nvSpPr>
          <p:cNvPr id="43" name="ZoneTexte 42"/>
          <p:cNvSpPr txBox="1"/>
          <p:nvPr/>
        </p:nvSpPr>
        <p:spPr>
          <a:xfrm>
            <a:off x="6419321" y="3655791"/>
            <a:ext cx="966202" cy="276999"/>
          </a:xfrm>
          <a:prstGeom prst="rect">
            <a:avLst/>
          </a:prstGeom>
          <a:gradFill flip="none" rotWithShape="1">
            <a:gsLst>
              <a:gs pos="1000">
                <a:schemeClr val="accent1"/>
              </a:gs>
              <a:gs pos="61000">
                <a:schemeClr val="accent3"/>
              </a:gs>
            </a:gsLst>
            <a:lin ang="0" scaled="1"/>
            <a:tileRect/>
          </a:gradFill>
          <a:ln>
            <a:noFill/>
          </a:ln>
        </p:spPr>
        <p:txBody>
          <a:bodyPr wrap="square" rtlCol="0">
            <a:spAutoFit/>
          </a:bodyPr>
          <a:lstStyle/>
          <a:p>
            <a:pPr algn="ctr" defTabSz="457200" eaLnBrk="1" fontAlgn="auto" hangingPunct="1">
              <a:spcBef>
                <a:spcPts val="0"/>
              </a:spcBef>
              <a:spcAft>
                <a:spcPts val="0"/>
              </a:spcAft>
            </a:pPr>
            <a:r>
              <a:rPr lang="fr-FR" sz="1200" spc="-40" dirty="0">
                <a:solidFill>
                  <a:prstClr val="black"/>
                </a:solidFill>
                <a:latin typeface="Calibri"/>
                <a:ea typeface="+mn-ea"/>
                <a:cs typeface="+mn-cs"/>
              </a:rPr>
              <a:t>PFE / Master</a:t>
            </a:r>
          </a:p>
        </p:txBody>
      </p:sp>
      <p:sp>
        <p:nvSpPr>
          <p:cNvPr id="44" name="ZoneTexte 43"/>
          <p:cNvSpPr txBox="1"/>
          <p:nvPr/>
        </p:nvSpPr>
        <p:spPr>
          <a:xfrm>
            <a:off x="4418775" y="4782909"/>
            <a:ext cx="928570" cy="276999"/>
          </a:xfrm>
          <a:prstGeom prst="rect">
            <a:avLst/>
          </a:prstGeom>
          <a:gradFill flip="none" rotWithShape="1">
            <a:gsLst>
              <a:gs pos="50000">
                <a:schemeClr val="accent1"/>
              </a:gs>
              <a:gs pos="76000">
                <a:schemeClr val="accent3"/>
              </a:gs>
            </a:gsLst>
            <a:lin ang="0" scaled="1"/>
            <a:tileRect/>
          </a:gradFill>
          <a:ln>
            <a:noFill/>
          </a:ln>
        </p:spPr>
        <p:txBody>
          <a:bodyPr wrap="square" rtlCol="0">
            <a:spAutoFit/>
          </a:bodyPr>
          <a:lstStyle/>
          <a:p>
            <a:pPr algn="ctr" defTabSz="457200" eaLnBrk="1" fontAlgn="auto" hangingPunct="1">
              <a:spcBef>
                <a:spcPts val="0"/>
              </a:spcBef>
              <a:spcAft>
                <a:spcPts val="0"/>
              </a:spcAft>
            </a:pPr>
            <a:r>
              <a:rPr lang="fr-FR" sz="1200" spc="-40" dirty="0">
                <a:solidFill>
                  <a:prstClr val="black"/>
                </a:solidFill>
                <a:latin typeface="Calibri"/>
                <a:ea typeface="+mn-ea"/>
                <a:cs typeface="+mn-cs"/>
              </a:rPr>
              <a:t>GX05/M1-S2 </a:t>
            </a:r>
          </a:p>
        </p:txBody>
      </p:sp>
      <p:sp>
        <p:nvSpPr>
          <p:cNvPr id="45" name="ZoneTexte 44"/>
          <p:cNvSpPr txBox="1"/>
          <p:nvPr/>
        </p:nvSpPr>
        <p:spPr>
          <a:xfrm>
            <a:off x="5413369" y="4798263"/>
            <a:ext cx="928570" cy="276999"/>
          </a:xfrm>
          <a:prstGeom prst="rect">
            <a:avLst/>
          </a:prstGeom>
          <a:gradFill flip="none" rotWithShape="1">
            <a:gsLst>
              <a:gs pos="25000">
                <a:schemeClr val="accent1"/>
              </a:gs>
              <a:gs pos="50000">
                <a:schemeClr val="accent3"/>
              </a:gs>
            </a:gsLst>
            <a:lin ang="0" scaled="1"/>
            <a:tileRect/>
          </a:gradFill>
          <a:ln>
            <a:noFill/>
          </a:ln>
        </p:spPr>
        <p:txBody>
          <a:bodyPr wrap="square" rtlCol="0">
            <a:spAutoFit/>
          </a:bodyPr>
          <a:lstStyle/>
          <a:p>
            <a:pPr algn="ctr" defTabSz="457200" eaLnBrk="1" fontAlgn="auto" hangingPunct="1">
              <a:spcBef>
                <a:spcPts val="0"/>
              </a:spcBef>
              <a:spcAft>
                <a:spcPts val="0"/>
              </a:spcAft>
            </a:pPr>
            <a:r>
              <a:rPr lang="fr-FR" sz="1200" spc="-40" dirty="0">
                <a:solidFill>
                  <a:prstClr val="black"/>
                </a:solidFill>
                <a:latin typeface="Calibri"/>
                <a:ea typeface="+mn-ea"/>
                <a:cs typeface="+mn-cs"/>
              </a:rPr>
              <a:t>GX06/M2-S1</a:t>
            </a:r>
          </a:p>
        </p:txBody>
      </p:sp>
      <p:sp>
        <p:nvSpPr>
          <p:cNvPr id="46" name="ZoneTexte 45"/>
          <p:cNvSpPr txBox="1"/>
          <p:nvPr/>
        </p:nvSpPr>
        <p:spPr>
          <a:xfrm>
            <a:off x="6407967" y="4804481"/>
            <a:ext cx="969023" cy="276999"/>
          </a:xfrm>
          <a:prstGeom prst="rect">
            <a:avLst/>
          </a:prstGeom>
          <a:gradFill flip="none" rotWithShape="1">
            <a:gsLst>
              <a:gs pos="1000">
                <a:schemeClr val="accent1"/>
              </a:gs>
              <a:gs pos="61000">
                <a:schemeClr val="accent3"/>
              </a:gs>
            </a:gsLst>
            <a:lin ang="0" scaled="1"/>
            <a:tileRect/>
          </a:gradFill>
          <a:ln>
            <a:noFill/>
          </a:ln>
        </p:spPr>
        <p:txBody>
          <a:bodyPr wrap="square" rtlCol="0">
            <a:spAutoFit/>
          </a:bodyPr>
          <a:lstStyle/>
          <a:p>
            <a:pPr algn="ctr" defTabSz="457200" eaLnBrk="1" fontAlgn="auto" hangingPunct="1">
              <a:spcBef>
                <a:spcPts val="0"/>
              </a:spcBef>
              <a:spcAft>
                <a:spcPts val="0"/>
              </a:spcAft>
            </a:pPr>
            <a:r>
              <a:rPr lang="fr-FR" sz="1200" spc="-40" dirty="0">
                <a:solidFill>
                  <a:prstClr val="black"/>
                </a:solidFill>
                <a:latin typeface="Calibri"/>
                <a:ea typeface="+mn-ea"/>
                <a:cs typeface="+mn-cs"/>
              </a:rPr>
              <a:t>PFE / Master</a:t>
            </a:r>
          </a:p>
        </p:txBody>
      </p:sp>
      <p:sp>
        <p:nvSpPr>
          <p:cNvPr id="47" name="ZoneTexte 46"/>
          <p:cNvSpPr txBox="1"/>
          <p:nvPr/>
        </p:nvSpPr>
        <p:spPr>
          <a:xfrm>
            <a:off x="6409912" y="5707009"/>
            <a:ext cx="981096" cy="307777"/>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PFE</a:t>
            </a:r>
          </a:p>
        </p:txBody>
      </p:sp>
      <p:sp>
        <p:nvSpPr>
          <p:cNvPr id="48" name="ZoneTexte 47"/>
          <p:cNvSpPr txBox="1"/>
          <p:nvPr/>
        </p:nvSpPr>
        <p:spPr>
          <a:xfrm>
            <a:off x="8276222" y="5709886"/>
            <a:ext cx="1021374" cy="276999"/>
          </a:xfrm>
          <a:prstGeom prst="rect">
            <a:avLst/>
          </a:prstGeom>
          <a:solidFill>
            <a:schemeClr val="accent3"/>
          </a:solidFill>
          <a:ln>
            <a:noFill/>
          </a:ln>
        </p:spPr>
        <p:txBody>
          <a:bodyPr wrap="square" rtlCol="0">
            <a:spAutoFit/>
          </a:bodyPr>
          <a:lstStyle/>
          <a:p>
            <a:pPr algn="ctr" defTabSz="457200" eaLnBrk="1" fontAlgn="auto" hangingPunct="1">
              <a:spcBef>
                <a:spcPts val="0"/>
              </a:spcBef>
              <a:spcAft>
                <a:spcPts val="0"/>
              </a:spcAft>
            </a:pPr>
            <a:r>
              <a:rPr lang="fr-FR" sz="1200" spc="-40" dirty="0">
                <a:solidFill>
                  <a:prstClr val="black"/>
                </a:solidFill>
                <a:latin typeface="Calibri"/>
                <a:ea typeface="+mn-ea"/>
                <a:cs typeface="+mn-cs"/>
              </a:rPr>
              <a:t>Projet Master</a:t>
            </a:r>
          </a:p>
        </p:txBody>
      </p:sp>
      <p:sp>
        <p:nvSpPr>
          <p:cNvPr id="49" name="ZoneTexte 48"/>
          <p:cNvSpPr txBox="1"/>
          <p:nvPr/>
        </p:nvSpPr>
        <p:spPr>
          <a:xfrm>
            <a:off x="7392350" y="5707009"/>
            <a:ext cx="981096" cy="276999"/>
          </a:xfrm>
          <a:prstGeom prst="rect">
            <a:avLst/>
          </a:prstGeom>
          <a:solidFill>
            <a:schemeClr val="accent3"/>
          </a:solidFill>
          <a:ln>
            <a:noFill/>
          </a:ln>
        </p:spPr>
        <p:txBody>
          <a:bodyPr wrap="square" rtlCol="0">
            <a:spAutoFit/>
          </a:bodyPr>
          <a:lstStyle/>
          <a:p>
            <a:pPr algn="ctr" defTabSz="457200" eaLnBrk="1" fontAlgn="auto" hangingPunct="1">
              <a:spcBef>
                <a:spcPts val="0"/>
              </a:spcBef>
              <a:spcAft>
                <a:spcPts val="0"/>
              </a:spcAft>
            </a:pPr>
            <a:r>
              <a:rPr lang="fr-FR" sz="1200" dirty="0">
                <a:solidFill>
                  <a:prstClr val="black"/>
                </a:solidFill>
                <a:latin typeface="Calibri"/>
                <a:ea typeface="+mn-ea"/>
                <a:cs typeface="+mn-cs"/>
              </a:rPr>
              <a:t>M2-S3 </a:t>
            </a:r>
          </a:p>
        </p:txBody>
      </p:sp>
      <p:cxnSp>
        <p:nvCxnSpPr>
          <p:cNvPr id="50" name="Connecteur droit 49"/>
          <p:cNvCxnSpPr/>
          <p:nvPr/>
        </p:nvCxnSpPr>
        <p:spPr>
          <a:xfrm>
            <a:off x="1463862" y="1448405"/>
            <a:ext cx="0" cy="4564951"/>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Connecteur droit 50"/>
          <p:cNvCxnSpPr/>
          <p:nvPr/>
        </p:nvCxnSpPr>
        <p:spPr>
          <a:xfrm>
            <a:off x="2449859" y="1445485"/>
            <a:ext cx="0" cy="4586410"/>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Connecteur droit 51"/>
          <p:cNvCxnSpPr/>
          <p:nvPr/>
        </p:nvCxnSpPr>
        <p:spPr>
          <a:xfrm>
            <a:off x="3435859" y="1442574"/>
            <a:ext cx="0" cy="4580057"/>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Connecteur droit 52"/>
          <p:cNvCxnSpPr/>
          <p:nvPr/>
        </p:nvCxnSpPr>
        <p:spPr>
          <a:xfrm flipH="1">
            <a:off x="4392886" y="1439657"/>
            <a:ext cx="28979" cy="4601517"/>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Connecteur droit 53"/>
          <p:cNvCxnSpPr/>
          <p:nvPr/>
        </p:nvCxnSpPr>
        <p:spPr>
          <a:xfrm>
            <a:off x="5407855" y="1436734"/>
            <a:ext cx="0" cy="4585893"/>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Connecteur droit 54"/>
          <p:cNvCxnSpPr/>
          <p:nvPr/>
        </p:nvCxnSpPr>
        <p:spPr>
          <a:xfrm>
            <a:off x="6393852" y="1433819"/>
            <a:ext cx="0" cy="4588811"/>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Connecteur droit 55"/>
          <p:cNvCxnSpPr/>
          <p:nvPr/>
        </p:nvCxnSpPr>
        <p:spPr>
          <a:xfrm>
            <a:off x="7379850" y="1430903"/>
            <a:ext cx="0" cy="4591729"/>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Connecteur droit 56"/>
          <p:cNvCxnSpPr/>
          <p:nvPr/>
        </p:nvCxnSpPr>
        <p:spPr>
          <a:xfrm>
            <a:off x="8365848" y="1427977"/>
            <a:ext cx="0" cy="4603918"/>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Connecteur droit 57"/>
          <p:cNvCxnSpPr/>
          <p:nvPr/>
        </p:nvCxnSpPr>
        <p:spPr>
          <a:xfrm>
            <a:off x="9286033" y="1435234"/>
            <a:ext cx="0" cy="4603918"/>
          </a:xfrm>
          <a:prstGeom prst="line">
            <a:avLst/>
          </a:prstGeom>
          <a:ln w="9525"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59" name="Grouper 58"/>
          <p:cNvGrpSpPr/>
          <p:nvPr/>
        </p:nvGrpSpPr>
        <p:grpSpPr>
          <a:xfrm>
            <a:off x="7689304" y="3637203"/>
            <a:ext cx="397122" cy="381000"/>
            <a:chOff x="8409384" y="1981200"/>
            <a:chExt cx="457200" cy="381000"/>
          </a:xfrm>
        </p:grpSpPr>
        <p:sp>
          <p:nvSpPr>
            <p:cNvPr id="60" name="Ellipse 59"/>
            <p:cNvSpPr/>
            <p:nvPr/>
          </p:nvSpPr>
          <p:spPr>
            <a:xfrm>
              <a:off x="8458200" y="1981200"/>
              <a:ext cx="381000" cy="381000"/>
            </a:xfrm>
            <a:prstGeom prst="ellips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1" name="ZoneTexte 60"/>
            <p:cNvSpPr txBox="1"/>
            <p:nvPr/>
          </p:nvSpPr>
          <p:spPr>
            <a:xfrm>
              <a:off x="8409384" y="1988840"/>
              <a:ext cx="457200" cy="338554"/>
            </a:xfrm>
            <a:prstGeom prst="rect">
              <a:avLst/>
            </a:prstGeom>
            <a:noFill/>
          </p:spPr>
          <p:txBody>
            <a:bodyPr wrap="square" rtlCol="0">
              <a:spAutoFit/>
            </a:bodyPr>
            <a:lstStyle/>
            <a:p>
              <a:pPr algn="ctr"/>
              <a:r>
                <a:rPr lang="en-GB" dirty="0"/>
                <a:t>1</a:t>
              </a:r>
            </a:p>
          </p:txBody>
        </p:sp>
      </p:grpSp>
      <p:grpSp>
        <p:nvGrpSpPr>
          <p:cNvPr id="62" name="Grouper 61"/>
          <p:cNvGrpSpPr/>
          <p:nvPr/>
        </p:nvGrpSpPr>
        <p:grpSpPr>
          <a:xfrm>
            <a:off x="7689304" y="4750683"/>
            <a:ext cx="397122" cy="381000"/>
            <a:chOff x="8409384" y="1981200"/>
            <a:chExt cx="457200" cy="381000"/>
          </a:xfrm>
        </p:grpSpPr>
        <p:sp>
          <p:nvSpPr>
            <p:cNvPr id="63" name="Ellipse 62"/>
            <p:cNvSpPr/>
            <p:nvPr/>
          </p:nvSpPr>
          <p:spPr>
            <a:xfrm>
              <a:off x="8458200" y="1981200"/>
              <a:ext cx="381000" cy="381000"/>
            </a:xfrm>
            <a:prstGeom prst="ellips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4" name="ZoneTexte 63"/>
            <p:cNvSpPr txBox="1"/>
            <p:nvPr/>
          </p:nvSpPr>
          <p:spPr>
            <a:xfrm>
              <a:off x="8409384" y="1988840"/>
              <a:ext cx="457200" cy="338554"/>
            </a:xfrm>
            <a:prstGeom prst="rect">
              <a:avLst/>
            </a:prstGeom>
            <a:noFill/>
          </p:spPr>
          <p:txBody>
            <a:bodyPr wrap="square" rtlCol="0">
              <a:spAutoFit/>
            </a:bodyPr>
            <a:lstStyle/>
            <a:p>
              <a:pPr algn="ctr"/>
              <a:r>
                <a:rPr lang="en-GB" dirty="0"/>
                <a:t>2</a:t>
              </a:r>
            </a:p>
          </p:txBody>
        </p:sp>
      </p:grpSp>
      <p:grpSp>
        <p:nvGrpSpPr>
          <p:cNvPr id="65" name="Grouper 64"/>
          <p:cNvGrpSpPr/>
          <p:nvPr/>
        </p:nvGrpSpPr>
        <p:grpSpPr>
          <a:xfrm>
            <a:off x="7689304" y="6165304"/>
            <a:ext cx="397122" cy="381000"/>
            <a:chOff x="8409384" y="1981200"/>
            <a:chExt cx="457200" cy="381000"/>
          </a:xfrm>
        </p:grpSpPr>
        <p:sp>
          <p:nvSpPr>
            <p:cNvPr id="66" name="Ellipse 65"/>
            <p:cNvSpPr/>
            <p:nvPr/>
          </p:nvSpPr>
          <p:spPr>
            <a:xfrm>
              <a:off x="8458200" y="1981200"/>
              <a:ext cx="381000" cy="381000"/>
            </a:xfrm>
            <a:prstGeom prst="ellipse">
              <a:avLst/>
            </a:prstGeom>
            <a:solidFill>
              <a:srgbClr val="C0504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7" name="ZoneTexte 66"/>
            <p:cNvSpPr txBox="1"/>
            <p:nvPr/>
          </p:nvSpPr>
          <p:spPr>
            <a:xfrm>
              <a:off x="8409384" y="1988840"/>
              <a:ext cx="457200" cy="338554"/>
            </a:xfrm>
            <a:prstGeom prst="rect">
              <a:avLst/>
            </a:prstGeom>
            <a:noFill/>
          </p:spPr>
          <p:txBody>
            <a:bodyPr wrap="square" rtlCol="0">
              <a:spAutoFit/>
            </a:bodyPr>
            <a:lstStyle/>
            <a:p>
              <a:pPr algn="ctr"/>
              <a:r>
                <a:rPr lang="en-GB" dirty="0"/>
                <a:t>3</a:t>
              </a:r>
            </a:p>
          </p:txBody>
        </p:sp>
      </p:grpSp>
      <p:sp>
        <p:nvSpPr>
          <p:cNvPr id="68" name="ZoneTexte 67"/>
          <p:cNvSpPr txBox="1"/>
          <p:nvPr/>
        </p:nvSpPr>
        <p:spPr>
          <a:xfrm>
            <a:off x="859622" y="2034899"/>
            <a:ext cx="598220" cy="307777"/>
          </a:xfrm>
          <a:prstGeom prst="rect">
            <a:avLst/>
          </a:prstGeom>
          <a:noFill/>
          <a:ln>
            <a:noFill/>
          </a:ln>
        </p:spPr>
        <p:txBody>
          <a:bodyPr wrap="square" rtlCol="0">
            <a:spAutoFit/>
          </a:bodyPr>
          <a:lstStyle/>
          <a:p>
            <a:pPr algn="ctr" defTabSz="457200" eaLnBrk="1" fontAlgn="auto" hangingPunct="1">
              <a:spcBef>
                <a:spcPts val="0"/>
              </a:spcBef>
              <a:spcAft>
                <a:spcPts val="0"/>
              </a:spcAft>
            </a:pPr>
            <a:r>
              <a:rPr lang="fr-FR" sz="1400" dirty="0">
                <a:solidFill>
                  <a:prstClr val="black"/>
                </a:solidFill>
                <a:latin typeface="Calibri"/>
                <a:ea typeface="+mn-ea"/>
                <a:cs typeface="+mn-cs"/>
              </a:rPr>
              <a:t>P</a:t>
            </a:r>
          </a:p>
        </p:txBody>
      </p:sp>
      <p:sp>
        <p:nvSpPr>
          <p:cNvPr id="4" name="ZoneTexte 3"/>
          <p:cNvSpPr txBox="1"/>
          <p:nvPr/>
        </p:nvSpPr>
        <p:spPr>
          <a:xfrm>
            <a:off x="8049344" y="3529149"/>
            <a:ext cx="1529045" cy="573080"/>
          </a:xfrm>
          <a:prstGeom prst="rect">
            <a:avLst/>
          </a:prstGeom>
          <a:solidFill>
            <a:schemeClr val="bg1"/>
          </a:solidFill>
          <a:ln>
            <a:solidFill>
              <a:schemeClr val="tx1"/>
            </a:solidFill>
          </a:ln>
        </p:spPr>
        <p:txBody>
          <a:bodyPr wrap="square" rtlCol="0">
            <a:spAutoFit/>
          </a:bodyPr>
          <a:lstStyle/>
          <a:p>
            <a:r>
              <a:rPr lang="fr-FR" sz="1200" dirty="0">
                <a:solidFill>
                  <a:schemeClr val="tx1"/>
                </a:solidFill>
                <a:latin typeface="+mn-lt"/>
              </a:rPr>
              <a:t>En GX05 et il ne vous reste à valider que 10 à 15 crédits ingénieur</a:t>
            </a:r>
            <a:endParaRPr lang="fr-FR" sz="1200" dirty="0">
              <a:latin typeface="+mn-lt"/>
            </a:endParaRPr>
          </a:p>
        </p:txBody>
      </p:sp>
      <p:sp>
        <p:nvSpPr>
          <p:cNvPr id="69" name="ZoneTexte 68"/>
          <p:cNvSpPr txBox="1"/>
          <p:nvPr/>
        </p:nvSpPr>
        <p:spPr>
          <a:xfrm>
            <a:off x="8049343" y="4656120"/>
            <a:ext cx="1542555" cy="573080"/>
          </a:xfrm>
          <a:prstGeom prst="rect">
            <a:avLst/>
          </a:prstGeom>
          <a:solidFill>
            <a:srgbClr val="FFFFFF"/>
          </a:solidFill>
          <a:ln>
            <a:solidFill>
              <a:srgbClr val="000000"/>
            </a:solidFill>
          </a:ln>
        </p:spPr>
        <p:txBody>
          <a:bodyPr wrap="square" rtlCol="0">
            <a:spAutoFit/>
          </a:bodyPr>
          <a:lstStyle/>
          <a:p>
            <a:r>
              <a:rPr lang="fr-FR" sz="1200" dirty="0">
                <a:solidFill>
                  <a:schemeClr val="tx1"/>
                </a:solidFill>
                <a:latin typeface="+mn-lt"/>
              </a:rPr>
              <a:t>En GX06 et il ne vous reste à valider que 10 à 15 crédits ingénieur</a:t>
            </a:r>
            <a:endParaRPr lang="fr-FR" sz="1200" dirty="0">
              <a:latin typeface="+mn-lt"/>
            </a:endParaRPr>
          </a:p>
        </p:txBody>
      </p:sp>
      <p:sp>
        <p:nvSpPr>
          <p:cNvPr id="70" name="ZoneTexte 69"/>
          <p:cNvSpPr txBox="1"/>
          <p:nvPr/>
        </p:nvSpPr>
        <p:spPr>
          <a:xfrm>
            <a:off x="8049344" y="6183085"/>
            <a:ext cx="1542555" cy="573080"/>
          </a:xfrm>
          <a:prstGeom prst="rect">
            <a:avLst/>
          </a:prstGeom>
          <a:solidFill>
            <a:srgbClr val="FFFFFF"/>
          </a:solidFill>
          <a:ln>
            <a:solidFill>
              <a:srgbClr val="000000"/>
            </a:solidFill>
          </a:ln>
        </p:spPr>
        <p:txBody>
          <a:bodyPr wrap="square" rtlCol="0">
            <a:spAutoFit/>
          </a:bodyPr>
          <a:lstStyle/>
          <a:p>
            <a:r>
              <a:rPr lang="fr-FR" sz="1200" dirty="0">
                <a:solidFill>
                  <a:schemeClr val="tx1"/>
                </a:solidFill>
                <a:latin typeface="+mn-lt"/>
              </a:rPr>
              <a:t>Vous avez terminé votre formation ingénieur</a:t>
            </a:r>
            <a:endParaRPr lang="fr-FR" sz="1200" dirty="0">
              <a:latin typeface="+mn-lt"/>
            </a:endParaRPr>
          </a:p>
        </p:txBody>
      </p:sp>
      <p:sp>
        <p:nvSpPr>
          <p:cNvPr id="71" name="ZoneTexte 70"/>
          <p:cNvSpPr txBox="1"/>
          <p:nvPr/>
        </p:nvSpPr>
        <p:spPr>
          <a:xfrm>
            <a:off x="4406720" y="4077072"/>
            <a:ext cx="1008112" cy="573080"/>
          </a:xfrm>
          <a:prstGeom prst="rect">
            <a:avLst/>
          </a:prstGeom>
          <a:solidFill>
            <a:schemeClr val="bg1"/>
          </a:solidFill>
          <a:ln>
            <a:solidFill>
              <a:schemeClr val="tx1"/>
            </a:solidFill>
          </a:ln>
        </p:spPr>
        <p:txBody>
          <a:bodyPr wrap="square" rtlCol="0">
            <a:spAutoFit/>
          </a:bodyPr>
          <a:lstStyle/>
          <a:p>
            <a:r>
              <a:rPr lang="fr-FR" sz="1200" dirty="0">
                <a:solidFill>
                  <a:schemeClr val="tx1"/>
                </a:solidFill>
                <a:latin typeface="+mn-lt"/>
              </a:rPr>
              <a:t>Une ou deux UE du M1-S2 en UV libres</a:t>
            </a:r>
            <a:endParaRPr lang="fr-FR" sz="1200" dirty="0">
              <a:latin typeface="+mn-lt"/>
            </a:endParaRPr>
          </a:p>
        </p:txBody>
      </p:sp>
      <p:sp>
        <p:nvSpPr>
          <p:cNvPr id="72" name="ZoneTexte 71"/>
          <p:cNvSpPr txBox="1"/>
          <p:nvPr/>
        </p:nvSpPr>
        <p:spPr>
          <a:xfrm>
            <a:off x="8046523" y="2482114"/>
            <a:ext cx="1529045" cy="414267"/>
          </a:xfrm>
          <a:prstGeom prst="rect">
            <a:avLst/>
          </a:prstGeom>
          <a:solidFill>
            <a:schemeClr val="bg1"/>
          </a:solidFill>
          <a:ln>
            <a:solidFill>
              <a:schemeClr val="tx1"/>
            </a:solidFill>
          </a:ln>
        </p:spPr>
        <p:txBody>
          <a:bodyPr wrap="square" rtlCol="0">
            <a:spAutoFit/>
          </a:bodyPr>
          <a:lstStyle/>
          <a:p>
            <a:r>
              <a:rPr lang="fr-FR" sz="1200" dirty="0">
                <a:solidFill>
                  <a:schemeClr val="tx1"/>
                </a:solidFill>
                <a:latin typeface="+mn-lt"/>
              </a:rPr>
              <a:t>Parcours Licence - Master</a:t>
            </a:r>
            <a:endParaRPr lang="fr-FR" sz="1200" dirty="0">
              <a:latin typeface="+mn-lt"/>
            </a:endParaRPr>
          </a:p>
        </p:txBody>
      </p:sp>
      <p:sp>
        <p:nvSpPr>
          <p:cNvPr id="2" name="ZoneTexte 1"/>
          <p:cNvSpPr txBox="1"/>
          <p:nvPr/>
        </p:nvSpPr>
        <p:spPr>
          <a:xfrm>
            <a:off x="532616" y="3907332"/>
            <a:ext cx="1346939" cy="886397"/>
          </a:xfrm>
          <a:prstGeom prst="rect">
            <a:avLst/>
          </a:prstGeom>
          <a:noFill/>
        </p:spPr>
        <p:txBody>
          <a:bodyPr wrap="square" rtlCol="0">
            <a:spAutoFit/>
          </a:bodyPr>
          <a:lstStyle/>
          <a:p>
            <a:r>
              <a:rPr lang="fr-FR" sz="2000" spc="-60" dirty="0">
                <a:latin typeface="Calibri"/>
                <a:cs typeface="Calibri"/>
              </a:rPr>
              <a:t>Ingénieurs</a:t>
            </a:r>
          </a:p>
          <a:p>
            <a:r>
              <a:rPr lang="fr-FR" sz="2000" spc="-60" dirty="0">
                <a:latin typeface="Calibri"/>
                <a:cs typeface="Calibri"/>
              </a:rPr>
              <a:t>3 scénarios</a:t>
            </a:r>
          </a:p>
          <a:p>
            <a:r>
              <a:rPr lang="fr-FR" sz="2000" spc="-60" dirty="0">
                <a:latin typeface="Calibri"/>
                <a:cs typeface="Calibri"/>
              </a:rPr>
              <a:t>possibles</a:t>
            </a:r>
            <a:endParaRPr lang="fr-FR" sz="2000" dirty="0">
              <a:latin typeface="Calibri"/>
              <a:cs typeface="Calibri"/>
            </a:endParaRPr>
          </a:p>
        </p:txBody>
      </p:sp>
      <p:sp>
        <p:nvSpPr>
          <p:cNvPr id="73" name="ZoneTexte 72"/>
          <p:cNvSpPr txBox="1"/>
          <p:nvPr/>
        </p:nvSpPr>
        <p:spPr>
          <a:xfrm>
            <a:off x="518755" y="2325662"/>
            <a:ext cx="1346607" cy="887935"/>
          </a:xfrm>
          <a:prstGeom prst="rect">
            <a:avLst/>
          </a:prstGeom>
          <a:noFill/>
        </p:spPr>
        <p:txBody>
          <a:bodyPr wrap="square" rtlCol="0">
            <a:spAutoFit/>
          </a:bodyPr>
          <a:lstStyle/>
          <a:p>
            <a:r>
              <a:rPr lang="fr-FR" sz="2000" spc="-60" dirty="0">
                <a:latin typeface="Calibri"/>
                <a:cs typeface="Calibri"/>
              </a:rPr>
              <a:t>HUTECH hors ingénieur</a:t>
            </a:r>
            <a:endParaRPr lang="fr-FR" sz="2000" dirty="0">
              <a:latin typeface="Calibri"/>
              <a:cs typeface="Calibri"/>
            </a:endParaRPr>
          </a:p>
        </p:txBody>
      </p:sp>
    </p:spTree>
    <p:extLst>
      <p:ext uri="{BB962C8B-B14F-4D97-AF65-F5344CB8AC3E}">
        <p14:creationId xmlns:p14="http://schemas.microsoft.com/office/powerpoint/2010/main" val="3346672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2093172" y="1196752"/>
            <a:ext cx="7800975" cy="3969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Times New Roman" pitchFamily="18" charset="0"/>
              </a:defRPr>
            </a:lvl1pPr>
            <a:lvl2pPr marL="742950" indent="-285750" eaLnBrk="0" hangingPunct="0">
              <a:defRPr sz="2400">
                <a:solidFill>
                  <a:schemeClr val="bg1"/>
                </a:solidFill>
                <a:latin typeface="Times New Roman" pitchFamily="18" charset="0"/>
              </a:defRPr>
            </a:lvl2pPr>
            <a:lvl3pPr marL="1143000" indent="-228600" eaLnBrk="0" hangingPunct="0">
              <a:defRPr sz="2400">
                <a:solidFill>
                  <a:schemeClr val="bg1"/>
                </a:solidFill>
                <a:latin typeface="Times New Roman" pitchFamily="18" charset="0"/>
              </a:defRPr>
            </a:lvl3pPr>
            <a:lvl4pPr eaLnBrk="0" hangingPunct="0">
              <a:defRPr sz="2400">
                <a:solidFill>
                  <a:schemeClr val="bg1"/>
                </a:solidFill>
                <a:latin typeface="Times New Roman" pitchFamily="18" charset="0"/>
              </a:defRPr>
            </a:lvl4pPr>
            <a:lvl5pPr marL="2057400" indent="-228600" eaLnBrk="0" hangingPunct="0">
              <a:defRPr sz="2400">
                <a:solidFill>
                  <a:schemeClr val="bg1"/>
                </a:solidFill>
                <a:latin typeface="Times New Roman" pitchFamily="18" charset="0"/>
              </a:defRPr>
            </a:lvl5pPr>
            <a:lvl6pPr marL="25146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marL="342900" indent="-342900">
              <a:buFont typeface="Arial"/>
              <a:buChar char="•"/>
            </a:pPr>
            <a:r>
              <a:rPr lang="fr-FR" dirty="0">
                <a:solidFill>
                  <a:srgbClr val="FF9900"/>
                </a:solidFill>
                <a:latin typeface="+mn-lt"/>
              </a:rPr>
              <a:t>Une formation originale</a:t>
            </a:r>
          </a:p>
          <a:p>
            <a:pPr marL="800100" lvl="1" indent="-342900">
              <a:buFont typeface="Arial"/>
              <a:buChar char="•"/>
            </a:pPr>
            <a:r>
              <a:rPr lang="fr-FR" sz="2000" dirty="0">
                <a:solidFill>
                  <a:schemeClr val="tx1"/>
                </a:solidFill>
                <a:latin typeface="+mn-lt"/>
              </a:rPr>
              <a:t>former les étudiants à aborder les problèmes de recherche et développement qui nécessitent une :</a:t>
            </a:r>
          </a:p>
          <a:p>
            <a:pPr marL="1257300" lvl="2" indent="-342900">
              <a:buFont typeface="Arial"/>
              <a:buChar char="•"/>
            </a:pPr>
            <a:r>
              <a:rPr lang="fr-FR" sz="2000" dirty="0">
                <a:solidFill>
                  <a:srgbClr val="FF9900"/>
                </a:solidFill>
                <a:latin typeface="+mn-lt"/>
              </a:rPr>
              <a:t>forte compétence disciplinaire</a:t>
            </a:r>
          </a:p>
          <a:p>
            <a:pPr marL="1257300" lvl="2" indent="-342900">
              <a:buFont typeface="Arial"/>
              <a:buChar char="•"/>
            </a:pPr>
            <a:r>
              <a:rPr lang="fr-FR" sz="2000" dirty="0">
                <a:solidFill>
                  <a:schemeClr val="tx1"/>
                </a:solidFill>
                <a:latin typeface="+mn-lt"/>
              </a:rPr>
              <a:t>et la </a:t>
            </a:r>
            <a:r>
              <a:rPr lang="fr-FR" sz="2000" dirty="0">
                <a:solidFill>
                  <a:srgbClr val="FF9900"/>
                </a:solidFill>
                <a:latin typeface="+mn-lt"/>
              </a:rPr>
              <a:t>maîtrise d’approches pluridisciplinaires</a:t>
            </a:r>
          </a:p>
          <a:p>
            <a:pPr marL="342900" indent="-342900">
              <a:buFont typeface="Arial"/>
              <a:buChar char="•"/>
            </a:pPr>
            <a:endParaRPr lang="fr-FR" dirty="0">
              <a:solidFill>
                <a:schemeClr val="tx1"/>
              </a:solidFill>
              <a:latin typeface="+mn-lt"/>
            </a:endParaRPr>
          </a:p>
          <a:p>
            <a:pPr marL="342900" indent="-342900">
              <a:buFont typeface="Arial"/>
              <a:buChar char="•"/>
            </a:pPr>
            <a:r>
              <a:rPr lang="fr-FR" dirty="0">
                <a:solidFill>
                  <a:srgbClr val="FF9900"/>
                </a:solidFill>
                <a:latin typeface="+mn-lt"/>
              </a:rPr>
              <a:t>Mentions et parcours</a:t>
            </a:r>
          </a:p>
          <a:p>
            <a:pPr marL="1257300" lvl="2" indent="-342900">
              <a:buFont typeface="Arial"/>
              <a:buChar char="•"/>
            </a:pPr>
            <a:r>
              <a:rPr lang="fr-FR" sz="2000" dirty="0">
                <a:solidFill>
                  <a:srgbClr val="FF9900"/>
                </a:solidFill>
                <a:latin typeface="+mn-lt"/>
              </a:rPr>
              <a:t>Humanités et industries créatives </a:t>
            </a:r>
            <a:r>
              <a:rPr lang="fr-FR" sz="2000" dirty="0">
                <a:solidFill>
                  <a:schemeClr val="tx1"/>
                </a:solidFill>
                <a:latin typeface="+mn-lt"/>
              </a:rPr>
              <a:t>: 2 parcours (dont 1 parcours double cursus avec l’ESAD)</a:t>
            </a:r>
          </a:p>
          <a:p>
            <a:pPr marL="1257300" lvl="2" indent="-342900">
              <a:buFont typeface="Arial"/>
              <a:buChar char="•"/>
            </a:pPr>
            <a:r>
              <a:rPr lang="fr-FR" sz="2000" dirty="0">
                <a:solidFill>
                  <a:srgbClr val="FF9900"/>
                </a:solidFill>
                <a:latin typeface="+mn-lt"/>
              </a:rPr>
              <a:t>Ingénierie des Systèmes Complexes</a:t>
            </a:r>
            <a:r>
              <a:rPr lang="fr-FR" sz="2000" dirty="0">
                <a:solidFill>
                  <a:schemeClr val="tx1"/>
                </a:solidFill>
                <a:latin typeface="+mn-lt"/>
              </a:rPr>
              <a:t> : 5 parcours</a:t>
            </a:r>
            <a:endParaRPr lang="fr-FR" sz="2000" strike="sngStrike" dirty="0">
              <a:solidFill>
                <a:schemeClr val="tx1"/>
              </a:solidFill>
              <a:latin typeface="+mn-lt"/>
            </a:endParaRPr>
          </a:p>
          <a:p>
            <a:pPr marL="1257300" lvl="2" indent="-342900">
              <a:buFont typeface="Arial"/>
              <a:buChar char="•"/>
            </a:pPr>
            <a:r>
              <a:rPr lang="fr-FR" sz="2000" dirty="0">
                <a:solidFill>
                  <a:srgbClr val="FF9900"/>
                </a:solidFill>
                <a:latin typeface="+mn-lt"/>
              </a:rPr>
              <a:t>Chimie </a:t>
            </a:r>
            <a:r>
              <a:rPr lang="fr-FR" sz="2000" dirty="0">
                <a:solidFill>
                  <a:schemeClr val="tx1"/>
                </a:solidFill>
                <a:latin typeface="+mn-lt"/>
              </a:rPr>
              <a:t>: 8 parcours (master commun UTC/UPJV) dont 3 à l’UTC</a:t>
            </a:r>
          </a:p>
          <a:p>
            <a:pPr marL="1257300" lvl="2" indent="-342900">
              <a:buFont typeface="Arial"/>
              <a:buChar char="•"/>
            </a:pPr>
            <a:r>
              <a:rPr lang="fr-FR" sz="2000" dirty="0">
                <a:solidFill>
                  <a:srgbClr val="FF9900"/>
                </a:solidFill>
                <a:latin typeface="+mn-lt"/>
              </a:rPr>
              <a:t>Ingénierie de la santé </a:t>
            </a:r>
            <a:r>
              <a:rPr lang="fr-FR" sz="2000" dirty="0">
                <a:solidFill>
                  <a:schemeClr val="tx1"/>
                </a:solidFill>
                <a:latin typeface="+mn-lt"/>
              </a:rPr>
              <a:t>: 2 parcours</a:t>
            </a:r>
          </a:p>
          <a:p>
            <a:pPr marL="1200150" lvl="2" indent="-285750">
              <a:lnSpc>
                <a:spcPct val="100000"/>
              </a:lnSpc>
              <a:buFont typeface="Arial"/>
              <a:buChar char="•"/>
            </a:pPr>
            <a:endParaRPr lang="fr-FR" sz="1800" dirty="0">
              <a:solidFill>
                <a:schemeClr val="tx1"/>
              </a:solidFill>
              <a:latin typeface="DIN-Regular" pitchFamily="2" charset="0"/>
            </a:endParaRPr>
          </a:p>
        </p:txBody>
      </p:sp>
      <p:sp>
        <p:nvSpPr>
          <p:cNvPr id="2" name="ZoneTexte 1"/>
          <p:cNvSpPr txBox="1"/>
          <p:nvPr/>
        </p:nvSpPr>
        <p:spPr>
          <a:xfrm>
            <a:off x="488504" y="2348880"/>
            <a:ext cx="1440160" cy="1371452"/>
          </a:xfrm>
          <a:prstGeom prst="rect">
            <a:avLst/>
          </a:prstGeom>
          <a:noFill/>
        </p:spPr>
        <p:txBody>
          <a:bodyPr wrap="square" rtlCol="0">
            <a:spAutoFit/>
          </a:bodyPr>
          <a:lstStyle/>
          <a:p>
            <a:r>
              <a:rPr lang="fr-FR" dirty="0">
                <a:latin typeface="Calibri"/>
                <a:cs typeface="Calibri"/>
              </a:rPr>
              <a:t>Quelle est l’offre Master de l’UTC ?</a:t>
            </a:r>
          </a:p>
        </p:txBody>
      </p:sp>
      <p:pic>
        <p:nvPicPr>
          <p:cNvPr id="13" name="Image 12"/>
          <p:cNvPicPr>
            <a:picLocks noChangeAspect="1"/>
          </p:cNvPicPr>
          <p:nvPr/>
        </p:nvPicPr>
        <p:blipFill>
          <a:blip r:embed="rId2">
            <a:alphaModFix/>
          </a:blip>
          <a:stretch>
            <a:fillRect/>
          </a:stretch>
        </p:blipFill>
        <p:spPr>
          <a:xfrm>
            <a:off x="6681192" y="4797152"/>
            <a:ext cx="2899317" cy="1872208"/>
          </a:xfrm>
          <a:prstGeom prst="rect">
            <a:avLst/>
          </a:prstGeom>
        </p:spPr>
      </p:pic>
    </p:spTree>
    <p:extLst>
      <p:ext uri="{BB962C8B-B14F-4D97-AF65-F5344CB8AC3E}">
        <p14:creationId xmlns:p14="http://schemas.microsoft.com/office/powerpoint/2010/main" val="2964949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p:cNvSpPr txBox="1">
            <a:spLocks noChangeArrowheads="1"/>
          </p:cNvSpPr>
          <p:nvPr/>
        </p:nvSpPr>
        <p:spPr bwMode="auto">
          <a:xfrm>
            <a:off x="975123" y="1844676"/>
            <a:ext cx="8268758"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bg1"/>
                </a:solidFill>
                <a:latin typeface="Times New Roman" pitchFamily="18" charset="0"/>
              </a:defRPr>
            </a:lvl1pPr>
            <a:lvl2pPr marL="742950" indent="-285750" eaLnBrk="0" hangingPunct="0">
              <a:defRPr sz="2400">
                <a:solidFill>
                  <a:schemeClr val="bg1"/>
                </a:solidFill>
                <a:latin typeface="Times New Roman" pitchFamily="18" charset="0"/>
              </a:defRPr>
            </a:lvl2pPr>
            <a:lvl3pPr marL="1143000" indent="-228600" eaLnBrk="0" hangingPunct="0">
              <a:defRPr sz="2400">
                <a:solidFill>
                  <a:schemeClr val="bg1"/>
                </a:solidFill>
                <a:latin typeface="Times New Roman" pitchFamily="18" charset="0"/>
              </a:defRPr>
            </a:lvl3pPr>
            <a:lvl4pPr eaLnBrk="0" hangingPunct="0">
              <a:defRPr sz="2400">
                <a:solidFill>
                  <a:schemeClr val="bg1"/>
                </a:solidFill>
                <a:latin typeface="Times New Roman" pitchFamily="18" charset="0"/>
              </a:defRPr>
            </a:lvl4pPr>
            <a:lvl5pPr marL="2057400" indent="-228600" eaLnBrk="0" hangingPunct="0">
              <a:defRPr sz="2400">
                <a:solidFill>
                  <a:schemeClr val="bg1"/>
                </a:solidFill>
                <a:latin typeface="Times New Roman" pitchFamily="18" charset="0"/>
              </a:defRPr>
            </a:lvl5pPr>
            <a:lvl6pPr marL="25146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6pPr>
            <a:lvl7pPr marL="29718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7pPr>
            <a:lvl8pPr marL="34290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8pPr>
            <a:lvl9pPr marL="3886200" indent="-228600" defTabSz="449263" eaLnBrk="0" fontAlgn="base" hangingPunct="0">
              <a:lnSpc>
                <a:spcPct val="86000"/>
              </a:lnSpc>
              <a:spcBef>
                <a:spcPct val="0"/>
              </a:spcBef>
              <a:spcAft>
                <a:spcPct val="0"/>
              </a:spcAft>
              <a:buClr>
                <a:srgbClr val="000000"/>
              </a:buClr>
              <a:buSzPct val="100000"/>
              <a:buFont typeface="Times New Roman" pitchFamily="18" charset="0"/>
              <a:defRPr sz="2400">
                <a:solidFill>
                  <a:schemeClr val="bg1"/>
                </a:solidFill>
                <a:latin typeface="Times New Roman" pitchFamily="18" charset="0"/>
              </a:defRPr>
            </a:lvl9pPr>
          </a:lstStyle>
          <a:p>
            <a:pPr algn="ctr" eaLnBrk="1" hangingPunct="1"/>
            <a:endParaRPr lang="fr-FR">
              <a:solidFill>
                <a:srgbClr val="000000"/>
              </a:solidFill>
            </a:endParaRPr>
          </a:p>
          <a:p>
            <a:pPr lvl="3" eaLnBrk="1" hangingPunct="1"/>
            <a:endParaRPr lang="fr-FR">
              <a:solidFill>
                <a:schemeClr val="tx1"/>
              </a:solidFill>
              <a:latin typeface="DIN-Regular" pitchFamily="2" charset="0"/>
            </a:endParaRPr>
          </a:p>
        </p:txBody>
      </p:sp>
      <p:graphicFrame>
        <p:nvGraphicFramePr>
          <p:cNvPr id="11" name="Group 40"/>
          <p:cNvGraphicFramePr>
            <a:graphicFrameLocks noGrp="1"/>
          </p:cNvGraphicFramePr>
          <p:nvPr>
            <p:ph/>
            <p:extLst>
              <p:ext uri="{D42A27DB-BD31-4B8C-83A1-F6EECF244321}">
                <p14:modId xmlns:p14="http://schemas.microsoft.com/office/powerpoint/2010/main" val="391514588"/>
              </p:ext>
            </p:extLst>
          </p:nvPr>
        </p:nvGraphicFramePr>
        <p:xfrm>
          <a:off x="164467" y="1394623"/>
          <a:ext cx="9577065" cy="4883141"/>
        </p:xfrm>
        <a:graphic>
          <a:graphicData uri="http://schemas.openxmlformats.org/drawingml/2006/table">
            <a:tbl>
              <a:tblPr/>
              <a:tblGrid>
                <a:gridCol w="2295329">
                  <a:extLst>
                    <a:ext uri="{9D8B030D-6E8A-4147-A177-3AD203B41FA5}">
                      <a16:colId xmlns:a16="http://schemas.microsoft.com/office/drawing/2014/main" val="20000"/>
                    </a:ext>
                  </a:extLst>
                </a:gridCol>
                <a:gridCol w="7281736">
                  <a:extLst>
                    <a:ext uri="{9D8B030D-6E8A-4147-A177-3AD203B41FA5}">
                      <a16:colId xmlns:a16="http://schemas.microsoft.com/office/drawing/2014/main" val="20001"/>
                    </a:ext>
                  </a:extLst>
                </a:gridCol>
              </a:tblGrid>
              <a:tr h="474586">
                <a:tc>
                  <a:txBody>
                    <a:bodyPr/>
                    <a:lstStyle/>
                    <a:p>
                      <a:pPr marL="0" marR="0" lvl="0" indent="0" algn="ctr" defTabSz="449263" rtl="0" eaLnBrk="1" fontAlgn="base" latinLnBrk="0" hangingPunct="1">
                        <a:lnSpc>
                          <a:spcPct val="86000"/>
                        </a:lnSpc>
                        <a:spcBef>
                          <a:spcPts val="800"/>
                        </a:spcBef>
                        <a:spcAft>
                          <a:spcPct val="0"/>
                        </a:spcAft>
                        <a:buClr>
                          <a:srgbClr val="000000"/>
                        </a:buClr>
                        <a:buSzPct val="100000"/>
                        <a:buFont typeface="Times New Roman" pitchFamily="18" charset="0"/>
                        <a:buNone/>
                        <a:tabLst/>
                      </a:pPr>
                      <a:r>
                        <a:rPr kumimoji="0" lang="fr-FR" sz="2000" b="0" i="0" u="none" strike="noStrike" cap="none" normalizeH="0" baseline="0" dirty="0">
                          <a:ln>
                            <a:noFill/>
                          </a:ln>
                          <a:solidFill>
                            <a:schemeClr val="accent6"/>
                          </a:solidFill>
                          <a:effectLst/>
                          <a:latin typeface="+mn-lt"/>
                        </a:rPr>
                        <a:t>Mentions</a:t>
                      </a:r>
                    </a:p>
                  </a:txBody>
                  <a:tcPr marL="99060" marR="99060"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49263" rtl="0" eaLnBrk="1" fontAlgn="base" latinLnBrk="0" hangingPunct="1">
                        <a:lnSpc>
                          <a:spcPct val="86000"/>
                        </a:lnSpc>
                        <a:spcBef>
                          <a:spcPts val="800"/>
                        </a:spcBef>
                        <a:spcAft>
                          <a:spcPct val="0"/>
                        </a:spcAft>
                        <a:buClr>
                          <a:srgbClr val="000000"/>
                        </a:buClr>
                        <a:buSzPct val="100000"/>
                        <a:buFont typeface="Times New Roman" pitchFamily="18" charset="0"/>
                        <a:buNone/>
                        <a:tabLst/>
                      </a:pPr>
                      <a:r>
                        <a:rPr kumimoji="0" lang="fr-FR" sz="2000" b="0" i="0" u="none" strike="noStrike" cap="none" normalizeH="0" baseline="0" dirty="0">
                          <a:ln>
                            <a:noFill/>
                          </a:ln>
                          <a:solidFill>
                            <a:schemeClr val="accent6"/>
                          </a:solidFill>
                          <a:effectLst/>
                          <a:latin typeface="+mn-lt"/>
                        </a:rPr>
                        <a:t>Parcours</a:t>
                      </a:r>
                    </a:p>
                  </a:txBody>
                  <a:tcPr marL="99060" marR="99060"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542837">
                <a:tc>
                  <a:txBody>
                    <a:bodyPr/>
                    <a:lstStyle/>
                    <a:p>
                      <a:pPr marL="0" marR="0" lvl="0" indent="0" algn="l" defTabSz="449263" rtl="0" eaLnBrk="1" fontAlgn="base" latinLnBrk="0" hangingPunct="1">
                        <a:lnSpc>
                          <a:spcPct val="86000"/>
                        </a:lnSpc>
                        <a:spcBef>
                          <a:spcPts val="800"/>
                        </a:spcBef>
                        <a:spcAft>
                          <a:spcPct val="0"/>
                        </a:spcAft>
                        <a:buClr>
                          <a:srgbClr val="000000"/>
                        </a:buClr>
                        <a:buSzPct val="100000"/>
                        <a:buFont typeface="Times New Roman" pitchFamily="18" charset="0"/>
                        <a:buNone/>
                        <a:tabLst/>
                      </a:pPr>
                      <a:r>
                        <a:rPr kumimoji="0" lang="fr-FR" sz="2000" b="0" i="0" u="none" strike="noStrike" cap="none" normalizeH="0" baseline="0" dirty="0">
                          <a:ln>
                            <a:noFill/>
                          </a:ln>
                          <a:solidFill>
                            <a:srgbClr val="000000"/>
                          </a:solidFill>
                          <a:effectLst/>
                          <a:latin typeface="+mn-lt"/>
                        </a:rPr>
                        <a:t>Humanités et industries créatives</a:t>
                      </a:r>
                    </a:p>
                  </a:txBody>
                  <a:tcPr marL="99060" marR="99060"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85750" indent="-285750" defTabSz="957263">
                        <a:spcBef>
                          <a:spcPts val="100"/>
                        </a:spcBef>
                        <a:buClr>
                          <a:srgbClr val="5A5B5E"/>
                        </a:buClr>
                        <a:buFont typeface="Wingdings" charset="0"/>
                        <a:buChar char="Ø"/>
                      </a:pPr>
                      <a:r>
                        <a:rPr lang="fr-FR" sz="1800" dirty="0">
                          <a:solidFill>
                            <a:srgbClr val="404040"/>
                          </a:solidFill>
                          <a:latin typeface="+mn-lt"/>
                        </a:rPr>
                        <a:t>Design centré expérience (</a:t>
                      </a:r>
                      <a:r>
                        <a:rPr lang="fr-FR" sz="1800" dirty="0" err="1">
                          <a:solidFill>
                            <a:srgbClr val="404040"/>
                          </a:solidFill>
                          <a:latin typeface="+mn-lt"/>
                        </a:rPr>
                        <a:t>UxD</a:t>
                      </a:r>
                      <a:r>
                        <a:rPr lang="fr-FR" sz="1800" dirty="0">
                          <a:solidFill>
                            <a:srgbClr val="404040"/>
                          </a:solidFill>
                          <a:latin typeface="+mn-lt"/>
                        </a:rPr>
                        <a:t>)</a:t>
                      </a:r>
                    </a:p>
                    <a:p>
                      <a:pPr marL="285750" indent="-285750" defTabSz="957263">
                        <a:spcBef>
                          <a:spcPts val="100"/>
                        </a:spcBef>
                        <a:buClr>
                          <a:srgbClr val="5A5B5E"/>
                        </a:buClr>
                        <a:buFont typeface="Wingdings" charset="0"/>
                        <a:buChar char="Ø"/>
                      </a:pPr>
                      <a:r>
                        <a:rPr lang="fr-FR" sz="1800" dirty="0">
                          <a:solidFill>
                            <a:srgbClr val="404040"/>
                          </a:solidFill>
                          <a:latin typeface="+mn-lt"/>
                        </a:rPr>
                        <a:t>Design et création</a:t>
                      </a:r>
                      <a:r>
                        <a:rPr lang="fr-FR" sz="1800" baseline="0" dirty="0">
                          <a:solidFill>
                            <a:srgbClr val="404040"/>
                          </a:solidFill>
                          <a:latin typeface="+mn-lt"/>
                        </a:rPr>
                        <a:t> d’expérience (DCX)</a:t>
                      </a:r>
                      <a:endParaRPr lang="fr-FR" sz="1800" dirty="0">
                        <a:solidFill>
                          <a:srgbClr val="404040"/>
                        </a:solidFill>
                        <a:latin typeface="+mn-lt"/>
                      </a:endParaRPr>
                    </a:p>
                  </a:txBody>
                  <a:tcPr marL="99060" marR="99060"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46012">
                <a:tc>
                  <a:txBody>
                    <a:bodyPr/>
                    <a:lstStyle/>
                    <a:p>
                      <a:pPr marL="0" marR="0" lvl="0" indent="0" algn="l" defTabSz="449263" rtl="0" eaLnBrk="1" fontAlgn="base" latinLnBrk="0" hangingPunct="1">
                        <a:lnSpc>
                          <a:spcPct val="86000"/>
                        </a:lnSpc>
                        <a:spcBef>
                          <a:spcPts val="800"/>
                        </a:spcBef>
                        <a:spcAft>
                          <a:spcPct val="0"/>
                        </a:spcAft>
                        <a:buClr>
                          <a:srgbClr val="000000"/>
                        </a:buClr>
                        <a:buSzPct val="100000"/>
                        <a:buFont typeface="Times New Roman" pitchFamily="18" charset="0"/>
                        <a:buNone/>
                        <a:tabLst/>
                      </a:pPr>
                      <a:r>
                        <a:rPr kumimoji="0" lang="fr-FR" sz="2000" b="0" i="0" u="none" strike="noStrike" cap="none" normalizeH="0" baseline="0" dirty="0">
                          <a:ln>
                            <a:noFill/>
                          </a:ln>
                          <a:solidFill>
                            <a:srgbClr val="000000"/>
                          </a:solidFill>
                          <a:effectLst/>
                          <a:latin typeface="+mn-lt"/>
                        </a:rPr>
                        <a:t>Ingénierie des systèmes complexes</a:t>
                      </a:r>
                    </a:p>
                  </a:txBody>
                  <a:tcPr marL="99060" marR="99060"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85750" indent="-285750" algn="l" defTabSz="957263" rtl="0" eaLnBrk="1" latinLnBrk="0" hangingPunct="1">
                        <a:spcBef>
                          <a:spcPts val="100"/>
                        </a:spcBef>
                        <a:buClr>
                          <a:srgbClr val="5A5B5E"/>
                        </a:buClr>
                        <a:buFont typeface="Wingdings" charset="0"/>
                        <a:buChar char="Ø"/>
                      </a:pPr>
                      <a:r>
                        <a:rPr lang="fr-FR" sz="1800" kern="1200" dirty="0">
                          <a:solidFill>
                            <a:srgbClr val="404040"/>
                          </a:solidFill>
                          <a:latin typeface="+mn-lt"/>
                          <a:ea typeface="+mn-ea"/>
                          <a:cs typeface="+mn-cs"/>
                        </a:rPr>
                        <a:t>Biomécanique et </a:t>
                      </a:r>
                      <a:r>
                        <a:rPr lang="fr-FR" sz="1800" kern="1200" dirty="0" err="1">
                          <a:solidFill>
                            <a:srgbClr val="404040"/>
                          </a:solidFill>
                          <a:latin typeface="+mn-lt"/>
                          <a:ea typeface="+mn-ea"/>
                          <a:cs typeface="+mn-cs"/>
                        </a:rPr>
                        <a:t>bioingénierie</a:t>
                      </a:r>
                      <a:r>
                        <a:rPr lang="fr-FR" sz="1800" kern="1200" dirty="0">
                          <a:solidFill>
                            <a:srgbClr val="404040"/>
                          </a:solidFill>
                          <a:latin typeface="+mn-lt"/>
                          <a:ea typeface="+mn-ea"/>
                          <a:cs typeface="+mn-cs"/>
                        </a:rPr>
                        <a:t> (BMI)</a:t>
                      </a:r>
                    </a:p>
                    <a:p>
                      <a:pPr marL="285750" indent="-285750" defTabSz="957263">
                        <a:buClr>
                          <a:srgbClr val="5A5B5E"/>
                        </a:buClr>
                        <a:buFont typeface="Wingdings" charset="2"/>
                        <a:buChar char="Ø"/>
                      </a:pPr>
                      <a:r>
                        <a:rPr lang="fr-FR" sz="1800" dirty="0">
                          <a:solidFill>
                            <a:srgbClr val="404040"/>
                          </a:solidFill>
                          <a:latin typeface="+mn-lt"/>
                        </a:rPr>
                        <a:t>Systèmes</a:t>
                      </a:r>
                      <a:r>
                        <a:rPr lang="fr-FR" sz="1800" baseline="0" dirty="0">
                          <a:solidFill>
                            <a:srgbClr val="404040"/>
                          </a:solidFill>
                          <a:latin typeface="+mn-lt"/>
                        </a:rPr>
                        <a:t> m</a:t>
                      </a:r>
                      <a:r>
                        <a:rPr lang="fr-FR" sz="1800" dirty="0">
                          <a:solidFill>
                            <a:srgbClr val="404040"/>
                          </a:solidFill>
                          <a:latin typeface="+mn-lt"/>
                        </a:rPr>
                        <a:t>écatroniques</a:t>
                      </a:r>
                      <a:r>
                        <a:rPr lang="fr-FR" sz="1800" baseline="0" dirty="0">
                          <a:solidFill>
                            <a:srgbClr val="404040"/>
                          </a:solidFill>
                          <a:latin typeface="+mn-lt"/>
                        </a:rPr>
                        <a:t> (SMT)</a:t>
                      </a:r>
                    </a:p>
                    <a:p>
                      <a:pPr marL="285750" indent="-285750" defTabSz="957263">
                        <a:buClr>
                          <a:srgbClr val="5A5B5E"/>
                        </a:buClr>
                        <a:buFont typeface="Wingdings" charset="2"/>
                        <a:buChar char="Ø"/>
                      </a:pPr>
                      <a:r>
                        <a:rPr lang="fr-FR" sz="1800" baseline="0" dirty="0">
                          <a:solidFill>
                            <a:srgbClr val="404040"/>
                          </a:solidFill>
                          <a:latin typeface="+mn-lt"/>
                        </a:rPr>
                        <a:t>Structures et systèmes mécaniques complexes (SMC)</a:t>
                      </a:r>
                      <a:endParaRPr lang="fr-FR" sz="1800" dirty="0">
                        <a:solidFill>
                          <a:srgbClr val="404040"/>
                        </a:solidFill>
                        <a:latin typeface="+mn-lt"/>
                      </a:endParaRPr>
                    </a:p>
                    <a:p>
                      <a:pPr marL="285750" indent="-285750" defTabSz="957263">
                        <a:spcBef>
                          <a:spcPts val="100"/>
                        </a:spcBef>
                        <a:spcAft>
                          <a:spcPts val="100"/>
                        </a:spcAft>
                        <a:buClr>
                          <a:srgbClr val="5A5B5E"/>
                        </a:buClr>
                        <a:buFont typeface="Wingdings" charset="2"/>
                        <a:buChar char="Ø"/>
                      </a:pPr>
                      <a:r>
                        <a:rPr lang="fr-FR" sz="1800" dirty="0">
                          <a:solidFill>
                            <a:srgbClr val="404040"/>
                          </a:solidFill>
                          <a:latin typeface="+mn-lt"/>
                        </a:rPr>
                        <a:t>Automatique, robotique</a:t>
                      </a:r>
                      <a:r>
                        <a:rPr lang="fr-FR" sz="1800" baseline="0" dirty="0">
                          <a:solidFill>
                            <a:srgbClr val="404040"/>
                          </a:solidFill>
                          <a:latin typeface="+mn-lt"/>
                        </a:rPr>
                        <a:t> et systèmes intelligents (ARS)</a:t>
                      </a:r>
                    </a:p>
                    <a:p>
                      <a:pPr marL="285750" indent="-285750" defTabSz="957263">
                        <a:spcBef>
                          <a:spcPts val="100"/>
                        </a:spcBef>
                        <a:spcAft>
                          <a:spcPts val="100"/>
                        </a:spcAft>
                        <a:buClr>
                          <a:srgbClr val="5A5B5E"/>
                        </a:buClr>
                        <a:buFont typeface="Wingdings" charset="2"/>
                        <a:buChar char="Ø"/>
                      </a:pPr>
                      <a:r>
                        <a:rPr lang="fr-FR" sz="1800" baseline="0" dirty="0">
                          <a:solidFill>
                            <a:srgbClr val="404040"/>
                          </a:solidFill>
                          <a:latin typeface="+mn-lt"/>
                        </a:rPr>
                        <a:t>Apprentissage et optimisation des systèmes complexes (AOS)</a:t>
                      </a:r>
                      <a:endParaRPr lang="fr-FR" sz="1800" dirty="0">
                        <a:solidFill>
                          <a:srgbClr val="404040"/>
                        </a:solidFill>
                        <a:latin typeface="+mn-lt"/>
                      </a:endParaRPr>
                    </a:p>
                  </a:txBody>
                  <a:tcPr marL="99060" marR="99060"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289477">
                <a:tc>
                  <a:txBody>
                    <a:bodyPr/>
                    <a:lstStyle/>
                    <a:p>
                      <a:pPr marL="0" marR="0" lvl="0" indent="0" algn="l" defTabSz="449263" rtl="0" eaLnBrk="1" fontAlgn="base" latinLnBrk="0" hangingPunct="1">
                        <a:lnSpc>
                          <a:spcPct val="86000"/>
                        </a:lnSpc>
                        <a:spcBef>
                          <a:spcPts val="800"/>
                        </a:spcBef>
                        <a:spcAft>
                          <a:spcPct val="0"/>
                        </a:spcAft>
                        <a:buClr>
                          <a:srgbClr val="000000"/>
                        </a:buClr>
                        <a:buSzPct val="100000"/>
                        <a:buFont typeface="Times New Roman" pitchFamily="18" charset="0"/>
                        <a:buNone/>
                        <a:tabLst/>
                      </a:pPr>
                      <a:r>
                        <a:rPr kumimoji="0" lang="fr-FR" sz="2000" b="0" i="0" u="none" strike="noStrike" cap="none" normalizeH="0" baseline="0" dirty="0">
                          <a:ln>
                            <a:noFill/>
                          </a:ln>
                          <a:solidFill>
                            <a:srgbClr val="000000"/>
                          </a:solidFill>
                          <a:effectLst/>
                          <a:latin typeface="+mn-lt"/>
                        </a:rPr>
                        <a:t>Chimie</a:t>
                      </a:r>
                      <a:endParaRPr kumimoji="0" lang="fr-FR" sz="2000" b="0" i="1" u="none" strike="noStrike" cap="none" normalizeH="0" baseline="0" dirty="0">
                        <a:ln>
                          <a:noFill/>
                        </a:ln>
                        <a:solidFill>
                          <a:srgbClr val="000000"/>
                        </a:solidFill>
                        <a:effectLst/>
                        <a:latin typeface="+mn-lt"/>
                      </a:endParaRPr>
                    </a:p>
                  </a:txBody>
                  <a:tcPr marL="99060" marR="99060"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85750" indent="-285750" algn="l" defTabSz="957263" rtl="0" eaLnBrk="1" latinLnBrk="0" hangingPunct="1">
                        <a:spcBef>
                          <a:spcPts val="100"/>
                        </a:spcBef>
                        <a:buClr>
                          <a:srgbClr val="5A5B5E"/>
                        </a:buClr>
                        <a:buFont typeface="Wingdings" charset="0"/>
                        <a:buChar char="Ø"/>
                      </a:pPr>
                      <a:r>
                        <a:rPr lang="fr-FR" sz="1800" kern="1200" dirty="0">
                          <a:solidFill>
                            <a:srgbClr val="404040"/>
                          </a:solidFill>
                          <a:latin typeface="+mn-lt"/>
                          <a:ea typeface="+mn-ea"/>
                          <a:cs typeface="+mn-cs"/>
                        </a:rPr>
                        <a:t>Biotechnologie des ressources naturelles (BIOTECH) - UTC</a:t>
                      </a:r>
                    </a:p>
                    <a:p>
                      <a:pPr marL="285750" indent="-285750" algn="l" defTabSz="957263" rtl="0" eaLnBrk="1" latinLnBrk="0" hangingPunct="1">
                        <a:spcBef>
                          <a:spcPts val="100"/>
                        </a:spcBef>
                        <a:buClr>
                          <a:srgbClr val="5A5B5E"/>
                        </a:buClr>
                        <a:buFont typeface="Wingdings" charset="0"/>
                        <a:buChar char="Ø"/>
                      </a:pPr>
                      <a:r>
                        <a:rPr lang="fr-FR" sz="1800" kern="1200" dirty="0">
                          <a:solidFill>
                            <a:srgbClr val="404040"/>
                          </a:solidFill>
                          <a:latin typeface="+mn-lt"/>
                          <a:ea typeface="+mn-ea"/>
                          <a:cs typeface="+mn-cs"/>
                        </a:rPr>
                        <a:t>Génie des produits formulés (GPF) - UTC</a:t>
                      </a:r>
                    </a:p>
                    <a:p>
                      <a:pPr marL="285750" indent="-285750" algn="l" defTabSz="957263" rtl="0" eaLnBrk="1" latinLnBrk="0" hangingPunct="1">
                        <a:spcBef>
                          <a:spcPts val="100"/>
                        </a:spcBef>
                        <a:spcAft>
                          <a:spcPts val="100"/>
                        </a:spcAft>
                        <a:buClr>
                          <a:srgbClr val="5A5B5E"/>
                        </a:buClr>
                        <a:buFont typeface="Wingdings" charset="0"/>
                        <a:buChar char="Ø"/>
                      </a:pPr>
                      <a:r>
                        <a:rPr lang="fr-FR" sz="1800" kern="1200" dirty="0">
                          <a:solidFill>
                            <a:srgbClr val="404040"/>
                          </a:solidFill>
                          <a:latin typeface="+mn-lt"/>
                          <a:ea typeface="+mn-ea"/>
                          <a:cs typeface="+mn-cs"/>
                        </a:rPr>
                        <a:t>Procédés de valorisation des ressources renouvelables (PV2R) - UTC</a:t>
                      </a:r>
                    </a:p>
                    <a:p>
                      <a:pPr marL="285750" indent="-285750" algn="l" defTabSz="957263" rtl="0" eaLnBrk="1" latinLnBrk="0" hangingPunct="1">
                        <a:spcBef>
                          <a:spcPts val="100"/>
                        </a:spcBef>
                        <a:buClr>
                          <a:srgbClr val="5A5B5E"/>
                        </a:buClr>
                        <a:buFont typeface="Wingdings" charset="0"/>
                        <a:buChar char="Ø"/>
                      </a:pPr>
                      <a:r>
                        <a:rPr lang="fr-FR" sz="1800" kern="1200" dirty="0">
                          <a:solidFill>
                            <a:srgbClr val="404040"/>
                          </a:solidFill>
                          <a:latin typeface="+mn-lt"/>
                          <a:ea typeface="+mn-ea"/>
                          <a:cs typeface="+mn-cs"/>
                        </a:rPr>
                        <a:t>5 parcours à l’UPJV</a:t>
                      </a:r>
                    </a:p>
                  </a:txBody>
                  <a:tcPr marL="99060" marR="99060"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542837">
                <a:tc>
                  <a:txBody>
                    <a:bodyPr/>
                    <a:lstStyle/>
                    <a:p>
                      <a:pPr marL="0" marR="0" lvl="0" indent="0" algn="l" defTabSz="449263" rtl="0" eaLnBrk="1" fontAlgn="base" latinLnBrk="0" hangingPunct="1">
                        <a:lnSpc>
                          <a:spcPct val="86000"/>
                        </a:lnSpc>
                        <a:spcBef>
                          <a:spcPts val="800"/>
                        </a:spcBef>
                        <a:spcAft>
                          <a:spcPct val="0"/>
                        </a:spcAft>
                        <a:buClr>
                          <a:srgbClr val="000000"/>
                        </a:buClr>
                        <a:buSzPct val="100000"/>
                        <a:buFont typeface="Times New Roman" pitchFamily="18" charset="0"/>
                        <a:buNone/>
                        <a:tabLst/>
                        <a:defRPr/>
                      </a:pPr>
                      <a:r>
                        <a:rPr kumimoji="0" lang="fr-FR" sz="2000" b="0" i="0" u="none" strike="noStrike" kern="1200" cap="none" normalizeH="0" baseline="0" dirty="0">
                          <a:ln>
                            <a:noFill/>
                          </a:ln>
                          <a:solidFill>
                            <a:srgbClr val="000000"/>
                          </a:solidFill>
                          <a:effectLst/>
                          <a:latin typeface="+mn-lt"/>
                          <a:ea typeface="+mn-ea"/>
                          <a:cs typeface="+mn-cs"/>
                        </a:rPr>
                        <a:t>Ingénierie de la santé</a:t>
                      </a:r>
                      <a:endParaRPr kumimoji="0" lang="fr-FR" sz="2000" b="0" i="1" u="none" strike="noStrike" cap="none" normalizeH="0" baseline="0" dirty="0">
                        <a:ln>
                          <a:noFill/>
                        </a:ln>
                        <a:solidFill>
                          <a:srgbClr val="000000"/>
                        </a:solidFill>
                        <a:effectLst/>
                        <a:latin typeface="+mn-lt"/>
                      </a:endParaRPr>
                    </a:p>
                  </a:txBody>
                  <a:tcPr marL="99060" marR="99060" marT="45713" marB="45713"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285750" indent="-285750" algn="l" defTabSz="957263" rtl="0" eaLnBrk="1" latinLnBrk="0" hangingPunct="1">
                        <a:spcBef>
                          <a:spcPts val="100"/>
                        </a:spcBef>
                        <a:spcAft>
                          <a:spcPts val="100"/>
                        </a:spcAft>
                        <a:buClr>
                          <a:srgbClr val="5A5B5E"/>
                        </a:buClr>
                        <a:buFont typeface="Wingdings" charset="0"/>
                        <a:buChar char="Ø"/>
                      </a:pPr>
                      <a:r>
                        <a:rPr lang="fr-FR" sz="1800" kern="1200" dirty="0">
                          <a:solidFill>
                            <a:srgbClr val="404040"/>
                          </a:solidFill>
                          <a:latin typeface="+mn-lt"/>
                          <a:ea typeface="+mn-ea"/>
                          <a:cs typeface="+mn-cs"/>
                        </a:rPr>
                        <a:t>Technologies biomédicales et territoires de santé (TBTS)</a:t>
                      </a:r>
                    </a:p>
                    <a:p>
                      <a:pPr marL="285750" indent="-285750" algn="l" defTabSz="957263" rtl="0" eaLnBrk="1" latinLnBrk="0" hangingPunct="1">
                        <a:spcBef>
                          <a:spcPts val="100"/>
                        </a:spcBef>
                        <a:spcAft>
                          <a:spcPts val="100"/>
                        </a:spcAft>
                        <a:buClr>
                          <a:srgbClr val="5A5B5E"/>
                        </a:buClr>
                        <a:buFont typeface="Wingdings" charset="0"/>
                        <a:buChar char="Ø"/>
                      </a:pPr>
                      <a:r>
                        <a:rPr lang="fr-FR" sz="1800" kern="1200" dirty="0">
                          <a:solidFill>
                            <a:srgbClr val="404040"/>
                          </a:solidFill>
                          <a:latin typeface="+mn-lt"/>
                          <a:ea typeface="+mn-ea"/>
                          <a:cs typeface="+mn-cs"/>
                        </a:rPr>
                        <a:t>Dispositifs médicaux</a:t>
                      </a:r>
                      <a:r>
                        <a:rPr lang="fr-FR" sz="1800" kern="1200" baseline="0" dirty="0">
                          <a:solidFill>
                            <a:srgbClr val="404040"/>
                          </a:solidFill>
                          <a:latin typeface="+mn-lt"/>
                          <a:ea typeface="+mn-ea"/>
                          <a:cs typeface="+mn-cs"/>
                        </a:rPr>
                        <a:t> et affaires réglementaires (DMAR)</a:t>
                      </a:r>
                      <a:endParaRPr lang="fr-FR" sz="1800" kern="1200" dirty="0">
                        <a:solidFill>
                          <a:srgbClr val="404040"/>
                        </a:solidFill>
                        <a:latin typeface="+mn-lt"/>
                        <a:ea typeface="+mn-ea"/>
                        <a:cs typeface="+mn-cs"/>
                      </a:endParaRPr>
                    </a:p>
                    <a:p>
                      <a:pPr marL="285750" indent="-285750" algn="l" defTabSz="957263" rtl="0" eaLnBrk="1" latinLnBrk="0" hangingPunct="1">
                        <a:spcBef>
                          <a:spcPts val="100"/>
                        </a:spcBef>
                        <a:spcAft>
                          <a:spcPts val="100"/>
                        </a:spcAft>
                        <a:buClr>
                          <a:srgbClr val="5A5B5E"/>
                        </a:buClr>
                        <a:buFont typeface="Wingdings" charset="0"/>
                        <a:buChar char="Ø"/>
                      </a:pPr>
                      <a:endParaRPr lang="fr-FR" sz="1800" kern="1200" dirty="0">
                        <a:solidFill>
                          <a:srgbClr val="404040"/>
                        </a:solidFill>
                        <a:latin typeface="+mn-lt"/>
                        <a:ea typeface="+mn-ea"/>
                        <a:cs typeface="+mn-cs"/>
                      </a:endParaRPr>
                    </a:p>
                  </a:txBody>
                  <a:tcPr marL="99060" marR="99060" marT="45713" marB="45713"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23567337"/>
      </p:ext>
    </p:extLst>
  </p:cSld>
  <p:clrMapOvr>
    <a:masterClrMapping/>
  </p:clrMapOvr>
</p:sld>
</file>

<file path=ppt/theme/theme1.xml><?xml version="1.0" encoding="utf-8"?>
<a:theme xmlns:a="http://schemas.openxmlformats.org/drawingml/2006/main" name="Nouvelle pré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86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Nouvelle pré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ouvelle pré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ouvelle pré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ouvelle pré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18407</TotalTime>
  <Words>2494</Words>
  <Application>Microsoft Office PowerPoint</Application>
  <PresentationFormat>Format A4 (210 x 297 mm)</PresentationFormat>
  <Paragraphs>360</Paragraphs>
  <Slides>20</Slides>
  <Notes>3</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20</vt:i4>
      </vt:variant>
    </vt:vector>
  </HeadingPairs>
  <TitlesOfParts>
    <vt:vector size="29" baseType="lpstr">
      <vt:lpstr>ＭＳ Ｐゴシック</vt:lpstr>
      <vt:lpstr>Arial</vt:lpstr>
      <vt:lpstr>Calibri</vt:lpstr>
      <vt:lpstr>DIN-Bold</vt:lpstr>
      <vt:lpstr>DIN-Medium</vt:lpstr>
      <vt:lpstr>DIN-Regular</vt:lpstr>
      <vt:lpstr>Times New Roman</vt:lpstr>
      <vt:lpstr>Wingdings</vt:lpstr>
      <vt:lpstr>Nouvelle présentation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Nicole Stepien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Kumqat</dc:creator>
  <cp:lastModifiedBy>meresse</cp:lastModifiedBy>
  <cp:revision>789</cp:revision>
  <cp:lastPrinted>2018-11-13T08:02:11Z</cp:lastPrinted>
  <dcterms:modified xsi:type="dcterms:W3CDTF">2021-03-31T12:21:10Z</dcterms:modified>
</cp:coreProperties>
</file>